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diagrams/quickStyle2.xml" ContentType="application/vnd.openxmlformats-officedocument.drawingml.diagramStyl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diagrams/quickStyle3.xml" ContentType="application/vnd.openxmlformats-officedocument.drawingml.diagramStyle+xml"/>
  <Override PartName="/ppt/charts/chart4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339" r:id="rId5"/>
    <p:sldId id="340" r:id="rId6"/>
    <p:sldId id="286" r:id="rId7"/>
    <p:sldId id="283" r:id="rId8"/>
    <p:sldId id="292" r:id="rId9"/>
    <p:sldId id="260" r:id="rId10"/>
    <p:sldId id="261" r:id="rId11"/>
    <p:sldId id="289" r:id="rId12"/>
    <p:sldId id="314" r:id="rId13"/>
    <p:sldId id="279" r:id="rId14"/>
    <p:sldId id="276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6" r:id="rId36"/>
    <p:sldId id="365" r:id="rId37"/>
    <p:sldId id="269" r:id="rId38"/>
    <p:sldId id="301" r:id="rId39"/>
    <p:sldId id="303" r:id="rId40"/>
    <p:sldId id="317" r:id="rId41"/>
    <p:sldId id="295" r:id="rId42"/>
    <p:sldId id="272" r:id="rId43"/>
    <p:sldId id="288" r:id="rId44"/>
    <p:sldId id="322" r:id="rId45"/>
    <p:sldId id="367" r:id="rId46"/>
    <p:sldId id="297" r:id="rId47"/>
    <p:sldId id="323" r:id="rId48"/>
    <p:sldId id="273" r:id="rId49"/>
    <p:sldId id="333" r:id="rId50"/>
    <p:sldId id="274" r:id="rId51"/>
    <p:sldId id="327" r:id="rId52"/>
    <p:sldId id="264" r:id="rId53"/>
    <p:sldId id="267" r:id="rId54"/>
  </p:sldIdLst>
  <p:sldSz cx="10625138" cy="7578725"/>
  <p:notesSz cx="9926638" cy="6797675"/>
  <p:custDataLst>
    <p:tags r:id="rId57"/>
  </p:custDataLst>
  <p:defaultTextStyle>
    <a:defPPr>
      <a:defRPr lang="ru-RU"/>
    </a:defPPr>
    <a:lvl1pPr marL="0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0001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0002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0003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0004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0004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0006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40007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60007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AA65F"/>
    <a:srgbClr val="37E8FB"/>
    <a:srgbClr val="3333CC"/>
    <a:srgbClr val="ECEC52"/>
    <a:srgbClr val="F92D0B"/>
    <a:srgbClr val="D7DFD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838" autoAdjust="0"/>
    <p:restoredTop sz="97183" autoAdjust="0"/>
  </p:normalViewPr>
  <p:slideViewPr>
    <p:cSldViewPr>
      <p:cViewPr>
        <p:scale>
          <a:sx n="80" d="100"/>
          <a:sy n="80" d="100"/>
        </p:scale>
        <p:origin x="654" y="1668"/>
      </p:cViewPr>
      <p:guideLst>
        <p:guide orient="horz" pos="2388"/>
        <p:guide pos="3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Население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составляет 1918 человек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Lbls>
            <c:dLbl>
              <c:idx val="0"/>
              <c:layout>
                <c:manualLayout>
                  <c:x val="-0.13192835411397341"/>
                  <c:y val="4.6877624653545988E-2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41%</a:t>
                    </a:r>
                  </a:p>
                </c:rich>
              </c:tx>
              <c:showPercent val="1"/>
            </c:dLbl>
            <c:dLbl>
              <c:idx val="1"/>
              <c:layout>
                <c:manualLayout>
                  <c:x val="7.0979772461079865E-2"/>
                  <c:y val="-0.19738050827290798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32%</a:t>
                    </a:r>
                  </a:p>
                </c:rich>
              </c:tx>
              <c:showPercent val="1"/>
            </c:dLbl>
            <c:dLbl>
              <c:idx val="2"/>
              <c:layout>
                <c:manualLayout>
                  <c:x val="5.7332200806210439E-2"/>
                  <c:y val="8.9421946303088525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7%</a:t>
                    </a:r>
                  </a:p>
                </c:rich>
              </c:tx>
              <c:showPercent val="1"/>
            </c:dLbl>
            <c:dLbl>
              <c:idx val="3"/>
              <c:layout>
                <c:manualLayout>
                  <c:x val="7.9790825819947425E-2"/>
                  <c:y val="0.1784132307035476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/>
                      <a:t>20%</a:t>
                    </a:r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Трудоспособного возраста-838</c:v>
                </c:pt>
                <c:pt idx="1">
                  <c:v>Пенсионеры-659</c:v>
                </c:pt>
                <c:pt idx="2">
                  <c:v>Льготная категория чел.-141</c:v>
                </c:pt>
                <c:pt idx="3">
                  <c:v>Студенты, учащиеся, дети-421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838</c:v>
                </c:pt>
                <c:pt idx="1">
                  <c:v>659</c:v>
                </c:pt>
                <c:pt idx="2">
                  <c:v>141</c:v>
                </c:pt>
                <c:pt idx="3">
                  <c:v>421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 b="1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0.57431472776936543"/>
          <c:y val="0.23382600996668437"/>
          <c:w val="0.41772512893969638"/>
          <c:h val="0.61122231865393772"/>
        </c:manualLayout>
      </c:layout>
      <c:spPr>
        <a:solidFill>
          <a:srgbClr val="37E8FB"/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14300" prst="artDeco"/>
        </a:sp3d>
      </c:sp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8072352773228349E-2"/>
          <c:y val="5.9191398856563091E-2"/>
          <c:w val="0.56251724718758844"/>
          <c:h val="0.5278779564733823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Творческие коллективы, имеющие звание "Образцовый"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Val val="1"/>
        </c:dLbls>
        <c:marker val="1"/>
        <c:axId val="103916288"/>
        <c:axId val="103917824"/>
      </c:lineChart>
      <c:catAx>
        <c:axId val="103916288"/>
        <c:scaling>
          <c:orientation val="minMax"/>
        </c:scaling>
        <c:axPos val="b"/>
        <c:majorTickMark val="none"/>
        <c:tickLblPos val="nextTo"/>
        <c:crossAx val="103917824"/>
        <c:crosses val="autoZero"/>
        <c:auto val="1"/>
        <c:lblAlgn val="ctr"/>
        <c:lblOffset val="100"/>
      </c:catAx>
      <c:valAx>
        <c:axId val="1039178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3916288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культурно-досуговых формирований</c:v>
                </c:pt>
              </c:strCache>
            </c:strRef>
          </c:tx>
          <c:dLbls>
            <c:spPr>
              <a:solidFill>
                <a:prstClr val="white">
                  <a:alpha val="5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23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274</c:v>
                </c:pt>
                <c:pt idx="1">
                  <c:v>283</c:v>
                </c:pt>
                <c:pt idx="2">
                  <c:v>317</c:v>
                </c:pt>
                <c:pt idx="3">
                  <c:v>313</c:v>
                </c:pt>
                <c:pt idx="4">
                  <c:v>350</c:v>
                </c:pt>
              </c:numCache>
            </c:numRef>
          </c:val>
        </c:ser>
        <c:dLbls>
          <c:showVal val="1"/>
        </c:dLbls>
        <c:marker val="1"/>
        <c:axId val="105016320"/>
        <c:axId val="105026304"/>
      </c:lineChart>
      <c:catAx>
        <c:axId val="105016320"/>
        <c:scaling>
          <c:orientation val="minMax"/>
        </c:scaling>
        <c:axPos val="b"/>
        <c:majorTickMark val="none"/>
        <c:tickLblPos val="nextTo"/>
        <c:crossAx val="105026304"/>
        <c:crosses val="autoZero"/>
        <c:auto val="1"/>
        <c:lblAlgn val="ctr"/>
        <c:lblOffset val="100"/>
      </c:catAx>
      <c:valAx>
        <c:axId val="1050263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5016320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клубных объединений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150</c:v>
                </c:pt>
                <c:pt idx="1">
                  <c:v>159</c:v>
                </c:pt>
                <c:pt idx="2">
                  <c:v>171</c:v>
                </c:pt>
                <c:pt idx="3">
                  <c:v>177</c:v>
                </c:pt>
                <c:pt idx="4">
                  <c:v>211</c:v>
                </c:pt>
              </c:numCache>
            </c:numRef>
          </c:val>
        </c:ser>
        <c:dLbls>
          <c:showVal val="1"/>
        </c:dLbls>
        <c:marker val="1"/>
        <c:axId val="106414464"/>
        <c:axId val="106416000"/>
      </c:lineChart>
      <c:catAx>
        <c:axId val="106414464"/>
        <c:scaling>
          <c:orientation val="minMax"/>
        </c:scaling>
        <c:axPos val="b"/>
        <c:majorTickMark val="none"/>
        <c:tickLblPos val="nextTo"/>
        <c:crossAx val="106416000"/>
        <c:crosses val="autoZero"/>
        <c:auto val="1"/>
        <c:lblAlgn val="ctr"/>
        <c:lblOffset val="100"/>
      </c:catAx>
      <c:valAx>
        <c:axId val="1064160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6414464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Коллективы самодеятельного народного творчества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3.6743602562678793E-2"/>
                </c:manualLayout>
              </c:layout>
              <c:dLblPos val="t"/>
              <c:showVal val="1"/>
            </c:dLbl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</c:v>
                </c:pt>
                <c:pt idx="1">
                  <c:v>14</c:v>
                </c:pt>
                <c:pt idx="2">
                  <c:v>15</c:v>
                </c:pt>
                <c:pt idx="3">
                  <c:v>14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124</c:v>
                </c:pt>
                <c:pt idx="1">
                  <c:v>124</c:v>
                </c:pt>
                <c:pt idx="2">
                  <c:v>146</c:v>
                </c:pt>
                <c:pt idx="3">
                  <c:v>136</c:v>
                </c:pt>
                <c:pt idx="4">
                  <c:v>139</c:v>
                </c:pt>
              </c:numCache>
            </c:numRef>
          </c:val>
        </c:ser>
        <c:dLbls>
          <c:showVal val="1"/>
        </c:dLbls>
        <c:marker val="1"/>
        <c:axId val="106625664"/>
        <c:axId val="106639744"/>
      </c:lineChart>
      <c:catAx>
        <c:axId val="106625664"/>
        <c:scaling>
          <c:orientation val="minMax"/>
        </c:scaling>
        <c:axPos val="b"/>
        <c:majorTickMark val="none"/>
        <c:tickLblPos val="nextTo"/>
        <c:crossAx val="106639744"/>
        <c:crosses val="autoZero"/>
        <c:auto val="1"/>
        <c:lblAlgn val="ctr"/>
        <c:lblOffset val="100"/>
      </c:catAx>
      <c:valAx>
        <c:axId val="10663974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6625664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Культурно-массовые мероприятия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269</c:v>
                </c:pt>
                <c:pt idx="1">
                  <c:v>283</c:v>
                </c:pt>
                <c:pt idx="2">
                  <c:v>341</c:v>
                </c:pt>
                <c:pt idx="3">
                  <c:v>346</c:v>
                </c:pt>
                <c:pt idx="4">
                  <c:v>363</c:v>
                </c:pt>
              </c:numCache>
            </c:numRef>
          </c:val>
        </c:ser>
        <c:dLbls>
          <c:showVal val="1"/>
        </c:dLbls>
        <c:marker val="1"/>
        <c:axId val="106676224"/>
        <c:axId val="106677760"/>
      </c:lineChart>
      <c:catAx>
        <c:axId val="106676224"/>
        <c:scaling>
          <c:orientation val="minMax"/>
        </c:scaling>
        <c:axPos val="b"/>
        <c:majorTickMark val="none"/>
        <c:tickLblPos val="nextTo"/>
        <c:crossAx val="106677760"/>
        <c:crosses val="autoZero"/>
        <c:auto val="1"/>
        <c:lblAlgn val="ctr"/>
        <c:lblOffset val="100"/>
      </c:catAx>
      <c:valAx>
        <c:axId val="10667776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6676224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читателей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738</c:v>
                </c:pt>
                <c:pt idx="1">
                  <c:v>741</c:v>
                </c:pt>
                <c:pt idx="2">
                  <c:v>730</c:v>
                </c:pt>
                <c:pt idx="3">
                  <c:v>766</c:v>
                </c:pt>
                <c:pt idx="4">
                  <c:v>729</c:v>
                </c:pt>
              </c:numCache>
            </c:numRef>
          </c:val>
        </c:ser>
        <c:dLbls>
          <c:showVal val="1"/>
        </c:dLbls>
        <c:marker val="1"/>
        <c:axId val="110676224"/>
        <c:axId val="110686208"/>
      </c:lineChart>
      <c:catAx>
        <c:axId val="110676224"/>
        <c:scaling>
          <c:orientation val="minMax"/>
        </c:scaling>
        <c:axPos val="b"/>
        <c:majorTickMark val="none"/>
        <c:tickLblPos val="nextTo"/>
        <c:crossAx val="110686208"/>
        <c:crosses val="autoZero"/>
        <c:auto val="1"/>
        <c:lblAlgn val="ctr"/>
        <c:lblOffset val="100"/>
      </c:catAx>
      <c:valAx>
        <c:axId val="1106862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10676224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освоено внебюджетных средств (руб.)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350632</c:v>
                </c:pt>
                <c:pt idx="1">
                  <c:v>488000</c:v>
                </c:pt>
                <c:pt idx="2">
                  <c:v>358650</c:v>
                </c:pt>
                <c:pt idx="3">
                  <c:v>1714000</c:v>
                </c:pt>
                <c:pt idx="4">
                  <c:v>533600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освоено бюджетных средств (руб.)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1573105</c:v>
                </c:pt>
                <c:pt idx="1">
                  <c:v>2178330</c:v>
                </c:pt>
                <c:pt idx="2">
                  <c:v>3918819</c:v>
                </c:pt>
                <c:pt idx="3">
                  <c:v>3904375</c:v>
                </c:pt>
                <c:pt idx="4">
                  <c:v>452.68200000000002</c:v>
                </c:pt>
              </c:numCache>
            </c:numRef>
          </c:val>
        </c:ser>
        <c:dLbls>
          <c:showVal val="1"/>
        </c:dLbls>
        <c:marker val="1"/>
        <c:axId val="110819968"/>
        <c:axId val="110895488"/>
      </c:lineChart>
      <c:catAx>
        <c:axId val="110819968"/>
        <c:scaling>
          <c:orientation val="minMax"/>
        </c:scaling>
        <c:axPos val="b"/>
        <c:tickLblPos val="nextTo"/>
        <c:crossAx val="110895488"/>
        <c:crosses val="autoZero"/>
        <c:auto val="1"/>
        <c:lblAlgn val="ctr"/>
        <c:lblOffset val="100"/>
      </c:catAx>
      <c:valAx>
        <c:axId val="110895488"/>
        <c:scaling>
          <c:orientation val="minMax"/>
        </c:scaling>
        <c:axPos val="l"/>
        <c:majorGridlines/>
        <c:numFmt formatCode="General" sourceLinked="1"/>
        <c:tickLblPos val="nextTo"/>
        <c:crossAx val="110819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</c:chart>
  <c:spPr>
    <a:solidFill>
      <a:prstClr val="white">
        <a:alpha val="91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Constantia" pitchFamily="18" charset="0"/>
              </a:rPr>
              <a:t>Обращений </a:t>
            </a:r>
            <a:r>
              <a:rPr lang="ru-RU" sz="2000" dirty="0">
                <a:latin typeface="Constantia" pitchFamily="18" charset="0"/>
              </a:rPr>
              <a:t>граждан за </a:t>
            </a:r>
            <a:r>
              <a:rPr lang="ru-RU" sz="2000" dirty="0" smtClean="0">
                <a:latin typeface="Constantia" pitchFamily="18" charset="0"/>
              </a:rPr>
              <a:t>2015 г</a:t>
            </a:r>
            <a:endParaRPr lang="ru-RU" sz="2000" dirty="0">
              <a:latin typeface="Constantia" pitchFamily="18" charset="0"/>
            </a:endParaRPr>
          </a:p>
        </c:rich>
      </c:tx>
      <c:layout/>
    </c:title>
    <c:view3D>
      <c:rotX val="50"/>
      <c:rotY val="3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Обращений граждан за 2015 год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2.4283824838151669E-2"/>
                  <c:y val="-1.8316731127654447E-4"/>
                </c:manualLayout>
              </c:layout>
              <c:dLblPos val="bestFit"/>
              <c:showPercent val="1"/>
            </c:dLbl>
            <c:spPr>
              <a:solidFill>
                <a:prstClr val="white">
                  <a:alpha val="70000"/>
                </a:prstClr>
              </a:solidFill>
            </c:spPr>
            <c:dLblPos val="ctr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 приёме 42</c:v>
                </c:pt>
                <c:pt idx="1">
                  <c:v>Письменных 6</c:v>
                </c:pt>
                <c:pt idx="2">
                  <c:v>Разное 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Constantia" pitchFamily="18" charset="0"/>
              </a:rPr>
              <a:t>По </a:t>
            </a:r>
            <a:r>
              <a:rPr lang="ru-RU" dirty="0" smtClean="0">
                <a:latin typeface="Constantia" pitchFamily="18" charset="0"/>
              </a:rPr>
              <a:t>вопросам</a:t>
            </a:r>
            <a:r>
              <a:rPr lang="ru-RU" dirty="0" smtClean="0"/>
              <a:t>: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4.3579941892114678E-2"/>
          <c:y val="0.21060190267650628"/>
          <c:w val="0.44045458221736988"/>
          <c:h val="0.674738934460669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вопросам: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-6.0354685959231727E-2"/>
                  <c:y val="0.13195194404551366"/>
                </c:manualLayout>
              </c:layout>
              <c:showPercent val="1"/>
            </c:dLbl>
            <c:spPr>
              <a:solidFill>
                <a:prstClr val="white">
                  <a:alpha val="70000"/>
                </a:prstClr>
              </a:solidFill>
            </c:spPr>
            <c:showPercent val="1"/>
          </c:dLbls>
          <c:cat>
            <c:strRef>
              <c:f>Лист1!$A$2:$A$5</c:f>
              <c:strCache>
                <c:ptCount val="4"/>
                <c:pt idx="0">
                  <c:v>ЖКХ - 7 обр.</c:v>
                </c:pt>
                <c:pt idx="1">
                  <c:v>сельское хозяйство -          16 обр.</c:v>
                </c:pt>
                <c:pt idx="2">
                  <c:v>Полиция 24</c:v>
                </c:pt>
                <c:pt idx="3">
                  <c:v>Другие сферы - 22 обр.  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16</c:v>
                </c:pt>
                <c:pt idx="2">
                  <c:v>24</c:v>
                </c:pt>
                <c:pt idx="3">
                  <c:v>22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48873809768221732"/>
          <c:y val="0.19233967499268817"/>
          <c:w val="0.49644719119299463"/>
          <c:h val="0.74530570475335567"/>
        </c:manualLayout>
      </c:layout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Обращений всего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245</c:v>
                </c:pt>
                <c:pt idx="1">
                  <c:v>222</c:v>
                </c:pt>
                <c:pt idx="2">
                  <c:v>147</c:v>
                </c:pt>
                <c:pt idx="3">
                  <c:v>128</c:v>
                </c:pt>
                <c:pt idx="4">
                  <c:v>69</c:v>
                </c:pt>
              </c:numCache>
            </c:numRef>
          </c:val>
        </c:ser>
        <c:dLbls>
          <c:showVal val="1"/>
        </c:dLbls>
        <c:axId val="116397184"/>
        <c:axId val="116398720"/>
      </c:barChart>
      <c:catAx>
        <c:axId val="116397184"/>
        <c:scaling>
          <c:orientation val="minMax"/>
        </c:scaling>
        <c:axPos val="b"/>
        <c:majorTickMark val="none"/>
        <c:tickLblPos val="nextTo"/>
        <c:crossAx val="116398720"/>
        <c:crosses val="autoZero"/>
        <c:auto val="1"/>
        <c:lblAlgn val="ctr"/>
        <c:lblOffset val="100"/>
      </c:catAx>
      <c:valAx>
        <c:axId val="116398720"/>
        <c:scaling>
          <c:orientation val="minMax"/>
        </c:scaling>
        <c:axPos val="l"/>
        <c:numFmt formatCode="General" sourceLinked="1"/>
        <c:majorTickMark val="none"/>
        <c:tickLblPos val="nextTo"/>
        <c:crossAx val="116397184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Уровень</a:t>
            </a:r>
            <a:r>
              <a:rPr lang="ru-RU" b="1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безработицы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Трудоустроено</c:v>
                </c:pt>
              </c:strCache>
            </c:strRef>
          </c:tx>
          <c:dLbls>
            <c:dLbl>
              <c:idx val="2"/>
              <c:layout>
                <c:manualLayout>
                  <c:x val="4.0700605915582133E-3"/>
                  <c:y val="-2.3406393225931781E-2"/>
                </c:manualLayout>
              </c:layout>
              <c:dLblPos val="b"/>
              <c:showVal val="1"/>
            </c:dLbl>
            <c:dLbl>
              <c:idx val="3"/>
              <c:layout>
                <c:manualLayout>
                  <c:x val="-1.7765761069283067E-2"/>
                  <c:y val="7.381086307296823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2.3063676685496491E-2"/>
                  <c:y val="-6.0856622387422933E-2"/>
                </c:manualLayout>
              </c:layout>
              <c:dLblPos val="b"/>
              <c:showVal val="1"/>
            </c:dLbl>
            <c:spPr>
              <a:solidFill>
                <a:prstClr val="white">
                  <a:alpha val="50000"/>
                </a:prstClr>
              </a:solidFill>
            </c:spPr>
            <c:dLblPos val="b"/>
            <c:showVal val="1"/>
          </c:dLbls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43</c:v>
                </c:pt>
                <c:pt idx="2">
                  <c:v>31</c:v>
                </c:pt>
                <c:pt idx="3">
                  <c:v>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Признано безработными</c:v>
                </c:pt>
              </c:strCache>
            </c:strRef>
          </c:tx>
          <c:dLbls>
            <c:dLbl>
              <c:idx val="0"/>
              <c:layout>
                <c:manualLayout>
                  <c:x val="-1.9536290839479373E-3"/>
                  <c:y val="-4.1095728830852496E-2"/>
                </c:manualLayout>
              </c:layout>
              <c:showVal val="1"/>
            </c:dLbl>
            <c:dLbl>
              <c:idx val="1"/>
              <c:layout>
                <c:manualLayout>
                  <c:x val="6.3491876970934924E-3"/>
                  <c:y val="-4.1441111357666663E-2"/>
                </c:manualLayout>
              </c:layout>
              <c:showVal val="1"/>
            </c:dLbl>
            <c:dLbl>
              <c:idx val="2"/>
              <c:layout>
                <c:manualLayout>
                  <c:x val="-1.2807123994769827E-2"/>
                  <c:y val="-6.3466343080959567E-2"/>
                </c:manualLayout>
              </c:layout>
              <c:showVal val="1"/>
            </c:dLbl>
            <c:dLbl>
              <c:idx val="3"/>
              <c:layout>
                <c:manualLayout>
                  <c:x val="-1.0853494910821875E-2"/>
                  <c:y val="-7.021917967779532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</c:v>
                </c:pt>
                <c:pt idx="1">
                  <c:v>66</c:v>
                </c:pt>
                <c:pt idx="2">
                  <c:v>45</c:v>
                </c:pt>
                <c:pt idx="3">
                  <c:v>47</c:v>
                </c:pt>
              </c:numCache>
            </c:numRef>
          </c:val>
        </c:ser>
        <c:dLbls>
          <c:showVal val="1"/>
        </c:dLbls>
        <c:marker val="1"/>
        <c:axId val="67205760"/>
        <c:axId val="67244416"/>
      </c:lineChart>
      <c:catAx>
        <c:axId val="67205760"/>
        <c:scaling>
          <c:orientation val="minMax"/>
        </c:scaling>
        <c:axPos val="b"/>
        <c:majorTickMark val="none"/>
        <c:tickLblPos val="nextTo"/>
        <c:crossAx val="67244416"/>
        <c:crosses val="autoZero"/>
        <c:auto val="1"/>
        <c:lblAlgn val="ctr"/>
        <c:lblOffset val="100"/>
      </c:catAx>
      <c:valAx>
        <c:axId val="672444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7205760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Посещаемость спортивного</a:t>
            </a:r>
            <a:r>
              <a:rPr lang="ru-RU" sz="1600" baseline="0" dirty="0" smtClean="0"/>
              <a:t> зала при администрации БСП</a:t>
            </a:r>
            <a:endParaRPr lang="ru-RU" sz="1600" dirty="0"/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регулярно посещают (чел.)</c:v>
                </c:pt>
              </c:strCache>
            </c:strRef>
          </c:tx>
          <c:dLbls>
            <c:dLbl>
              <c:idx val="2"/>
              <c:layout>
                <c:manualLayout>
                  <c:x val="-2.4050358041025694E-2"/>
                  <c:y val="-4.1016114488571084E-3"/>
                </c:manualLayout>
              </c:layout>
              <c:dLblPos val="t"/>
              <c:showVal val="1"/>
            </c:dLbl>
            <c:dLbl>
              <c:idx val="3"/>
              <c:layout>
                <c:manualLayout>
                  <c:x val="4.2756192072934733E-2"/>
                  <c:y val="6.9727394630570913E-2"/>
                </c:manualLayout>
              </c:layout>
              <c:dLblPos val="t"/>
              <c:showVal val="1"/>
            </c:dLbl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12</c:v>
                </c:pt>
                <c:pt idx="2">
                  <c:v>15</c:v>
                </c:pt>
                <c:pt idx="3">
                  <c:v>19</c:v>
                </c:pt>
                <c:pt idx="4">
                  <c:v>20</c:v>
                </c:pt>
              </c:numCache>
            </c:numRef>
          </c:val>
        </c:ser>
        <c:dLbls>
          <c:showVal val="1"/>
        </c:dLbls>
        <c:marker val="1"/>
        <c:axId val="116541312"/>
        <c:axId val="116542848"/>
      </c:lineChart>
      <c:catAx>
        <c:axId val="116541312"/>
        <c:scaling>
          <c:orientation val="minMax"/>
        </c:scaling>
        <c:axPos val="b"/>
        <c:tickLblPos val="nextTo"/>
        <c:crossAx val="116542848"/>
        <c:crosses val="autoZero"/>
        <c:auto val="1"/>
        <c:lblAlgn val="ctr"/>
        <c:lblOffset val="100"/>
      </c:catAx>
      <c:valAx>
        <c:axId val="116542848"/>
        <c:scaling>
          <c:orientation val="minMax"/>
        </c:scaling>
        <c:axPos val="l"/>
        <c:majorGridlines/>
        <c:numFmt formatCode="General" sourceLinked="1"/>
        <c:tickLblPos val="nextTo"/>
        <c:crossAx val="116541312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Количество поселковых</a:t>
            </a:r>
            <a:r>
              <a:rPr lang="ru-RU" sz="1600" baseline="0" dirty="0" smtClean="0"/>
              <a:t> мероприятий проводимых специалистами по молодёжной политике и спорту</a:t>
            </a:r>
            <a:endParaRPr lang="ru-RU" sz="1600" dirty="0"/>
          </a:p>
        </c:rich>
      </c:tx>
      <c:layout>
        <c:manualLayout>
          <c:xMode val="edge"/>
          <c:yMode val="edge"/>
          <c:x val="0.15699262935573091"/>
          <c:y val="0"/>
        </c:manualLayout>
      </c:layout>
    </c:title>
    <c:plotArea>
      <c:layout>
        <c:manualLayout>
          <c:layoutTarget val="inner"/>
          <c:xMode val="edge"/>
          <c:yMode val="edge"/>
          <c:x val="0.12408656067542052"/>
          <c:y val="0.34280235012647181"/>
          <c:w val="0.46851402529509845"/>
          <c:h val="0.3633139599476086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мероприятий</c:v>
                </c:pt>
              </c:strCache>
            </c:strRef>
          </c:tx>
          <c:dLbls>
            <c:dLbl>
              <c:idx val="0"/>
              <c:layout>
                <c:manualLayout>
                  <c:x val="-1.0181811476545061E-2"/>
                  <c:y val="2.4609668693142621E-2"/>
                </c:manualLayout>
              </c:layout>
              <c:dLblPos val="t"/>
              <c:showVal val="1"/>
            </c:dLbl>
            <c:dLbl>
              <c:idx val="1"/>
              <c:layout>
                <c:manualLayout>
                  <c:x val="7.6363586074088934E-3"/>
                  <c:y val="0.13535317781228443"/>
                </c:manualLayout>
              </c:layout>
              <c:dLblPos val="t"/>
              <c:showVal val="1"/>
            </c:dLbl>
            <c:dLbl>
              <c:idx val="2"/>
              <c:layout>
                <c:manualLayout>
                  <c:x val="4.0727245906180223E-2"/>
                  <c:y val="0.10254028622142759"/>
                </c:manualLayout>
              </c:layout>
              <c:dLblPos val="t"/>
              <c:showVal val="1"/>
            </c:dLbl>
            <c:dLblPos val="t"/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</c:v>
                </c:pt>
                <c:pt idx="1">
                  <c:v>71</c:v>
                </c:pt>
                <c:pt idx="2">
                  <c:v>73</c:v>
                </c:pt>
                <c:pt idx="3">
                  <c:v>72</c:v>
                </c:pt>
              </c:numCache>
            </c:numRef>
          </c:val>
        </c:ser>
        <c:dLbls>
          <c:showVal val="1"/>
        </c:dLbls>
        <c:marker val="1"/>
        <c:axId val="116583808"/>
        <c:axId val="119792768"/>
      </c:lineChart>
      <c:catAx>
        <c:axId val="116583808"/>
        <c:scaling>
          <c:orientation val="minMax"/>
        </c:scaling>
        <c:axPos val="b"/>
        <c:tickLblPos val="nextTo"/>
        <c:crossAx val="119792768"/>
        <c:crosses val="autoZero"/>
        <c:auto val="1"/>
        <c:lblAlgn val="ctr"/>
        <c:lblOffset val="100"/>
      </c:catAx>
      <c:valAx>
        <c:axId val="119792768"/>
        <c:scaling>
          <c:orientation val="minMax"/>
        </c:scaling>
        <c:axPos val="l"/>
        <c:majorGridlines/>
        <c:numFmt formatCode="General" sourceLinked="1"/>
        <c:tickLblPos val="nextTo"/>
        <c:crossAx val="116583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30523837399776"/>
          <c:y val="0.53707759861308046"/>
          <c:w val="0.3614922239513908"/>
          <c:h val="0.20307239764057225"/>
        </c:manualLayout>
      </c:layout>
    </c:legend>
    <c:plotVisOnly val="1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Комиссия</a:t>
            </a:r>
            <a:r>
              <a:rPr lang="ru-RU" sz="1800" baseline="0" dirty="0" smtClean="0"/>
              <a:t> по делам несовершеннолетних</a:t>
            </a:r>
            <a:endParaRPr lang="ru-RU" sz="1800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12</c:v>
                </c:pt>
                <c:pt idx="2">
                  <c:v>14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Состоящие на поселковом учёте дети из группы риска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18</c:v>
                </c:pt>
                <c:pt idx="2">
                  <c:v>15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Рассмотрение семей на заседаниях районной КДН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16</c:v>
                </c:pt>
                <c:pt idx="3">
                  <c:v>6</c:v>
                </c:pt>
              </c:numCache>
            </c:numRef>
          </c:val>
        </c:ser>
        <c:dLbls>
          <c:showVal val="1"/>
        </c:dLbls>
        <c:gapWidth val="300"/>
        <c:axId val="121055872"/>
        <c:axId val="121096064"/>
      </c:barChart>
      <c:catAx>
        <c:axId val="121055872"/>
        <c:scaling>
          <c:orientation val="minMax"/>
        </c:scaling>
        <c:axPos val="b"/>
        <c:majorTickMark val="none"/>
        <c:tickLblPos val="nextTo"/>
        <c:crossAx val="121096064"/>
        <c:crosses val="autoZero"/>
        <c:auto val="1"/>
        <c:lblAlgn val="ctr"/>
        <c:lblOffset val="100"/>
      </c:catAx>
      <c:valAx>
        <c:axId val="121096064"/>
        <c:scaling>
          <c:orientation val="minMax"/>
        </c:scaling>
        <c:axPos val="l"/>
        <c:majorGridlines/>
        <c:minorGridlines/>
        <c:numFmt formatCode="General" sourceLinked="1"/>
        <c:tickLblPos val="nextTo"/>
        <c:crossAx val="121055872"/>
        <c:crosses val="autoZero"/>
        <c:crossBetween val="between"/>
      </c:valAx>
    </c:plotArea>
    <c:legend>
      <c:legendPos val="r"/>
      <c:txPr>
        <a:bodyPr/>
        <a:lstStyle/>
        <a:p>
          <a:pPr>
            <a:defRPr sz="1600" kern="1200" baseline="0"/>
          </a:pPr>
          <a:endParaRPr lang="ru-RU"/>
        </a:p>
      </c:txPr>
    </c:legend>
    <c:plotVisOnly val="1"/>
  </c:chart>
  <c:spPr>
    <a:solidFill>
      <a:prstClr val="white">
        <a:alpha val="7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Совет содействия</a:t>
            </a:r>
            <a:r>
              <a:rPr lang="ru-RU" sz="1800" baseline="0" dirty="0" smtClean="0"/>
              <a:t> семье и школе</a:t>
            </a:r>
            <a:endParaRPr lang="ru-RU" sz="1800" dirty="0"/>
          </a:p>
        </c:rich>
      </c:tx>
      <c:layout>
        <c:manualLayout>
          <c:xMode val="edge"/>
          <c:yMode val="edge"/>
          <c:x val="0.61424409858760065"/>
          <c:y val="0"/>
        </c:manualLayout>
      </c:layout>
    </c:title>
    <c:plotArea>
      <c:layout>
        <c:manualLayout>
          <c:layoutTarget val="inner"/>
          <c:xMode val="edge"/>
          <c:yMode val="edge"/>
          <c:x val="5.3362379849118617E-2"/>
          <c:y val="7.8843944240113734E-2"/>
          <c:w val="0.53045434124513258"/>
          <c:h val="0.735960624258138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Соц. партнёрство с учреждениями образования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Посещение д/площадки (кол.детей)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  <c:pt idx="2">
                  <c:v>54</c:v>
                </c:pt>
                <c:pt idx="3">
                  <c:v>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Работа по благоустройству (кол.детей)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9</c:v>
                </c:pt>
                <c:pt idx="3">
                  <c:v>42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Отдых детей в профилакториях (домах отдыха)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21</c:v>
                </c:pt>
                <c:pt idx="1">
                  <c:v>19</c:v>
                </c:pt>
                <c:pt idx="2">
                  <c:v>21</c:v>
                </c:pt>
                <c:pt idx="3">
                  <c:v>13</c:v>
                </c:pt>
              </c:numCache>
            </c:numRef>
          </c:val>
        </c:ser>
        <c:dLbls>
          <c:showVal val="1"/>
        </c:dLbls>
        <c:gapWidth val="300"/>
        <c:axId val="121101696"/>
        <c:axId val="81536128"/>
      </c:barChart>
      <c:catAx>
        <c:axId val="1211016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81536128"/>
        <c:crosses val="autoZero"/>
        <c:auto val="1"/>
        <c:lblAlgn val="ctr"/>
        <c:lblOffset val="100"/>
      </c:catAx>
      <c:valAx>
        <c:axId val="81536128"/>
        <c:scaling>
          <c:orientation val="minMax"/>
        </c:scaling>
        <c:axPos val="l"/>
        <c:minorGridlines/>
        <c:numFmt formatCode="General" sourceLinked="1"/>
        <c:tickLblPos val="nextTo"/>
        <c:crossAx val="121101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441459464763447"/>
          <c:y val="0.12893560072272678"/>
          <c:w val="0.37627489889606758"/>
          <c:h val="0.8163895532075387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spPr>
    <a:solidFill>
      <a:prstClr val="white">
        <a:alpha val="7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Административная комиссия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26</c:v>
                </c:pt>
                <c:pt idx="2">
                  <c:v>24</c:v>
                </c:pt>
                <c:pt idx="3">
                  <c:v>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рассмотрение а/дел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16</c:v>
                </c:pt>
                <c:pt idx="2">
                  <c:v>17</c:v>
                </c:pt>
                <c:pt idx="3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штрафы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</c:ser>
        <c:dLbls>
          <c:showVal val="1"/>
        </c:dLbls>
        <c:axId val="81580416"/>
        <c:axId val="81581952"/>
      </c:barChart>
      <c:catAx>
        <c:axId val="81580416"/>
        <c:scaling>
          <c:orientation val="minMax"/>
        </c:scaling>
        <c:axPos val="b"/>
        <c:majorTickMark val="none"/>
        <c:tickLblPos val="nextTo"/>
        <c:crossAx val="81581952"/>
        <c:crosses val="autoZero"/>
        <c:auto val="1"/>
        <c:lblAlgn val="ctr"/>
        <c:lblOffset val="100"/>
      </c:catAx>
      <c:valAx>
        <c:axId val="8158195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81580416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62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Комиссия по задолженности за</a:t>
            </a:r>
            <a:r>
              <a:rPr lang="ru-RU" baseline="0" dirty="0" smtClean="0"/>
              <a:t> ком. услуги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16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Злостных должников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14</c:v>
                </c:pt>
              </c:numCache>
            </c:numRef>
          </c:val>
        </c:ser>
        <c:dLbls>
          <c:showVal val="1"/>
        </c:dLbls>
        <c:axId val="101407744"/>
        <c:axId val="101421824"/>
      </c:barChart>
      <c:catAx>
        <c:axId val="101407744"/>
        <c:scaling>
          <c:orientation val="minMax"/>
        </c:scaling>
        <c:axPos val="b"/>
        <c:majorTickMark val="none"/>
        <c:tickLblPos val="nextTo"/>
        <c:crossAx val="101421824"/>
        <c:crosses val="autoZero"/>
        <c:auto val="1"/>
        <c:lblAlgn val="ctr"/>
        <c:lblOffset val="100"/>
      </c:catAx>
      <c:valAx>
        <c:axId val="1014218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1407744"/>
        <c:crosses val="autoZero"/>
        <c:crossBetween val="between"/>
      </c:valAx>
    </c:plotArea>
    <c:legend>
      <c:legendPos val="r"/>
      <c:txPr>
        <a:bodyPr/>
        <a:lstStyle/>
        <a:p>
          <a:pPr>
            <a:defRPr sz="1600"/>
          </a:pPr>
          <a:endParaRPr lang="ru-RU"/>
        </a:p>
      </c:txPr>
    </c:legend>
    <c:plotVisOnly val="1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Сумма задолженности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(тыс.руб.)</c:v>
                </c:pt>
              </c:strCache>
            </c:strRef>
          </c:tx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900</c:v>
                </c:pt>
                <c:pt idx="1">
                  <c:v>400</c:v>
                </c:pt>
                <c:pt idx="2">
                  <c:v>1480.1</c:v>
                </c:pt>
                <c:pt idx="3">
                  <c:v>1691.5</c:v>
                </c:pt>
              </c:numCache>
            </c:numRef>
          </c:val>
        </c:ser>
        <c:dLbls>
          <c:showVal val="1"/>
        </c:dLbls>
        <c:axId val="81625856"/>
        <c:axId val="81627392"/>
      </c:barChart>
      <c:catAx>
        <c:axId val="81625856"/>
        <c:scaling>
          <c:orientation val="minMax"/>
        </c:scaling>
        <c:axPos val="b"/>
        <c:majorTickMark val="none"/>
        <c:tickLblPos val="nextTo"/>
        <c:crossAx val="81627392"/>
        <c:crosses val="autoZero"/>
        <c:auto val="1"/>
        <c:lblAlgn val="ctr"/>
        <c:lblOffset val="100"/>
      </c:catAx>
      <c:valAx>
        <c:axId val="81627392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81625856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Призвано</c:v>
                </c:pt>
              </c:strCache>
            </c:strRef>
          </c:tx>
          <c:dLbls>
            <c:dLbl>
              <c:idx val="0"/>
              <c:layout>
                <c:manualLayout>
                  <c:x val="4.7667376297528524E-3"/>
                  <c:y val="-4.4092323075214934E-3"/>
                </c:manualLayout>
              </c:layout>
              <c:showVal val="1"/>
            </c:dLbl>
            <c:dLbl>
              <c:idx val="1"/>
              <c:layout>
                <c:manualLayout>
                  <c:x val="4.7667376297528524E-3"/>
                  <c:y val="4.0417495912590663E-17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</c:v>
                </c:pt>
                <c:pt idx="1">
                  <c:v>17</c:v>
                </c:pt>
                <c:pt idx="2">
                  <c:v>28</c:v>
                </c:pt>
                <c:pt idx="3">
                  <c:v>4</c:v>
                </c:pt>
                <c:pt idx="4">
                  <c:v>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рядах армии</c:v>
                </c:pt>
              </c:strCache>
            </c:strRef>
          </c:tx>
          <c:dLbls>
            <c:dLbl>
              <c:idx val="0"/>
              <c:layout>
                <c:manualLayout>
                  <c:x val="4.7667376297528524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7667376297528524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1122387802756655E-2"/>
                  <c:y val="-4.4092323075214934E-3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11</c:v>
                </c:pt>
                <c:pt idx="3">
                  <c:v>8</c:v>
                </c:pt>
                <c:pt idx="4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Контрактники</c:v>
                </c:pt>
              </c:strCache>
            </c:strRef>
          </c:tx>
          <c:dLbls>
            <c:dLbl>
              <c:idx val="0"/>
              <c:layout>
                <c:manualLayout>
                  <c:x val="7.9445627162547834E-3"/>
                  <c:y val="-1.7636929230085623E-2"/>
                </c:manualLayout>
              </c:layout>
              <c:showVal val="1"/>
            </c:dLbl>
            <c:dLbl>
              <c:idx val="1"/>
              <c:layout>
                <c:manualLayout>
                  <c:x val="6.3556501730038534E-3"/>
                  <c:y val="-1.7636929230085623E-2"/>
                </c:manualLayout>
              </c:layout>
              <c:showVal val="1"/>
            </c:dLbl>
            <c:dLbl>
              <c:idx val="2"/>
              <c:layout>
                <c:manualLayout>
                  <c:x val="4.7667376297528524E-3"/>
                  <c:y val="-1.7636929230085623E-2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</c:ser>
        <c:dLbls>
          <c:showVal val="1"/>
        </c:dLbls>
        <c:shape val="cylinder"/>
        <c:axId val="102307712"/>
        <c:axId val="102309248"/>
        <c:axId val="0"/>
      </c:bar3DChart>
      <c:catAx>
        <c:axId val="102307712"/>
        <c:scaling>
          <c:orientation val="minMax"/>
        </c:scaling>
        <c:axPos val="b"/>
        <c:tickLblPos val="nextTo"/>
        <c:crossAx val="102309248"/>
        <c:crosses val="autoZero"/>
        <c:auto val="1"/>
        <c:lblAlgn val="ctr"/>
        <c:lblOffset val="100"/>
      </c:catAx>
      <c:valAx>
        <c:axId val="102309248"/>
        <c:scaling>
          <c:orientation val="minMax"/>
        </c:scaling>
        <c:axPos val="l"/>
        <c:majorGridlines/>
        <c:numFmt formatCode="General" sourceLinked="1"/>
        <c:tickLblPos val="nextTo"/>
        <c:crossAx val="102307712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Офицеров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 год                (всего ГПЗ - 503)</c:v>
                </c:pt>
                <c:pt idx="1">
                  <c:v>2013 год                (всего ГПЗ - 501)</c:v>
                </c:pt>
                <c:pt idx="2">
                  <c:v>2014 год                (всего ГПЗ - 503)</c:v>
                </c:pt>
                <c:pt idx="3">
                  <c:v>2015 год                (всего ГПЗ - 503)</c:v>
                </c:pt>
                <c:pt idx="4">
                  <c:v>2016 год (всего ГПЗ - 500)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Сержантов,рядовых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 год                (всего ГПЗ - 503)</c:v>
                </c:pt>
                <c:pt idx="1">
                  <c:v>2013 год                (всего ГПЗ - 501)</c:v>
                </c:pt>
                <c:pt idx="2">
                  <c:v>2014 год                (всего ГПЗ - 503)</c:v>
                </c:pt>
                <c:pt idx="3">
                  <c:v>2015 год                (всего ГПЗ - 503)</c:v>
                </c:pt>
                <c:pt idx="4">
                  <c:v>2016 год (всего ГПЗ - 500)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393</c:v>
                </c:pt>
                <c:pt idx="1">
                  <c:v>396</c:v>
                </c:pt>
                <c:pt idx="2">
                  <c:v>397</c:v>
                </c:pt>
                <c:pt idx="3">
                  <c:v>405</c:v>
                </c:pt>
                <c:pt idx="4">
                  <c:v>403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Призывного возраста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 год                (всего ГПЗ - 503)</c:v>
                </c:pt>
                <c:pt idx="1">
                  <c:v>2013 год                (всего ГПЗ - 501)</c:v>
                </c:pt>
                <c:pt idx="2">
                  <c:v>2014 год                (всего ГПЗ - 503)</c:v>
                </c:pt>
                <c:pt idx="3">
                  <c:v>2015 год                (всего ГПЗ - 503)</c:v>
                </c:pt>
                <c:pt idx="4">
                  <c:v>2016 год (всего ГПЗ - 500)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100</c:v>
                </c:pt>
                <c:pt idx="1">
                  <c:v>99</c:v>
                </c:pt>
                <c:pt idx="2">
                  <c:v>100</c:v>
                </c:pt>
                <c:pt idx="3">
                  <c:v>86</c:v>
                </c:pt>
                <c:pt idx="4">
                  <c:v>93</c:v>
                </c:pt>
              </c:numCache>
            </c:numRef>
          </c:val>
        </c:ser>
        <c:dLbls>
          <c:showVal val="1"/>
        </c:dLbls>
        <c:axId val="102389248"/>
        <c:axId val="102390784"/>
      </c:barChart>
      <c:catAx>
        <c:axId val="102389248"/>
        <c:scaling>
          <c:orientation val="minMax"/>
        </c:scaling>
        <c:axPos val="b"/>
        <c:tickLblPos val="nextTo"/>
        <c:crossAx val="102390784"/>
        <c:crosses val="autoZero"/>
        <c:auto val="1"/>
        <c:lblAlgn val="ctr"/>
        <c:lblOffset val="100"/>
      </c:catAx>
      <c:valAx>
        <c:axId val="102390784"/>
        <c:scaling>
          <c:orientation val="minMax"/>
        </c:scaling>
        <c:axPos val="l"/>
        <c:majorGridlines/>
        <c:numFmt formatCode="General" sourceLinked="1"/>
        <c:tickLblPos val="nextTo"/>
        <c:crossAx val="10238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98962221446973"/>
          <c:y val="0.16030814284524317"/>
          <c:w val="0.25016467904892831"/>
          <c:h val="0.45892166495390346"/>
        </c:manualLayout>
      </c:layout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Протяжённость создания и обновления минерализованных полос (опашки)</a:t>
            </a:r>
            <a:r>
              <a:rPr lang="ru-RU" baseline="0" dirty="0" smtClean="0"/>
              <a:t> </a:t>
            </a:r>
            <a:endParaRPr lang="ru-RU" dirty="0"/>
          </a:p>
        </c:rich>
      </c:tx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км.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7.25</c:v>
                </c:pt>
                <c:pt idx="2">
                  <c:v>2.7800000000000002</c:v>
                </c:pt>
                <c:pt idx="3">
                  <c:v>1.78</c:v>
                </c:pt>
              </c:numCache>
            </c:numRef>
          </c:val>
        </c:ser>
        <c:dLbls>
          <c:showVal val="1"/>
        </c:dLbls>
        <c:marker val="1"/>
        <c:axId val="121118080"/>
        <c:axId val="121132160"/>
      </c:lineChart>
      <c:catAx>
        <c:axId val="121118080"/>
        <c:scaling>
          <c:orientation val="minMax"/>
        </c:scaling>
        <c:axPos val="b"/>
        <c:numFmt formatCode="General" sourceLinked="1"/>
        <c:tickLblPos val="nextTo"/>
        <c:crossAx val="121132160"/>
        <c:crosses val="autoZero"/>
        <c:auto val="1"/>
        <c:lblAlgn val="ctr"/>
        <c:lblOffset val="100"/>
      </c:catAx>
      <c:valAx>
        <c:axId val="121132160"/>
        <c:scaling>
          <c:orientation val="minMax"/>
        </c:scaling>
        <c:axPos val="l"/>
        <c:majorGridlines/>
        <c:numFmt formatCode="General" sourceLinked="1"/>
        <c:tickLblPos val="nextTo"/>
        <c:crossAx val="121118080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3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Рождение</c:v>
                </c:pt>
              </c:strCache>
            </c:strRef>
          </c:tx>
          <c:spPr>
            <a:ln w="31750"/>
          </c:spPr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13</c:v>
                </c:pt>
                <c:pt idx="2">
                  <c:v>19</c:v>
                </c:pt>
                <c:pt idx="3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 w="31750"/>
          </c:spPr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15</c:v>
                </c:pt>
                <c:pt idx="3">
                  <c:v>18</c:v>
                </c:pt>
              </c:numCache>
            </c:numRef>
          </c:val>
        </c:ser>
        <c:marker val="1"/>
        <c:axId val="76886784"/>
        <c:axId val="76888320"/>
      </c:lineChart>
      <c:catAx>
        <c:axId val="76886784"/>
        <c:scaling>
          <c:orientation val="minMax"/>
        </c:scaling>
        <c:axPos val="b"/>
        <c:numFmt formatCode="General" sourceLinked="1"/>
        <c:majorTickMark val="none"/>
        <c:tickLblPos val="nextTo"/>
        <c:crossAx val="76888320"/>
        <c:crosses val="autoZero"/>
        <c:auto val="1"/>
        <c:lblAlgn val="ctr"/>
        <c:lblOffset val="100"/>
      </c:catAx>
      <c:valAx>
        <c:axId val="768883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68867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Принято</a:t>
            </a:r>
            <a:r>
              <a:rPr lang="ru-RU" baseline="0" dirty="0" smtClean="0"/>
              <a:t> нормативно-правовых актов</a:t>
            </a:r>
            <a:endParaRPr lang="ru-RU" dirty="0"/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Администрация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227</c:v>
                </c:pt>
                <c:pt idx="1">
                  <c:v>230</c:v>
                </c:pt>
                <c:pt idx="2">
                  <c:v>275</c:v>
                </c:pt>
                <c:pt idx="3">
                  <c:v>294</c:v>
                </c:pt>
                <c:pt idx="4">
                  <c:v>312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Дума БСП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53</c:v>
                </c:pt>
                <c:pt idx="1">
                  <c:v>46</c:v>
                </c:pt>
                <c:pt idx="2">
                  <c:v>37</c:v>
                </c:pt>
                <c:pt idx="3">
                  <c:v>37</c:v>
                </c:pt>
                <c:pt idx="4">
                  <c:v>34</c:v>
                </c:pt>
              </c:numCache>
            </c:numRef>
          </c:val>
        </c:ser>
        <c:axId val="103174144"/>
        <c:axId val="103175680"/>
      </c:barChart>
      <c:catAx>
        <c:axId val="103174144"/>
        <c:scaling>
          <c:orientation val="minMax"/>
        </c:scaling>
        <c:axPos val="l"/>
        <c:majorTickMark val="none"/>
        <c:tickLblPos val="nextTo"/>
        <c:crossAx val="103175680"/>
        <c:crosses val="autoZero"/>
        <c:auto val="1"/>
        <c:lblAlgn val="ctr"/>
        <c:lblOffset val="100"/>
      </c:catAx>
      <c:valAx>
        <c:axId val="103175680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103174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spPr>
    <a:solidFill>
      <a:prstClr val="white">
        <a:alpha val="99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Работающий персонал</a:t>
            </a:r>
            <a:endParaRPr lang="ru-RU" sz="1600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Обслуживающий персонал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</c:v>
                </c:pt>
                <c:pt idx="1">
                  <c:v>19</c:v>
                </c:pt>
              </c:numCache>
            </c:numRef>
          </c:val>
        </c:ser>
        <c:dLbls>
          <c:showVal val="1"/>
        </c:dLbls>
        <c:gapWidth val="75"/>
        <c:axId val="103147392"/>
        <c:axId val="103148928"/>
      </c:barChart>
      <c:catAx>
        <c:axId val="103147392"/>
        <c:scaling>
          <c:orientation val="minMax"/>
        </c:scaling>
        <c:axPos val="b"/>
        <c:majorTickMark val="none"/>
        <c:tickLblPos val="nextTo"/>
        <c:crossAx val="103148928"/>
        <c:crosses val="autoZero"/>
        <c:auto val="1"/>
        <c:lblAlgn val="ctr"/>
        <c:lblOffset val="100"/>
      </c:catAx>
      <c:valAx>
        <c:axId val="103148928"/>
        <c:scaling>
          <c:orientation val="minMax"/>
        </c:scaling>
        <c:axPos val="l"/>
        <c:numFmt formatCode="General" sourceLinked="1"/>
        <c:majorTickMark val="none"/>
        <c:tickLblPos val="nextTo"/>
        <c:crossAx val="103147392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1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Квалификация</a:t>
            </a:r>
            <a:r>
              <a:rPr lang="ru-RU" sz="1600" baseline="0" dirty="0" smtClean="0"/>
              <a:t> педагогических работников</a:t>
            </a:r>
            <a:endParaRPr lang="ru-RU" sz="1600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выс.категория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категория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</c:v>
                </c:pt>
                <c:pt idx="1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имеют категории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ОСШ п.Березняки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</c:ser>
        <c:dLbls>
          <c:showVal val="1"/>
        </c:dLbls>
        <c:gapWidth val="75"/>
        <c:axId val="103255040"/>
        <c:axId val="103269120"/>
      </c:barChart>
      <c:catAx>
        <c:axId val="103255040"/>
        <c:scaling>
          <c:orientation val="minMax"/>
        </c:scaling>
        <c:axPos val="b"/>
        <c:majorTickMark val="none"/>
        <c:tickLblPos val="nextTo"/>
        <c:crossAx val="103269120"/>
        <c:crosses val="autoZero"/>
        <c:auto val="1"/>
        <c:lblAlgn val="ctr"/>
        <c:lblOffset val="100"/>
      </c:catAx>
      <c:valAx>
        <c:axId val="103269120"/>
        <c:scaling>
          <c:orientation val="minMax"/>
        </c:scaling>
        <c:axPos val="l"/>
        <c:numFmt formatCode="General" sourceLinked="1"/>
        <c:majorTickMark val="none"/>
        <c:tickLblPos val="nextTo"/>
        <c:crossAx val="103255040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1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title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детей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Школы</c:v>
                </c:pt>
                <c:pt idx="1">
                  <c:v>Сады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</c:v>
                </c:pt>
                <c:pt idx="1">
                  <c:v>72</c:v>
                </c:pt>
              </c:numCache>
            </c:numRef>
          </c:val>
        </c:ser>
        <c:dLbls>
          <c:showVal val="1"/>
        </c:dLbls>
        <c:gapWidth val="75"/>
        <c:overlap val="-25"/>
        <c:axId val="103314176"/>
        <c:axId val="103315712"/>
      </c:barChart>
      <c:catAx>
        <c:axId val="103314176"/>
        <c:scaling>
          <c:orientation val="minMax"/>
        </c:scaling>
        <c:axPos val="l"/>
        <c:majorTickMark val="none"/>
        <c:tickLblPos val="nextTo"/>
        <c:crossAx val="103315712"/>
        <c:crosses val="autoZero"/>
        <c:auto val="1"/>
        <c:lblAlgn val="ctr"/>
        <c:lblOffset val="100"/>
      </c:catAx>
      <c:valAx>
        <c:axId val="10331571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03314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Награды педагогам</a:t>
            </a:r>
            <a:endParaRPr lang="ru-RU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Отличник народного просвещения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1.344688290666118E-2"/>
                </c:manualLayout>
              </c:layout>
              <c:showVal val="1"/>
            </c:dLbl>
            <c:dLbl>
              <c:idx val="1"/>
              <c:layout>
                <c:manualLayout>
                  <c:x val="8.465726030441446E-3"/>
                  <c:y val="-1.8825636069325781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Почётный работник образования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1.344688290666118E-2"/>
                </c:manualLayout>
              </c:layout>
              <c:showVal val="1"/>
            </c:dLbl>
            <c:dLbl>
              <c:idx val="1"/>
              <c:layout>
                <c:manualLayout>
                  <c:x val="8.465726030441531E-3"/>
                  <c:y val="-1.8825636069325781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Грамота МО РФ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2.4204389231990184E-2"/>
                </c:manualLayout>
              </c:layout>
              <c:showVal val="1"/>
            </c:dLbl>
            <c:dLbl>
              <c:idx val="1"/>
              <c:layout>
                <c:manualLayout>
                  <c:x val="8.4657260304414877E-3"/>
                  <c:y val="-9.8609335505403138E-17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Грамота МО Ирк.обл.</c:v>
                </c:pt>
              </c:strCache>
            </c:strRef>
          </c:tx>
          <c:dLbls>
            <c:dLbl>
              <c:idx val="0"/>
              <c:layout>
                <c:manualLayout>
                  <c:x val="1.4109543384068441E-3"/>
                  <c:y val="-1.8825636069325781E-2"/>
                </c:manualLayout>
              </c:layout>
              <c:showVal val="1"/>
            </c:dLbl>
            <c:dLbl>
              <c:idx val="1"/>
              <c:layout>
                <c:manualLayout>
                  <c:x val="8.4657260304414877E-3"/>
                  <c:y val="-2.1176193553797992E-7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12</c:v>
                </c:pt>
                <c:pt idx="1">
                  <c:v>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Грамота ДО Н.И р-на</c:v>
                </c:pt>
              </c:strCache>
            </c:strRef>
          </c:tx>
          <c:dLbls>
            <c:dLbl>
              <c:idx val="0"/>
              <c:layout>
                <c:manualLayout>
                  <c:x val="9.8766803688484228E-3"/>
                  <c:y val="-1.344688290666126E-2"/>
                </c:manualLayout>
              </c:layout>
              <c:showVal val="1"/>
            </c:dLbl>
            <c:dLbl>
              <c:idx val="1"/>
              <c:layout>
                <c:manualLayout>
                  <c:x val="2.8219086768136873E-3"/>
                  <c:y val="-5.3787531626647367E-3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27</c:v>
                </c:pt>
                <c:pt idx="1">
                  <c:v>12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Ветеран труда</c:v>
                </c:pt>
              </c:strCache>
            </c:strRef>
          </c:tx>
          <c:dLbls>
            <c:dLbl>
              <c:idx val="0"/>
              <c:layout>
                <c:manualLayout>
                  <c:x val="4.2328630152207577E-3"/>
                  <c:y val="-5.3787531626647367E-3"/>
                </c:manualLayout>
              </c:layout>
              <c:showVal val="1"/>
            </c:dLbl>
            <c:dLbl>
              <c:idx val="1"/>
              <c:layout>
                <c:manualLayout>
                  <c:x val="9.8766803688484228E-3"/>
                  <c:y val="-9.8609335505403138E-17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ОСШ п. Березняки</c:v>
                </c:pt>
                <c:pt idx="1">
                  <c:v>ООШ п. Игирма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  <c:dLbls>
          <c:showVal val="1"/>
        </c:dLbls>
        <c:shape val="cylinder"/>
        <c:axId val="107947520"/>
        <c:axId val="107949056"/>
        <c:axId val="0"/>
      </c:bar3DChart>
      <c:catAx>
        <c:axId val="107947520"/>
        <c:scaling>
          <c:orientation val="minMax"/>
        </c:scaling>
        <c:axPos val="b"/>
        <c:majorTickMark val="none"/>
        <c:tickLblPos val="nextTo"/>
        <c:crossAx val="107949056"/>
        <c:crosses val="autoZero"/>
        <c:auto val="1"/>
        <c:lblAlgn val="ctr"/>
        <c:lblOffset val="100"/>
      </c:catAx>
      <c:valAx>
        <c:axId val="1079490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7947520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93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/>
              <a:t>Работающий</a:t>
            </a:r>
            <a:r>
              <a:rPr lang="ru-RU" sz="1600" dirty="0" smtClean="0"/>
              <a:t> </a:t>
            </a:r>
            <a:r>
              <a:rPr lang="ru-RU" sz="2000" dirty="0" smtClean="0"/>
              <a:t>персонал</a:t>
            </a:r>
            <a:endParaRPr lang="ru-RU" sz="2000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Воспитатели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д/с "Ручеёк" (п. Березняки)</c:v>
                </c:pt>
                <c:pt idx="1">
                  <c:v>дошкольная группа (п. Игирма)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Обслуживающий персонал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д/с "Ручеёк" (п. Березняки)</c:v>
                </c:pt>
                <c:pt idx="1">
                  <c:v>дошкольная группа (п. Игирма)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Муз.руководитель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д/с "Ручеёк" (п. Березняки)</c:v>
                </c:pt>
                <c:pt idx="1">
                  <c:v>дошкольная группа (п. Игирма)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Заведущая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д/с "Ручеёк" (п. Березняки)</c:v>
                </c:pt>
                <c:pt idx="1">
                  <c:v>дошкольная группа (п. Игирма)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Val val="1"/>
        </c:dLbls>
        <c:gapWidth val="75"/>
        <c:axId val="80886400"/>
        <c:axId val="80920960"/>
      </c:barChart>
      <c:catAx>
        <c:axId val="80886400"/>
        <c:scaling>
          <c:orientation val="minMax"/>
        </c:scaling>
        <c:axPos val="b"/>
        <c:majorTickMark val="none"/>
        <c:tickLblPos val="nextTo"/>
        <c:crossAx val="80920960"/>
        <c:crosses val="autoZero"/>
        <c:auto val="1"/>
        <c:lblAlgn val="ctr"/>
        <c:lblOffset val="100"/>
      </c:catAx>
      <c:valAx>
        <c:axId val="80920960"/>
        <c:scaling>
          <c:orientation val="minMax"/>
        </c:scaling>
        <c:axPos val="l"/>
        <c:numFmt formatCode="General" sourceLinked="1"/>
        <c:majorTickMark val="none"/>
        <c:tickLblPos val="nextTo"/>
        <c:crossAx val="80886400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Очерёдность в </a:t>
            </a:r>
          </a:p>
          <a:p>
            <a:pPr>
              <a:defRPr/>
            </a:pPr>
            <a:r>
              <a:rPr lang="ru-RU" sz="1600" dirty="0" smtClean="0"/>
              <a:t>детский</a:t>
            </a:r>
            <a:r>
              <a:rPr lang="ru-RU" sz="1600" baseline="0" dirty="0" smtClean="0"/>
              <a:t> </a:t>
            </a:r>
            <a:r>
              <a:rPr lang="ru-RU" sz="1600" dirty="0" smtClean="0"/>
              <a:t>сад «Ручеёк»  </a:t>
            </a:r>
          </a:p>
          <a:p>
            <a:pPr>
              <a:defRPr/>
            </a:pPr>
            <a:r>
              <a:rPr lang="ru-RU" sz="1600" dirty="0" smtClean="0"/>
              <a:t>п. Березняки</a:t>
            </a:r>
            <a:endParaRPr lang="ru-RU" sz="1600" dirty="0"/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детей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gapWidth val="75"/>
        <c:overlap val="-25"/>
        <c:axId val="80888192"/>
        <c:axId val="80889728"/>
      </c:barChart>
      <c:catAx>
        <c:axId val="80888192"/>
        <c:scaling>
          <c:orientation val="minMax"/>
        </c:scaling>
        <c:axPos val="l"/>
        <c:majorTickMark val="none"/>
        <c:tickLblPos val="nextTo"/>
        <c:crossAx val="80889728"/>
        <c:crosses val="autoZero"/>
        <c:auto val="1"/>
        <c:lblAlgn val="ctr"/>
        <c:lblOffset val="100"/>
      </c:catAx>
      <c:valAx>
        <c:axId val="8088972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80888192"/>
        <c:crosses val="autoZero"/>
        <c:crossBetween val="between"/>
      </c:valAx>
    </c:plotArea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Очерёдность в дошкольную</a:t>
            </a:r>
            <a:r>
              <a:rPr lang="ru-RU" sz="1600" baseline="0" dirty="0" smtClean="0"/>
              <a:t> группу </a:t>
            </a:r>
          </a:p>
          <a:p>
            <a:pPr>
              <a:defRPr/>
            </a:pPr>
            <a:r>
              <a:rPr lang="ru-RU" sz="1600" baseline="0" dirty="0" smtClean="0"/>
              <a:t>п. Игирма</a:t>
            </a:r>
            <a:endParaRPr lang="ru-RU" sz="1600" dirty="0"/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детей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</c:v>
                </c:pt>
                <c:pt idx="1">
                  <c:v>19</c:v>
                </c:pt>
                <c:pt idx="2">
                  <c:v>0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</c:ser>
        <c:dLbls>
          <c:showVal val="1"/>
        </c:dLbls>
        <c:gapWidth val="75"/>
        <c:overlap val="-25"/>
        <c:axId val="103055744"/>
        <c:axId val="103057280"/>
      </c:barChart>
      <c:catAx>
        <c:axId val="103055744"/>
        <c:scaling>
          <c:orientation val="minMax"/>
        </c:scaling>
        <c:axPos val="l"/>
        <c:majorTickMark val="none"/>
        <c:tickLblPos val="nextTo"/>
        <c:crossAx val="103057280"/>
        <c:crosses val="autoZero"/>
        <c:auto val="1"/>
        <c:lblAlgn val="ctr"/>
        <c:lblOffset val="100"/>
      </c:catAx>
      <c:valAx>
        <c:axId val="1030572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03055744"/>
        <c:crosses val="autoZero"/>
        <c:crossBetween val="between"/>
      </c:valAx>
    </c:plotArea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детей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д/с "Ручеёк"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дш.гр.п.Игирма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dLbls>
          <c:showVal val="1"/>
        </c:dLbls>
        <c:gapWidth val="75"/>
        <c:axId val="109776896"/>
        <c:axId val="109778432"/>
      </c:barChart>
      <c:catAx>
        <c:axId val="109776896"/>
        <c:scaling>
          <c:orientation val="minMax"/>
        </c:scaling>
        <c:axPos val="b"/>
        <c:majorTickMark val="none"/>
        <c:tickLblPos val="nextTo"/>
        <c:crossAx val="109778432"/>
        <c:crosses val="autoZero"/>
        <c:auto val="1"/>
        <c:lblAlgn val="ctr"/>
        <c:lblOffset val="100"/>
      </c:catAx>
      <c:valAx>
        <c:axId val="109778432"/>
        <c:scaling>
          <c:orientation val="minMax"/>
        </c:scaling>
        <c:axPos val="l"/>
        <c:numFmt formatCode="General" sourceLinked="1"/>
        <c:majorTickMark val="none"/>
        <c:tickLblPos val="nextTo"/>
        <c:crossAx val="109776896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Квалификация</a:t>
            </a:r>
            <a:r>
              <a:rPr lang="ru-RU" sz="1600" baseline="0" dirty="0" smtClean="0"/>
              <a:t> педагогических работников ДОУ</a:t>
            </a:r>
            <a:endParaRPr lang="ru-RU" sz="1600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Средне-специальное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д/c "Ручеёк"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Высшее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д/c "Ручеёк"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Val val="1"/>
        </c:dLbls>
        <c:gapWidth val="75"/>
        <c:axId val="108364544"/>
        <c:axId val="108366080"/>
      </c:barChart>
      <c:catAx>
        <c:axId val="108364544"/>
        <c:scaling>
          <c:orientation val="minMax"/>
        </c:scaling>
        <c:axPos val="b"/>
        <c:majorTickMark val="none"/>
        <c:tickLblPos val="nextTo"/>
        <c:crossAx val="108366080"/>
        <c:crosses val="autoZero"/>
        <c:auto val="1"/>
        <c:lblAlgn val="ctr"/>
        <c:lblOffset val="100"/>
      </c:catAx>
      <c:valAx>
        <c:axId val="108366080"/>
        <c:scaling>
          <c:orientation val="minMax"/>
        </c:scaling>
        <c:axPos val="l"/>
        <c:numFmt formatCode="General" sourceLinked="1"/>
        <c:majorTickMark val="none"/>
        <c:tickLblPos val="nextTo"/>
        <c:crossAx val="108364544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1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Среднесписочная численность работающих человек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895 </a:t>
            </a:r>
            <a:endParaRPr lang="ru-RU" dirty="0"/>
          </a:p>
        </c:rich>
      </c:tx>
      <c:layout>
        <c:manualLayout>
          <c:xMode val="edge"/>
          <c:yMode val="edge"/>
          <c:x val="0.13741430248854244"/>
          <c:y val="2.3391649144418197E-2"/>
        </c:manualLayout>
      </c:layout>
    </c:title>
    <c:plotArea>
      <c:layout>
        <c:manualLayout>
          <c:layoutTarget val="inner"/>
          <c:xMode val="edge"/>
          <c:yMode val="edge"/>
          <c:x val="7.6248045494215055E-3"/>
          <c:y val="0.11446329084560852"/>
          <c:w val="0.4978898061046762"/>
          <c:h val="0.8661918544560619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Среднесписочная численность работающих человек - </c:v>
                </c:pt>
              </c:strCache>
            </c:strRef>
          </c:tx>
          <c:explosion val="49"/>
          <c:dPt>
            <c:idx val="4"/>
            <c:explosion val="26"/>
          </c:dPt>
          <c:dPt>
            <c:idx val="6"/>
            <c:explosion val="82"/>
          </c:dPt>
          <c:dPt>
            <c:idx val="7"/>
            <c:explosion val="48"/>
          </c:dPt>
          <c:dLbls>
            <c:dLbl>
              <c:idx val="0"/>
              <c:layout>
                <c:manualLayout>
                  <c:x val="7.8430823601872788E-3"/>
                  <c:y val="-2.8069978973301841E-2"/>
                </c:manualLayout>
              </c:layout>
              <c:showPercent val="1"/>
            </c:dLbl>
            <c:dLbl>
              <c:idx val="3"/>
              <c:layout>
                <c:manualLayout>
                  <c:x val="1.1764520612691193E-2"/>
                  <c:y val="1.1695640385995364E-2"/>
                </c:manualLayout>
              </c:layout>
              <c:showPercent val="1"/>
            </c:dLbl>
            <c:dLbl>
              <c:idx val="9"/>
              <c:layout>
                <c:manualLayout>
                  <c:x val="-7.8430823601872788E-3"/>
                  <c:y val="0"/>
                </c:manualLayout>
              </c:layout>
              <c:showPercent val="1"/>
            </c:dLbl>
            <c:dLbl>
              <c:idx val="10"/>
              <c:delete val="1"/>
            </c:dLbl>
            <c:numFmt formatCode="General" sourceLinked="0"/>
            <c:spPr>
              <a:solidFill>
                <a:prstClr val="white">
                  <a:alpha val="82000"/>
                </a:prstClr>
              </a:solidFill>
            </c:spPr>
            <c:showPercent val="1"/>
            <c:showLeaderLines val="1"/>
          </c:dLbls>
          <c:cat>
            <c:strRef>
              <c:f>Лист1!$A$2:$A$12</c:f>
              <c:strCache>
                <c:ptCount val="11"/>
                <c:pt idx="0">
                  <c:v>Сельское хозяйство - 27 чел.</c:v>
                </c:pt>
                <c:pt idx="1">
                  <c:v>Оптовая и розничная торговля - 43 чел.</c:v>
                </c:pt>
                <c:pt idx="2">
                  <c:v>Здравоохранение - 45 чел.</c:v>
                </c:pt>
                <c:pt idx="3">
                  <c:v>Жилищно-коммунальное хозяйство - 23чел.</c:v>
                </c:pt>
                <c:pt idx="4">
                  <c:v>Вахтовый метод в других населённых пунктах - 591 чел.</c:v>
                </c:pt>
                <c:pt idx="5">
                  <c:v>Культура - 10 чел.</c:v>
                </c:pt>
                <c:pt idx="6">
                  <c:v>Лесничество - 5 чел.</c:v>
                </c:pt>
                <c:pt idx="7">
                  <c:v>Лесная промышленность - 36 чел.</c:v>
                </c:pt>
                <c:pt idx="8">
                  <c:v>Образование - 92 чел.</c:v>
                </c:pt>
                <c:pt idx="9">
                  <c:v>Транспорт и связь - 1 и 5 чел.</c:v>
                </c:pt>
                <c:pt idx="10">
                  <c:v>Управление и обеспечение воинской безопасности - 1 чел.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27</c:v>
                </c:pt>
                <c:pt idx="1">
                  <c:v>43</c:v>
                </c:pt>
                <c:pt idx="2">
                  <c:v>45</c:v>
                </c:pt>
                <c:pt idx="3">
                  <c:v>23</c:v>
                </c:pt>
                <c:pt idx="4">
                  <c:v>591</c:v>
                </c:pt>
                <c:pt idx="5">
                  <c:v>10</c:v>
                </c:pt>
                <c:pt idx="6">
                  <c:v>5</c:v>
                </c:pt>
                <c:pt idx="7">
                  <c:v>36</c:v>
                </c:pt>
                <c:pt idx="8">
                  <c:v>92</c:v>
                </c:pt>
                <c:pt idx="9">
                  <c:v>6</c:v>
                </c:pt>
                <c:pt idx="10">
                  <c:v>1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7390970862434556"/>
          <c:y val="0.10927123409183719"/>
          <c:w val="0.49714705305958434"/>
          <c:h val="0.75739636578497949"/>
        </c:manualLayout>
      </c:layout>
      <c:txPr>
        <a:bodyPr/>
        <a:lstStyle/>
        <a:p>
          <a:pPr>
            <a:lnSpc>
              <a:spcPct val="100000"/>
            </a:lnSpc>
            <a:defRPr sz="1400"/>
          </a:pPr>
          <a:endParaRPr lang="ru-RU"/>
        </a:p>
      </c:txPr>
    </c:legend>
    <c:plotVisOnly val="1"/>
  </c:chart>
  <c:spPr>
    <a:solidFill>
      <a:prstClr val="white">
        <a:alpha val="90000"/>
      </a:prstClr>
    </a:solidFill>
    <a:effectLst>
      <a:softEdge rad="127000"/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/>
              <a:t>Награды педагогам</a:t>
            </a:r>
            <a:r>
              <a:rPr lang="en-US" sz="2000" dirty="0" smtClean="0"/>
              <a:t> </a:t>
            </a:r>
            <a:r>
              <a:rPr lang="ru-RU" sz="2000" dirty="0" smtClean="0"/>
              <a:t>ДОУ</a:t>
            </a:r>
            <a:endParaRPr lang="ru-RU" sz="2000" dirty="0"/>
          </a:p>
        </c:rich>
      </c:tx>
      <c:layout>
        <c:manualLayout>
          <c:xMode val="edge"/>
          <c:yMode val="edge"/>
          <c:x val="4.4314900525309994E-2"/>
          <c:y val="3.1123992758975243E-2"/>
        </c:manualLayout>
      </c:layout>
    </c:title>
    <c:plotArea>
      <c:layout>
        <c:manualLayout>
          <c:layoutTarget val="inner"/>
          <c:xMode val="edge"/>
          <c:yMode val="edge"/>
          <c:x val="9.1192298235519234E-2"/>
          <c:y val="0.25686530427762388"/>
          <c:w val="0.50850925722094042"/>
          <c:h val="0.484848348380313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Почётный работник общего образования РФ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1.344688290666118E-2"/>
                </c:manualLayout>
              </c:layout>
              <c:showVal val="1"/>
            </c:dLbl>
            <c:dLbl>
              <c:idx val="1"/>
              <c:layout>
                <c:manualLayout>
                  <c:x val="8.4657260304414703E-3"/>
                  <c:y val="-1.8825636069325781E-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д/с "Ручеёк"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Грамота Ирк.обл.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1.344688290666118E-2"/>
                </c:manualLayout>
              </c:layout>
              <c:showVal val="1"/>
            </c:dLbl>
            <c:dLbl>
              <c:idx val="1"/>
              <c:layout>
                <c:manualLayout>
                  <c:x val="8.4657260304415571E-3"/>
                  <c:y val="-1.8825636069325781E-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д/с "Ручеёк"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Грамота мэра Н.И р-на</c:v>
                </c:pt>
              </c:strCache>
            </c:strRef>
          </c:tx>
          <c:dLbls>
            <c:dLbl>
              <c:idx val="0"/>
              <c:layout>
                <c:manualLayout>
                  <c:x val="2.8219086768136873E-3"/>
                  <c:y val="-2.4204389231990184E-2"/>
                </c:manualLayout>
              </c:layout>
              <c:showVal val="1"/>
            </c:dLbl>
            <c:dLbl>
              <c:idx val="1"/>
              <c:layout>
                <c:manualLayout>
                  <c:x val="8.465726030441512E-3"/>
                  <c:y val="-9.8609335505403939E-17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д/с "Ручеёк"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Ветеран труда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д/с "Ручеёк"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gapWidth val="62"/>
        <c:axId val="109823872"/>
        <c:axId val="109825408"/>
      </c:barChart>
      <c:catAx>
        <c:axId val="109823872"/>
        <c:scaling>
          <c:orientation val="minMax"/>
        </c:scaling>
        <c:axPos val="b"/>
        <c:majorTickMark val="none"/>
        <c:tickLblPos val="nextTo"/>
        <c:crossAx val="109825408"/>
        <c:crosses val="autoZero"/>
        <c:auto val="1"/>
        <c:lblAlgn val="ctr"/>
        <c:lblOffset val="100"/>
      </c:catAx>
      <c:valAx>
        <c:axId val="109825408"/>
        <c:scaling>
          <c:orientation val="minMax"/>
        </c:scaling>
        <c:axPos val="l"/>
        <c:numFmt formatCode="General" sourceLinked="1"/>
        <c:majorTickMark val="none"/>
        <c:tickLblPos val="nextTo"/>
        <c:crossAx val="109823872"/>
        <c:crosses val="autoZero"/>
        <c:crossBetween val="between"/>
      </c:valAx>
    </c:plotArea>
    <c:legend>
      <c:legendPos val="t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67151465188001924"/>
          <c:y val="3.6696154709052582E-2"/>
          <c:w val="0.31362746610131331"/>
          <c:h val="0.96330384529094737"/>
        </c:manualLayout>
      </c:layout>
    </c:legend>
    <c:plotVisOnly val="1"/>
  </c:chart>
  <c:spPr>
    <a:solidFill>
      <a:prstClr val="white">
        <a:alpha val="93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Проведение диспансеризации  за 2016 год - 100 %</a:t>
            </a:r>
            <a:endParaRPr lang="ru-RU" sz="1800" dirty="0"/>
          </a:p>
        </c:rich>
      </c:tx>
      <c:layout>
        <c:manualLayout>
          <c:xMode val="edge"/>
          <c:yMode val="edge"/>
          <c:x val="0.17892977169203444"/>
          <c:y val="1.3925536051549825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Запланировано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1.7636929230085623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подростков 14-лет</c:v>
                </c:pt>
                <c:pt idx="1">
                  <c:v>подростков 15-17 лет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Обследовано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1.7636929230085623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подростков 14-лет</c:v>
                </c:pt>
                <c:pt idx="1">
                  <c:v>подростков 15-17 лет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</c:v>
                </c:pt>
                <c:pt idx="1">
                  <c:v>50</c:v>
                </c:pt>
              </c:numCache>
            </c:numRef>
          </c:val>
        </c:ser>
        <c:dLbls>
          <c:showVal val="1"/>
        </c:dLbls>
        <c:gapWidth val="75"/>
        <c:axId val="116034176"/>
        <c:axId val="116048256"/>
      </c:barChart>
      <c:catAx>
        <c:axId val="116034176"/>
        <c:scaling>
          <c:orientation val="minMax"/>
        </c:scaling>
        <c:axPos val="b"/>
        <c:majorTickMark val="none"/>
        <c:tickLblPos val="nextTo"/>
        <c:crossAx val="116048256"/>
        <c:crosses val="autoZero"/>
        <c:auto val="1"/>
        <c:lblAlgn val="ctr"/>
        <c:lblOffset val="100"/>
      </c:catAx>
      <c:valAx>
        <c:axId val="116048256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b="0" dirty="0" smtClean="0"/>
                  <a:t>чел</a:t>
                </a:r>
                <a:r>
                  <a:rPr lang="ru-RU" dirty="0" smtClean="0"/>
                  <a:t>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4353632424680091"/>
              <c:y val="0.16195240002572844"/>
            </c:manualLayout>
          </c:layout>
        </c:title>
        <c:numFmt formatCode="General" sourceLinked="1"/>
        <c:majorTickMark val="none"/>
        <c:tickLblPos val="nextTo"/>
        <c:crossAx val="116034176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Амбулаторная</a:t>
            </a:r>
            <a:r>
              <a:rPr lang="ru-RU" sz="1800" baseline="0" dirty="0" smtClean="0"/>
              <a:t> помощь</a:t>
            </a:r>
            <a:endParaRPr lang="ru-RU" sz="1800" dirty="0"/>
          </a:p>
        </c:rich>
      </c:tx>
      <c:layout>
        <c:manualLayout>
          <c:xMode val="edge"/>
          <c:yMode val="edge"/>
          <c:x val="0.2609812360030172"/>
          <c:y val="2.784778299487201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БУБ п. Березняки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4849</c:v>
                </c:pt>
                <c:pt idx="1">
                  <c:v>4965</c:v>
                </c:pt>
                <c:pt idx="2">
                  <c:v>4039</c:v>
                </c:pt>
                <c:pt idx="3">
                  <c:v>9118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ФАП п. Игирма</c:v>
                </c:pt>
              </c:strCache>
            </c:strRef>
          </c:tx>
          <c:dLbls>
            <c:dLbl>
              <c:idx val="0"/>
              <c:layout>
                <c:manualLayout>
                  <c:x val="1.3227696922564158E-2"/>
                  <c:y val="4.4092323075214934E-3"/>
                </c:manualLayout>
              </c:layout>
              <c:showVal val="1"/>
            </c:dLbl>
            <c:dLbl>
              <c:idx val="1"/>
              <c:layout>
                <c:manualLayout>
                  <c:x val="1.5432313076324818E-2"/>
                  <c:y val="1.3227696922564158E-2"/>
                </c:manualLayout>
              </c:layout>
              <c:showVal val="1"/>
            </c:dLbl>
            <c:dLbl>
              <c:idx val="2"/>
              <c:layout>
                <c:manualLayout>
                  <c:x val="1.7636929230085623E-2"/>
                  <c:y val="4.0417495912588432E-17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2051</c:v>
                </c:pt>
                <c:pt idx="1">
                  <c:v>2183</c:v>
                </c:pt>
                <c:pt idx="2">
                  <c:v>2687</c:v>
                </c:pt>
                <c:pt idx="3">
                  <c:v>2567</c:v>
                </c:pt>
              </c:numCache>
            </c:numRef>
          </c:val>
        </c:ser>
        <c:dLbls>
          <c:showVal val="1"/>
        </c:dLbls>
        <c:gapWidth val="75"/>
        <c:axId val="121358208"/>
        <c:axId val="121359744"/>
      </c:barChart>
      <c:catAx>
        <c:axId val="121358208"/>
        <c:scaling>
          <c:orientation val="minMax"/>
        </c:scaling>
        <c:axPos val="b"/>
        <c:majorTickMark val="none"/>
        <c:tickLblPos val="nextTo"/>
        <c:crossAx val="121359744"/>
        <c:crosses val="autoZero"/>
        <c:auto val="1"/>
        <c:lblAlgn val="ctr"/>
        <c:lblOffset val="100"/>
      </c:catAx>
      <c:valAx>
        <c:axId val="121359744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b="0" dirty="0" smtClean="0"/>
                  <a:t>чел</a:t>
                </a:r>
                <a:r>
                  <a:rPr lang="ru-RU" dirty="0" smtClean="0"/>
                  <a:t>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2032983177307786"/>
              <c:y val="5.5202565212052447E-2"/>
            </c:manualLayout>
          </c:layout>
        </c:title>
        <c:numFmt formatCode="General" sourceLinked="1"/>
        <c:majorTickMark val="none"/>
        <c:tickLblPos val="nextTo"/>
        <c:crossAx val="121358208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86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Кол-во </a:t>
            </a:r>
            <a:r>
              <a:rPr lang="ru-RU" dirty="0" smtClean="0"/>
              <a:t>домов (всего)</a:t>
            </a:r>
            <a:endParaRPr lang="ru-RU" dirty="0"/>
          </a:p>
        </c:rich>
      </c:tx>
      <c:layout>
        <c:manualLayout>
          <c:xMode val="edge"/>
          <c:yMode val="edge"/>
          <c:x val="0.37939958010123187"/>
          <c:y val="4.4444133374394575E-2"/>
        </c:manualLayout>
      </c:layout>
      <c:overlay val="1"/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домов</c:v>
                </c:pt>
              </c:strCache>
            </c:strRef>
          </c:tx>
          <c:explosion val="25"/>
          <c:dLbls>
            <c:dLbl>
              <c:idx val="0"/>
              <c:dLblPos val="ctr"/>
              <c:showVal val="1"/>
            </c:dLbl>
            <c:dLbl>
              <c:idx val="1"/>
              <c:layout>
                <c:manualLayout>
                  <c:x val="-5.0671257449715068E-2"/>
                  <c:y val="-8.0807515226171966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-1.1851768899839046E-2"/>
                  <c:y val="-6.4646012180937573E-2"/>
                </c:manualLayout>
              </c:layout>
              <c:dLblPos val="ctr"/>
              <c:showVal val="1"/>
            </c:dLbl>
            <c:delete val="1"/>
          </c:dLbls>
          <c:cat>
            <c:strRef>
              <c:f>Лист1!$A$2:$A$5</c:f>
              <c:strCache>
                <c:ptCount val="3"/>
                <c:pt idx="0">
                  <c:v>Деревянные</c:v>
                </c:pt>
                <c:pt idx="1">
                  <c:v>Кирпичные</c:v>
                </c:pt>
                <c:pt idx="2">
                  <c:v>Панельные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280</c:v>
                </c:pt>
                <c:pt idx="1">
                  <c:v>18</c:v>
                </c:pt>
                <c:pt idx="2">
                  <c:v>28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2156170306607794"/>
          <c:y val="0.19993910803774423"/>
          <c:w val="0.36095207651162292"/>
          <c:h val="0.60012178392452264"/>
        </c:manualLayout>
      </c:layout>
    </c:legend>
    <c:plotVisOnly val="1"/>
  </c:chart>
  <c:spPr>
    <a:solidFill>
      <a:prstClr val="white">
        <a:alpha val="7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задолженность за ком.услуги (тыс.руб.)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на 01.01.2013г. (собираемость 97%)</c:v>
                </c:pt>
                <c:pt idx="1">
                  <c:v>на 01.01.2014 г. (собираемость 98%)</c:v>
                </c:pt>
                <c:pt idx="2">
                  <c:v>на 01.01.2016г. (собираемость 96,2%)</c:v>
                </c:pt>
                <c:pt idx="3">
                  <c:v>на 01.01.2017г. (собираемость 95,13%)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685.1</c:v>
                </c:pt>
                <c:pt idx="1">
                  <c:v>786.5</c:v>
                </c:pt>
                <c:pt idx="2">
                  <c:v>798.1</c:v>
                </c:pt>
                <c:pt idx="3">
                  <c:v>831.7</c:v>
                </c:pt>
              </c:numCache>
            </c:numRef>
          </c:val>
        </c:ser>
        <c:dLbls>
          <c:showVal val="1"/>
        </c:dLbls>
        <c:gapWidth val="75"/>
        <c:axId val="122989568"/>
        <c:axId val="122991360"/>
      </c:barChart>
      <c:catAx>
        <c:axId val="122989568"/>
        <c:scaling>
          <c:orientation val="minMax"/>
        </c:scaling>
        <c:axPos val="b"/>
        <c:majorTickMark val="none"/>
        <c:tickLblPos val="nextTo"/>
        <c:crossAx val="122991360"/>
        <c:crosses val="autoZero"/>
        <c:auto val="1"/>
        <c:lblAlgn val="ctr"/>
        <c:lblOffset val="100"/>
      </c:catAx>
      <c:valAx>
        <c:axId val="122991360"/>
        <c:scaling>
          <c:orientation val="minMax"/>
        </c:scaling>
        <c:axPos val="l"/>
        <c:numFmt formatCode="General" sourceLinked="1"/>
        <c:tickLblPos val="nextTo"/>
        <c:crossAx val="122989568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Подпрограмма "Модернизация объектов коммунальной инфраструктуры на 2014-2018 г.г. 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Освоено средств (тыс.руб.)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 (ООО Электрокотельные)</c:v>
                </c:pt>
                <c:pt idx="1">
                  <c:v> (обл.бюджет)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300</c:v>
                </c:pt>
                <c:pt idx="1">
                  <c:v>429.3</c:v>
                </c:pt>
              </c:numCache>
            </c:numRef>
          </c:val>
        </c:ser>
        <c:dLbls>
          <c:showVal val="1"/>
        </c:dLbls>
        <c:axId val="81215488"/>
        <c:axId val="81217024"/>
      </c:barChart>
      <c:catAx>
        <c:axId val="81215488"/>
        <c:scaling>
          <c:orientation val="minMax"/>
        </c:scaling>
        <c:axPos val="b"/>
        <c:majorTickMark val="none"/>
        <c:tickLblPos val="nextTo"/>
        <c:crossAx val="81217024"/>
        <c:crosses val="autoZero"/>
        <c:auto val="1"/>
        <c:lblAlgn val="ctr"/>
        <c:lblOffset val="100"/>
      </c:catAx>
      <c:valAx>
        <c:axId val="81217024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81215488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Овощи (Га)</a:t>
            </a:r>
            <a:endParaRPr lang="ru-RU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Lbls>
            <c:dLbl>
              <c:idx val="0"/>
              <c:layout>
                <c:manualLayout>
                  <c:x val="8.3423566540084485E-3"/>
                  <c:y val="-4.5691159763610247E-2"/>
                </c:manualLayout>
              </c:layout>
              <c:showVal val="1"/>
            </c:dLbl>
            <c:dLbl>
              <c:idx val="1"/>
              <c:layout>
                <c:manualLayout>
                  <c:x val="6.6737539475112094E-3"/>
                  <c:y val="-4.1008884317513108E-2"/>
                </c:manualLayout>
              </c:layout>
              <c:showVal val="1"/>
            </c:dLbl>
            <c:dLbl>
              <c:idx val="2"/>
              <c:layout>
                <c:manualLayout>
                  <c:x val="1.1679299315611461E-2"/>
                  <c:y val="-4.5514656077640124E-2"/>
                </c:manualLayout>
              </c:layout>
              <c:showVal val="1"/>
            </c:dLbl>
            <c:spPr>
              <a:solidFill>
                <a:prstClr val="white">
                  <a:alpha val="72000"/>
                </a:prstClr>
              </a:solidFill>
            </c:sp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7.5</c:v>
                </c:pt>
                <c:pt idx="1">
                  <c:v>7.9</c:v>
                </c:pt>
                <c:pt idx="2">
                  <c:v>8.1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ИП Зарубин А.А.</c:v>
                </c:pt>
              </c:strCache>
            </c:strRef>
          </c:tx>
          <c:dLbls>
            <c:dLbl>
              <c:idx val="0"/>
              <c:layout>
                <c:manualLayout>
                  <c:x val="2.1662407028704856E-2"/>
                  <c:y val="-4.5867439460132123E-2"/>
                </c:manualLayout>
              </c:layout>
              <c:showVal val="1"/>
            </c:dLbl>
            <c:dLbl>
              <c:idx val="1"/>
              <c:layout>
                <c:manualLayout>
                  <c:x val="2.1662407028704856E-2"/>
                  <c:y val="-4.8712105464984175E-2"/>
                </c:manualLayout>
              </c:layout>
              <c:showVal val="1"/>
            </c:dLbl>
            <c:dLbl>
              <c:idx val="2"/>
              <c:layout>
                <c:manualLayout>
                  <c:x val="1.6684713308016581E-2"/>
                  <c:y val="-3.6980658063082594E-2"/>
                </c:manualLayout>
              </c:layout>
              <c:showVal val="1"/>
            </c:dLbl>
            <c:spPr>
              <a:solidFill>
                <a:prstClr val="white">
                  <a:alpha val="72000"/>
                </a:prstClr>
              </a:solidFill>
            </c:sp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0.5</c:v>
                </c:pt>
                <c:pt idx="1">
                  <c:v>0.5</c:v>
                </c:pt>
                <c:pt idx="2">
                  <c:v>3.5</c:v>
                </c:pt>
                <c:pt idx="3">
                  <c:v>3.5</c:v>
                </c:pt>
              </c:numCache>
            </c:numRef>
          </c:val>
        </c:ser>
        <c:dLbls>
          <c:showVal val="1"/>
        </c:dLbls>
        <c:gapWidth val="75"/>
        <c:shape val="cylinder"/>
        <c:axId val="122959360"/>
        <c:axId val="122960896"/>
        <c:axId val="0"/>
      </c:bar3DChart>
      <c:catAx>
        <c:axId val="122959360"/>
        <c:scaling>
          <c:orientation val="minMax"/>
        </c:scaling>
        <c:axPos val="b"/>
        <c:majorTickMark val="none"/>
        <c:tickLblPos val="nextTo"/>
        <c:crossAx val="122960896"/>
        <c:crosses val="autoZero"/>
        <c:auto val="1"/>
        <c:lblAlgn val="ctr"/>
        <c:lblOffset val="100"/>
      </c:catAx>
      <c:valAx>
        <c:axId val="12296089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122959360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Картофель (Га)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Lbls>
            <c:dLbl>
              <c:idx val="0"/>
              <c:layout>
                <c:manualLayout>
                  <c:x val="1.3570727747907027E-3"/>
                  <c:y val="-1.7650368597037935E-4"/>
                </c:manualLayout>
              </c:layout>
              <c:showVal val="1"/>
            </c:dLbl>
            <c:dLbl>
              <c:idx val="1"/>
              <c:layout>
                <c:manualLayout>
                  <c:x val="-2.7143592618294192E-3"/>
                  <c:y val="-6.8728922592830423E-3"/>
                </c:manualLayout>
              </c:layout>
              <c:showVal val="1"/>
            </c:dLbl>
            <c:dLbl>
              <c:idx val="2"/>
              <c:layout>
                <c:manualLayout>
                  <c:x val="-4.0712183243720541E-3"/>
                  <c:y val="1.1378664019410041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3.4</c:v>
                </c:pt>
                <c:pt idx="2">
                  <c:v>3.2</c:v>
                </c:pt>
                <c:pt idx="3">
                  <c:v>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ИП Зарубин А.А.</c:v>
                </c:pt>
              </c:strCache>
            </c:strRef>
          </c:tx>
          <c:dLbls>
            <c:dLbl>
              <c:idx val="0"/>
              <c:layout>
                <c:manualLayout>
                  <c:x val="3.6842797890181602E-3"/>
                  <c:y val="-1.053626891698024E-4"/>
                </c:manualLayout>
              </c:layout>
              <c:showVal val="1"/>
            </c:dLbl>
            <c:dLbl>
              <c:idx val="1"/>
              <c:layout>
                <c:manualLayout>
                  <c:x val="-5.1498907528787032E-4"/>
                  <c:y val="-1.053626891698024E-4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</c:ser>
        <c:dLbls>
          <c:showVal val="1"/>
        </c:dLbls>
        <c:gapWidth val="75"/>
        <c:axId val="122954496"/>
        <c:axId val="122956032"/>
      </c:barChart>
      <c:catAx>
        <c:axId val="122954496"/>
        <c:scaling>
          <c:orientation val="minMax"/>
        </c:scaling>
        <c:axPos val="b"/>
        <c:majorTickMark val="none"/>
        <c:tickLblPos val="nextTo"/>
        <c:crossAx val="122956032"/>
        <c:crosses val="autoZero"/>
        <c:auto val="1"/>
        <c:lblAlgn val="ctr"/>
        <c:lblOffset val="100"/>
      </c:catAx>
      <c:valAx>
        <c:axId val="1229560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122954496"/>
        <c:crosses val="autoZero"/>
        <c:crossBetween val="between"/>
      </c:valAx>
    </c:plotArea>
    <c:legend>
      <c:legendPos val="b"/>
    </c:legend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Крупный</a:t>
            </a:r>
            <a:r>
              <a:rPr lang="ru-RU" baseline="0" dirty="0" smtClean="0"/>
              <a:t> рогатый скот (голов)</a:t>
            </a:r>
            <a:endParaRPr lang="ru-RU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115</c:v>
                </c:pt>
                <c:pt idx="1">
                  <c:v>103</c:v>
                </c:pt>
                <c:pt idx="2">
                  <c:v>113</c:v>
                </c:pt>
                <c:pt idx="3">
                  <c:v>127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ИП Пашковский</c:v>
                </c:pt>
              </c:strCache>
            </c:strRef>
          </c:tx>
          <c:dLbls>
            <c:dLbl>
              <c:idx val="0"/>
              <c:layout>
                <c:manualLayout>
                  <c:x val="-3.6842784226914127E-3"/>
                  <c:y val="-1.0491338388508723E-2"/>
                </c:manualLayout>
              </c:layout>
              <c:showVal val="1"/>
            </c:dLbl>
            <c:dLbl>
              <c:idx val="1"/>
              <c:layout>
                <c:manualLayout>
                  <c:x val="-7.6908350862759972E-4"/>
                  <c:y val="-4.7757022789388434E-4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 Федянов</c:v>
                </c:pt>
              </c:strCache>
            </c:strRef>
          </c:tx>
          <c:dLbls>
            <c:dLbl>
              <c:idx val="0"/>
              <c:layout>
                <c:manualLayout>
                  <c:x val="1.4575974570318632E-3"/>
                  <c:y val="1.5658714012699589E-2"/>
                </c:manualLayout>
              </c:layout>
              <c:showVal val="1"/>
            </c:dLbl>
            <c:dLbl>
              <c:idx val="1"/>
              <c:layout>
                <c:manualLayout>
                  <c:x val="4.3727923710955904E-3"/>
                  <c:y val="1.5658714012699589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</c:v>
                </c:pt>
                <c:pt idx="1">
                  <c:v>19</c:v>
                </c:pt>
                <c:pt idx="2">
                  <c:v>20</c:v>
                </c:pt>
                <c:pt idx="3">
                  <c:v>25</c:v>
                </c:pt>
              </c:numCache>
            </c:numRef>
          </c:val>
        </c:ser>
        <c:dLbls>
          <c:showVal val="1"/>
        </c:dLbls>
        <c:axId val="123065472"/>
        <c:axId val="123067008"/>
      </c:barChart>
      <c:catAx>
        <c:axId val="123065472"/>
        <c:scaling>
          <c:orientation val="minMax"/>
        </c:scaling>
        <c:axPos val="b"/>
        <c:tickLblPos val="nextTo"/>
        <c:crossAx val="123067008"/>
        <c:crosses val="autoZero"/>
        <c:auto val="1"/>
        <c:lblAlgn val="ctr"/>
        <c:lblOffset val="100"/>
      </c:catAx>
      <c:valAx>
        <c:axId val="123067008"/>
        <c:scaling>
          <c:orientation val="minMax"/>
        </c:scaling>
        <c:axPos val="l"/>
        <c:majorGridlines/>
        <c:numFmt formatCode="General" sourceLinked="1"/>
        <c:tickLblPos val="nextTo"/>
        <c:crossAx val="123065472"/>
        <c:crosses val="autoZero"/>
        <c:crossBetween val="between"/>
      </c:valAx>
    </c:plotArea>
    <c:legend>
      <c:legendPos val="r"/>
    </c:legend>
    <c:plotVisOnly val="1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Выручка от реализации продукции, работ и услуг.</a:t>
            </a:r>
            <a:r>
              <a:rPr lang="ru-RU" dirty="0" smtClean="0"/>
              <a:t>  </a:t>
            </a:r>
            <a:endParaRPr lang="ru-RU" dirty="0"/>
          </a:p>
        </c:rich>
      </c:tx>
      <c:layout>
        <c:manualLayout>
          <c:xMode val="edge"/>
          <c:yMode val="edge"/>
          <c:x val="0.1832466114472977"/>
          <c:y val="0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9536581171285392"/>
          <c:y val="9.2051205022090798E-2"/>
          <c:w val="0.69941705008371735"/>
          <c:h val="0.6722883765739553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 (млн.руб.)</c:v>
                </c:pt>
              </c:strCache>
            </c:strRef>
          </c:tx>
          <c:dLbls>
            <c:spPr>
              <a:solidFill>
                <a:prstClr val="white">
                  <a:alpha val="92000"/>
                </a:prstClr>
              </a:solidFill>
            </c:spPr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8.1</c:v>
                </c:pt>
                <c:pt idx="1">
                  <c:v>9.5</c:v>
                </c:pt>
                <c:pt idx="2">
                  <c:v>10.1</c:v>
                </c:pt>
                <c:pt idx="3">
                  <c:v>9.8000000000000007</c:v>
                </c:pt>
                <c:pt idx="4">
                  <c:v>10.5</c:v>
                </c:pt>
              </c:numCache>
            </c:numRef>
          </c:val>
        </c:ser>
        <c:gapWidth val="75"/>
        <c:gapDepth val="75"/>
        <c:shape val="box"/>
        <c:axId val="121454976"/>
        <c:axId val="121456512"/>
        <c:axId val="0"/>
      </c:bar3DChart>
      <c:catAx>
        <c:axId val="121454976"/>
        <c:scaling>
          <c:orientation val="minMax"/>
        </c:scaling>
        <c:axPos val="b"/>
        <c:numFmt formatCode="General" sourceLinked="1"/>
        <c:majorTickMark val="none"/>
        <c:tickLblPos val="nextTo"/>
        <c:crossAx val="121456512"/>
        <c:crosses val="autoZero"/>
        <c:auto val="1"/>
        <c:lblAlgn val="ctr"/>
        <c:lblOffset val="100"/>
      </c:catAx>
      <c:valAx>
        <c:axId val="121456512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млн.руб.</a:t>
                </a:r>
                <a:endParaRPr lang="ru-RU" dirty="0"/>
              </a:p>
            </c:rich>
          </c:tx>
        </c:title>
        <c:numFmt formatCode="General" sourceLinked="1"/>
        <c:tickLblPos val="nextTo"/>
        <c:crossAx val="121454976"/>
        <c:crosses val="autoZero"/>
        <c:crossBetween val="between"/>
      </c:valAx>
    </c:plotArea>
    <c:plotVisOnly val="1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Субсидия</a:t>
            </a:r>
            <a:r>
              <a:rPr lang="ru-RU" baseline="0" dirty="0" smtClean="0"/>
              <a:t> на оплату жилого помещения и коммунальных услуг (тыс.руб.)</a:t>
            </a:r>
            <a:endParaRPr lang="ru-RU" dirty="0"/>
          </a:p>
        </c:rich>
      </c:tx>
      <c:layout>
        <c:manualLayout>
          <c:xMode val="edge"/>
          <c:yMode val="edge"/>
          <c:x val="0.15894986072364894"/>
          <c:y val="2.5396647642511191E-2"/>
        </c:manualLayout>
      </c:layout>
    </c:title>
    <c:plotArea>
      <c:layout>
        <c:manualLayout>
          <c:layoutTarget val="inner"/>
          <c:xMode val="edge"/>
          <c:yMode val="edge"/>
          <c:x val="0.15146526974228997"/>
          <c:y val="0.31202947877547077"/>
          <c:w val="0.75690966687134165"/>
          <c:h val="0.4607728446511726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т.р.</c:v>
                </c:pt>
              </c:strCache>
            </c:strRef>
          </c:tx>
          <c:dLbls>
            <c:dLbl>
              <c:idx val="0"/>
              <c:layout>
                <c:manualLayout>
                  <c:x val="1.3365604161303341E-3"/>
                  <c:y val="-0.18200930810466434"/>
                </c:manualLayout>
              </c:layout>
              <c:showVal val="1"/>
            </c:dLbl>
            <c:dLbl>
              <c:idx val="1"/>
              <c:layout>
                <c:manualLayout>
                  <c:x val="4.0099969961859784E-3"/>
                  <c:y val="-0.17777686678691745"/>
                </c:manualLayout>
              </c:layout>
              <c:showVal val="1"/>
            </c:dLbl>
            <c:dLbl>
              <c:idx val="2"/>
              <c:layout>
                <c:manualLayout>
                  <c:x val="-2.673331330790688E-3"/>
                  <c:y val="-0.18624241600108948"/>
                </c:manualLayout>
              </c:layout>
              <c:showVal val="1"/>
            </c:dLbl>
            <c:dLbl>
              <c:idx val="3"/>
              <c:layout>
                <c:manualLayout>
                  <c:x val="2.673331330790688E-3"/>
                  <c:y val="-0.23280293667902521"/>
                </c:manualLayout>
              </c:layout>
              <c:showVal val="1"/>
            </c:dLbl>
            <c:dLbl>
              <c:idx val="4"/>
              <c:layout>
                <c:manualLayout>
                  <c:x val="1.3366656653952301E-3"/>
                  <c:y val="-0.22856982878260074"/>
                </c:manualLayout>
              </c:layout>
              <c:showVal val="1"/>
            </c:dLbl>
            <c:dLbl>
              <c:idx val="5"/>
              <c:layout>
                <c:manualLayout>
                  <c:x val="4.0099969961859784E-3"/>
                  <c:y val="-0.22856982878260074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2016год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3754943.12</c:v>
                </c:pt>
                <c:pt idx="1">
                  <c:v>3491734.25</c:v>
                </c:pt>
                <c:pt idx="2">
                  <c:v>5212428.09</c:v>
                </c:pt>
                <c:pt idx="3">
                  <c:v>5956309.71</c:v>
                </c:pt>
                <c:pt idx="4">
                  <c:v>5957188.21</c:v>
                </c:pt>
              </c:numCache>
            </c:numRef>
          </c:val>
        </c:ser>
        <c:dLbls>
          <c:showVal val="1"/>
        </c:dLbls>
        <c:overlap val="100"/>
        <c:axId val="88486272"/>
        <c:axId val="88487808"/>
      </c:barChart>
      <c:catAx>
        <c:axId val="88486272"/>
        <c:scaling>
          <c:orientation val="minMax"/>
        </c:scaling>
        <c:axPos val="b"/>
        <c:tickLblPos val="nextTo"/>
        <c:crossAx val="88487808"/>
        <c:crosses val="autoZero"/>
        <c:auto val="1"/>
        <c:lblAlgn val="ctr"/>
        <c:lblOffset val="100"/>
      </c:catAx>
      <c:valAx>
        <c:axId val="88487808"/>
        <c:scaling>
          <c:orientation val="minMax"/>
        </c:scaling>
        <c:axPos val="l"/>
        <c:majorGridlines/>
        <c:numFmt formatCode="0.00" sourceLinked="1"/>
        <c:tickLblPos val="nextTo"/>
        <c:crossAx val="88486272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2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семей предоставляемым </a:t>
            </a:r>
            <a:r>
              <a:rPr lang="ru-RU" dirty="0" smtClean="0"/>
              <a:t>субсидии   </a:t>
            </a:r>
            <a:endParaRPr lang="ru-RU" dirty="0"/>
          </a:p>
        </c:rich>
      </c:tx>
      <c:layout>
        <c:manualLayout>
          <c:xMode val="edge"/>
          <c:yMode val="edge"/>
          <c:x val="0.13709005562780871"/>
          <c:y val="3.6781351758120216E-2"/>
        </c:manualLayout>
      </c:layout>
    </c:title>
    <c:plotArea>
      <c:layout>
        <c:manualLayout>
          <c:layoutTarget val="inner"/>
          <c:xMode val="edge"/>
          <c:yMode val="edge"/>
          <c:x val="7.3806801664460436E-2"/>
          <c:y val="0.29292197050645274"/>
          <c:w val="0.75215515126446364"/>
          <c:h val="0.4237201503916768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семей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</c:v>
                </c:pt>
                <c:pt idx="1">
                  <c:v>107</c:v>
                </c:pt>
                <c:pt idx="2">
                  <c:v>209</c:v>
                </c:pt>
                <c:pt idx="3">
                  <c:v>208</c:v>
                </c:pt>
                <c:pt idx="4">
                  <c:v>221</c:v>
                </c:pt>
              </c:numCache>
            </c:numRef>
          </c:val>
        </c:ser>
        <c:dLbls>
          <c:showVal val="1"/>
        </c:dLbls>
        <c:marker val="1"/>
        <c:axId val="76826880"/>
        <c:axId val="76832768"/>
      </c:lineChart>
      <c:catAx>
        <c:axId val="76826880"/>
        <c:scaling>
          <c:orientation val="minMax"/>
        </c:scaling>
        <c:axPos val="b"/>
        <c:tickLblPos val="nextTo"/>
        <c:crossAx val="76832768"/>
        <c:crosses val="autoZero"/>
        <c:auto val="1"/>
        <c:lblAlgn val="ctr"/>
        <c:lblOffset val="100"/>
      </c:catAx>
      <c:valAx>
        <c:axId val="76832768"/>
        <c:scaling>
          <c:orientation val="minMax"/>
        </c:scaling>
        <c:axPos val="l"/>
        <c:majorGridlines/>
        <c:numFmt formatCode="General" sourceLinked="1"/>
        <c:tickLblPos val="nextTo"/>
        <c:crossAx val="76826880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2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Денежная компенсация на приобретение твёрдого топлива</a:t>
            </a:r>
            <a:endParaRPr lang="ru-RU" dirty="0"/>
          </a:p>
        </c:rich>
      </c:tx>
      <c:layout>
        <c:manualLayout>
          <c:xMode val="edge"/>
          <c:yMode val="edge"/>
          <c:x val="0.15894986072364894"/>
          <c:y val="2.5396647642511191E-2"/>
        </c:manualLayout>
      </c:layout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т.р.</c:v>
                </c:pt>
              </c:strCache>
            </c:strRef>
          </c:tx>
          <c:dLbls>
            <c:dLbl>
              <c:idx val="0"/>
              <c:layout>
                <c:manualLayout>
                  <c:x val="1.3364551668653697E-3"/>
                  <c:y val="-0.1735437588904957"/>
                </c:manualLayout>
              </c:layout>
              <c:showVal val="1"/>
            </c:dLbl>
            <c:dLbl>
              <c:idx val="1"/>
              <c:layout>
                <c:manualLayout>
                  <c:x val="-1.3366656653953281E-3"/>
                  <c:y val="-0.1693113175727485"/>
                </c:manualLayout>
              </c:layout>
              <c:showVal val="1"/>
            </c:dLbl>
            <c:dLbl>
              <c:idx val="2"/>
              <c:layout>
                <c:manualLayout>
                  <c:x val="-2.673331330790688E-3"/>
                  <c:y val="-0.17777686678691745"/>
                </c:manualLayout>
              </c:layout>
              <c:showVal val="1"/>
            </c:dLbl>
            <c:dLbl>
              <c:idx val="3"/>
              <c:layout>
                <c:manualLayout>
                  <c:x val="2.6732260815256863E-3"/>
                  <c:y val="-0.29629422249596377"/>
                </c:manualLayout>
              </c:layout>
              <c:showVal val="1"/>
            </c:dLbl>
            <c:dLbl>
              <c:idx val="4"/>
              <c:layout>
                <c:manualLayout>
                  <c:x val="1.3366656653952301E-3"/>
                  <c:y val="-0.27936312406762331"/>
                </c:manualLayout>
              </c:layout>
              <c:showVal val="1"/>
            </c:dLbl>
            <c:dLbl>
              <c:idx val="5"/>
              <c:delete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  <c:pt idx="4">
                  <c:v>2015 год</c:v>
                </c:pt>
                <c:pt idx="5">
                  <c:v>2016 год</c:v>
                </c:pt>
              </c:strCache>
            </c:strRef>
          </c:cat>
          <c:val>
            <c:numRef>
              <c:f>Лист1!$B$2:$B$7</c:f>
              <c:numCache>
                <c:formatCode>0.00</c:formatCode>
                <c:ptCount val="6"/>
                <c:pt idx="0">
                  <c:v>771361.27999999677</c:v>
                </c:pt>
                <c:pt idx="1">
                  <c:v>1006691.8400000004</c:v>
                </c:pt>
                <c:pt idx="2">
                  <c:v>1158987.52</c:v>
                </c:pt>
                <c:pt idx="3">
                  <c:v>1953900</c:v>
                </c:pt>
                <c:pt idx="4">
                  <c:v>1913000.01</c:v>
                </c:pt>
                <c:pt idx="5">
                  <c:v>1913000.1</c:v>
                </c:pt>
              </c:numCache>
            </c:numRef>
          </c:val>
        </c:ser>
        <c:dLbls>
          <c:showVal val="1"/>
        </c:dLbls>
        <c:overlap val="100"/>
        <c:axId val="88682880"/>
        <c:axId val="88684416"/>
      </c:barChart>
      <c:catAx>
        <c:axId val="88682880"/>
        <c:scaling>
          <c:orientation val="minMax"/>
        </c:scaling>
        <c:axPos val="b"/>
        <c:tickLblPos val="nextTo"/>
        <c:crossAx val="88684416"/>
        <c:crosses val="autoZero"/>
        <c:auto val="1"/>
        <c:lblAlgn val="ctr"/>
        <c:lblOffset val="100"/>
      </c:catAx>
      <c:valAx>
        <c:axId val="88684416"/>
        <c:scaling>
          <c:orientation val="minMax"/>
        </c:scaling>
        <c:axPos val="l"/>
        <c:majorGridlines/>
        <c:numFmt formatCode="0.00" sourceLinked="1"/>
        <c:tickLblPos val="nextTo"/>
        <c:crossAx val="88682880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3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семей предоставляемым денежная компенсация   </a:t>
            </a:r>
            <a:endParaRPr lang="ru-RU" dirty="0"/>
          </a:p>
        </c:rich>
      </c:tx>
      <c:layout>
        <c:manualLayout>
          <c:xMode val="edge"/>
          <c:yMode val="edge"/>
          <c:x val="0.13709005562780871"/>
          <c:y val="3.6781351758120216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семей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154</c:v>
                </c:pt>
                <c:pt idx="1">
                  <c:v>162</c:v>
                </c:pt>
                <c:pt idx="2">
                  <c:v>182</c:v>
                </c:pt>
                <c:pt idx="3">
                  <c:v>151</c:v>
                </c:pt>
                <c:pt idx="4">
                  <c:v>267</c:v>
                </c:pt>
              </c:numCache>
            </c:numRef>
          </c:val>
        </c:ser>
        <c:dLbls>
          <c:showVal val="1"/>
        </c:dLbls>
        <c:marker val="1"/>
        <c:axId val="88656128"/>
        <c:axId val="88735744"/>
      </c:lineChart>
      <c:catAx>
        <c:axId val="88656128"/>
        <c:scaling>
          <c:orientation val="minMax"/>
        </c:scaling>
        <c:axPos val="b"/>
        <c:tickLblPos val="nextTo"/>
        <c:crossAx val="88735744"/>
        <c:crosses val="autoZero"/>
        <c:auto val="1"/>
        <c:lblAlgn val="ctr"/>
        <c:lblOffset val="100"/>
      </c:catAx>
      <c:valAx>
        <c:axId val="88735744"/>
        <c:scaling>
          <c:orientation val="minMax"/>
        </c:scaling>
        <c:axPos val="l"/>
        <c:majorGridlines/>
        <c:numFmt formatCode="General" sourceLinked="1"/>
        <c:tickLblPos val="nextTo"/>
        <c:crossAx val="88656128"/>
        <c:crosses val="autoZero"/>
        <c:crossBetween val="between"/>
      </c:valAx>
    </c:plotArea>
    <c:legend>
      <c:legendPos val="r"/>
      <c:layout/>
    </c:legend>
    <c:plotVisOnly val="1"/>
  </c:chart>
  <c:spPr>
    <a:solidFill>
      <a:prstClr val="white">
        <a:alpha val="93000"/>
      </a:prst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</a:rPr>
              <a:t>Освоено средств</a:t>
            </a:r>
          </a:p>
        </c:rich>
      </c:tx>
      <c:layout>
        <c:manualLayout>
          <c:xMode val="edge"/>
          <c:yMode val="edge"/>
          <c:x val="0.36700331907566563"/>
          <c:y val="0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Освоено средств (тыс.руб.)</c:v>
                </c:pt>
              </c:strCache>
            </c:strRef>
          </c:tx>
          <c:dLbls>
            <c:spPr>
              <a:solidFill>
                <a:schemeClr val="bg1"/>
              </a:solidFill>
            </c:spPr>
            <c:dLblPos val="t"/>
            <c:showVal val="1"/>
          </c:dLbls>
          <c:trendline>
            <c:trendlineType val="linear"/>
          </c:trendline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350632</c:v>
                </c:pt>
                <c:pt idx="1">
                  <c:v>488000</c:v>
                </c:pt>
                <c:pt idx="2">
                  <c:v>358650</c:v>
                </c:pt>
                <c:pt idx="3">
                  <c:v>1714000</c:v>
                </c:pt>
                <c:pt idx="4">
                  <c:v>138000</c:v>
                </c:pt>
              </c:numCache>
            </c:numRef>
          </c:val>
        </c:ser>
        <c:dLbls>
          <c:showVal val="1"/>
        </c:dLbls>
        <c:marker val="1"/>
        <c:axId val="101582336"/>
        <c:axId val="101583872"/>
      </c:lineChart>
      <c:catAx>
        <c:axId val="101582336"/>
        <c:scaling>
          <c:orientation val="minMax"/>
        </c:scaling>
        <c:axPos val="b"/>
        <c:tickLblPos val="nextTo"/>
        <c:crossAx val="101583872"/>
        <c:crosses val="autoZero"/>
        <c:auto val="1"/>
        <c:lblAlgn val="ctr"/>
        <c:lblOffset val="100"/>
      </c:catAx>
      <c:valAx>
        <c:axId val="101583872"/>
        <c:scaling>
          <c:orientation val="minMax"/>
        </c:scaling>
        <c:axPos val="l"/>
        <c:majorGridlines/>
        <c:numFmt formatCode="General" sourceLinked="1"/>
        <c:tickLblPos val="nextTo"/>
        <c:crossAx val="101582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</c:chart>
  <c:spPr>
    <a:solidFill>
      <a:prstClr val="white"/>
    </a:solidFill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58BA3-B153-4FFF-9B18-B53D13F016E2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0AE674-A93D-485A-95C9-1EB0B1D14A60}">
      <dgm:prSet phldrT="[Текст]"/>
      <dgm:spPr/>
      <dgm:t>
        <a:bodyPr/>
        <a:lstStyle/>
        <a:p>
          <a:r>
            <a:rPr lang="ru-RU" dirty="0" smtClean="0"/>
            <a:t>МУК «КИЦ БСП»</a:t>
          </a:r>
          <a:endParaRPr lang="ru-RU" dirty="0"/>
        </a:p>
      </dgm:t>
    </dgm:pt>
    <dgm:pt modelId="{D434229A-AC8F-4F95-97F1-B12FC0F546A9}" type="parTrans" cxnId="{738D9606-54A8-4E58-9AD1-B6AC7CE7C08D}">
      <dgm:prSet/>
      <dgm:spPr/>
      <dgm:t>
        <a:bodyPr/>
        <a:lstStyle/>
        <a:p>
          <a:endParaRPr lang="ru-RU"/>
        </a:p>
      </dgm:t>
    </dgm:pt>
    <dgm:pt modelId="{26831C43-B526-4CEC-A2AE-99EBFE9D9D59}" type="sibTrans" cxnId="{738D9606-54A8-4E58-9AD1-B6AC7CE7C08D}">
      <dgm:prSet/>
      <dgm:spPr/>
      <dgm:t>
        <a:bodyPr/>
        <a:lstStyle/>
        <a:p>
          <a:endParaRPr lang="ru-RU"/>
        </a:p>
      </dgm:t>
    </dgm:pt>
    <dgm:pt modelId="{0A7443F6-1249-44AD-87AD-7AD02AC4DE64}">
      <dgm:prSet phldrT="[Текст]" custT="1"/>
      <dgm:spPr/>
      <dgm:t>
        <a:bodyPr/>
        <a:lstStyle/>
        <a:p>
          <a:endParaRPr lang="ru-RU" sz="1200" dirty="0" smtClean="0"/>
        </a:p>
        <a:p>
          <a:r>
            <a:rPr lang="ru-RU" sz="1200" dirty="0" smtClean="0"/>
            <a:t>Модельная библиотека </a:t>
          </a:r>
        </a:p>
        <a:p>
          <a:r>
            <a:rPr lang="ru-RU" sz="1200" dirty="0" smtClean="0"/>
            <a:t>п. Березняки</a:t>
          </a:r>
          <a:endParaRPr lang="ru-RU" sz="1200" dirty="0"/>
        </a:p>
      </dgm:t>
    </dgm:pt>
    <dgm:pt modelId="{A6964B56-5779-46B1-983E-BAB83B8F2AA4}" type="parTrans" cxnId="{6CFD65B5-F025-463E-B8DE-52A61F284683}">
      <dgm:prSet/>
      <dgm:spPr/>
      <dgm:t>
        <a:bodyPr/>
        <a:lstStyle/>
        <a:p>
          <a:endParaRPr lang="ru-RU"/>
        </a:p>
      </dgm:t>
    </dgm:pt>
    <dgm:pt modelId="{B0698F07-C3B9-48AC-ACBA-DC4F446C580E}" type="sibTrans" cxnId="{6CFD65B5-F025-463E-B8DE-52A61F284683}">
      <dgm:prSet/>
      <dgm:spPr/>
      <dgm:t>
        <a:bodyPr/>
        <a:lstStyle/>
        <a:p>
          <a:endParaRPr lang="ru-RU"/>
        </a:p>
      </dgm:t>
    </dgm:pt>
    <dgm:pt modelId="{61771859-0F71-4EB5-A939-7B7C11C77D55}">
      <dgm:prSet phldrT="[Текст]"/>
      <dgm:spPr/>
      <dgm:t>
        <a:bodyPr/>
        <a:lstStyle/>
        <a:p>
          <a:r>
            <a:rPr lang="ru-RU" dirty="0" smtClean="0"/>
            <a:t>СДК п. Березняки</a:t>
          </a:r>
          <a:endParaRPr lang="ru-RU" dirty="0"/>
        </a:p>
      </dgm:t>
    </dgm:pt>
    <dgm:pt modelId="{264CBD6C-84B9-4D1D-98D6-61DDD972AA4A}" type="parTrans" cxnId="{6A44A5DB-1885-4608-9B2C-8619AEC0A3E8}">
      <dgm:prSet/>
      <dgm:spPr/>
      <dgm:t>
        <a:bodyPr/>
        <a:lstStyle/>
        <a:p>
          <a:endParaRPr lang="ru-RU"/>
        </a:p>
      </dgm:t>
    </dgm:pt>
    <dgm:pt modelId="{FA59CD40-8A6B-4410-8420-51F5B8A3367C}" type="sibTrans" cxnId="{6A44A5DB-1885-4608-9B2C-8619AEC0A3E8}">
      <dgm:prSet/>
      <dgm:spPr/>
      <dgm:t>
        <a:bodyPr/>
        <a:lstStyle/>
        <a:p>
          <a:endParaRPr lang="ru-RU"/>
        </a:p>
      </dgm:t>
    </dgm:pt>
    <dgm:pt modelId="{4F0E4245-D595-4BE0-99A7-72F2BA89BEB2}">
      <dgm:prSet phldrT="[Текст]" custT="1"/>
      <dgm:spPr/>
      <dgm:t>
        <a:bodyPr/>
        <a:lstStyle/>
        <a:p>
          <a:r>
            <a:rPr lang="ru-RU" sz="1200" dirty="0" smtClean="0"/>
            <a:t>Библиотека </a:t>
          </a:r>
        </a:p>
        <a:p>
          <a:r>
            <a:rPr lang="ru-RU" sz="1200" dirty="0" smtClean="0"/>
            <a:t>п. Игирма</a:t>
          </a:r>
          <a:endParaRPr lang="ru-RU" sz="1200" dirty="0"/>
        </a:p>
      </dgm:t>
    </dgm:pt>
    <dgm:pt modelId="{2C9AA626-244C-4FE3-BB92-56403DA57DF0}" type="parTrans" cxnId="{637F4499-391B-4E1A-88F9-BF378686A796}">
      <dgm:prSet/>
      <dgm:spPr/>
      <dgm:t>
        <a:bodyPr/>
        <a:lstStyle/>
        <a:p>
          <a:endParaRPr lang="ru-RU"/>
        </a:p>
      </dgm:t>
    </dgm:pt>
    <dgm:pt modelId="{2F10E191-2F17-4F86-9356-D75558055307}" type="sibTrans" cxnId="{637F4499-391B-4E1A-88F9-BF378686A796}">
      <dgm:prSet/>
      <dgm:spPr/>
      <dgm:t>
        <a:bodyPr/>
        <a:lstStyle/>
        <a:p>
          <a:endParaRPr lang="ru-RU"/>
        </a:p>
      </dgm:t>
    </dgm:pt>
    <dgm:pt modelId="{85E25811-5389-4592-9162-1363EDF922EA}">
      <dgm:prSet phldrT="[Текст]"/>
      <dgm:spPr/>
      <dgm:t>
        <a:bodyPr/>
        <a:lstStyle/>
        <a:p>
          <a:r>
            <a:rPr lang="ru-RU" dirty="0" smtClean="0"/>
            <a:t>СДК п. Игирма</a:t>
          </a:r>
          <a:endParaRPr lang="ru-RU" dirty="0"/>
        </a:p>
      </dgm:t>
    </dgm:pt>
    <dgm:pt modelId="{3342350A-988A-4D9C-9807-D368CA5A3728}" type="parTrans" cxnId="{4D9AE1E2-0A4F-45EB-8BD6-B5A295E58DB0}">
      <dgm:prSet/>
      <dgm:spPr/>
      <dgm:t>
        <a:bodyPr/>
        <a:lstStyle/>
        <a:p>
          <a:endParaRPr lang="ru-RU"/>
        </a:p>
      </dgm:t>
    </dgm:pt>
    <dgm:pt modelId="{BDDF3A34-C970-42C5-9AA5-9870D32B8A35}" type="sibTrans" cxnId="{4D9AE1E2-0A4F-45EB-8BD6-B5A295E58DB0}">
      <dgm:prSet/>
      <dgm:spPr/>
      <dgm:t>
        <a:bodyPr/>
        <a:lstStyle/>
        <a:p>
          <a:endParaRPr lang="ru-RU"/>
        </a:p>
      </dgm:t>
    </dgm:pt>
    <dgm:pt modelId="{6AD05DAE-3FCE-4329-A8C8-0564739644A0}" type="pres">
      <dgm:prSet presAssocID="{AB858BA3-B153-4FFF-9B18-B53D13F016E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05617B-0EDB-432B-821D-92248FFEB9FB}" type="pres">
      <dgm:prSet presAssocID="{AB858BA3-B153-4FFF-9B18-B53D13F016E2}" presName="matrix" presStyleCnt="0"/>
      <dgm:spPr/>
    </dgm:pt>
    <dgm:pt modelId="{15FD8F52-956C-469D-B8B4-52B0882CDBFA}" type="pres">
      <dgm:prSet presAssocID="{AB858BA3-B153-4FFF-9B18-B53D13F016E2}" presName="tile1" presStyleLbl="node1" presStyleIdx="0" presStyleCnt="4"/>
      <dgm:spPr/>
      <dgm:t>
        <a:bodyPr/>
        <a:lstStyle/>
        <a:p>
          <a:endParaRPr lang="ru-RU"/>
        </a:p>
      </dgm:t>
    </dgm:pt>
    <dgm:pt modelId="{3138D2FD-59A6-4F6F-A872-9D4CDF45C786}" type="pres">
      <dgm:prSet presAssocID="{AB858BA3-B153-4FFF-9B18-B53D13F016E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063B4-645C-4225-871B-BBB104169B76}" type="pres">
      <dgm:prSet presAssocID="{AB858BA3-B153-4FFF-9B18-B53D13F016E2}" presName="tile2" presStyleLbl="node1" presStyleIdx="1" presStyleCnt="4" custLinFactNeighborX="-3021" custLinFactNeighborY="-11114"/>
      <dgm:spPr/>
      <dgm:t>
        <a:bodyPr/>
        <a:lstStyle/>
        <a:p>
          <a:endParaRPr lang="ru-RU"/>
        </a:p>
      </dgm:t>
    </dgm:pt>
    <dgm:pt modelId="{664435F0-1401-4797-8E89-A3E1ECDF4647}" type="pres">
      <dgm:prSet presAssocID="{AB858BA3-B153-4FFF-9B18-B53D13F016E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0228A-F31F-4361-AD61-09E50A9E5956}" type="pres">
      <dgm:prSet presAssocID="{AB858BA3-B153-4FFF-9B18-B53D13F016E2}" presName="tile3" presStyleLbl="node1" presStyleIdx="2" presStyleCnt="4"/>
      <dgm:spPr/>
      <dgm:t>
        <a:bodyPr/>
        <a:lstStyle/>
        <a:p>
          <a:endParaRPr lang="ru-RU"/>
        </a:p>
      </dgm:t>
    </dgm:pt>
    <dgm:pt modelId="{6A0BC9A1-1854-41D5-B767-3A1F4B19A59A}" type="pres">
      <dgm:prSet presAssocID="{AB858BA3-B153-4FFF-9B18-B53D13F016E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F19F0-C979-4F22-B90E-34EE4EF8EF1E}" type="pres">
      <dgm:prSet presAssocID="{AB858BA3-B153-4FFF-9B18-B53D13F016E2}" presName="tile4" presStyleLbl="node1" presStyleIdx="3" presStyleCnt="4"/>
      <dgm:spPr/>
      <dgm:t>
        <a:bodyPr/>
        <a:lstStyle/>
        <a:p>
          <a:endParaRPr lang="ru-RU"/>
        </a:p>
      </dgm:t>
    </dgm:pt>
    <dgm:pt modelId="{AE178BE9-9B50-4E6E-80C4-AFB2B1038426}" type="pres">
      <dgm:prSet presAssocID="{AB858BA3-B153-4FFF-9B18-B53D13F016E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CCA6A-CEAD-429C-AD99-690A6CA596CA}" type="pres">
      <dgm:prSet presAssocID="{AB858BA3-B153-4FFF-9B18-B53D13F016E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38D9606-54A8-4E58-9AD1-B6AC7CE7C08D}" srcId="{AB858BA3-B153-4FFF-9B18-B53D13F016E2}" destId="{320AE674-A93D-485A-95C9-1EB0B1D14A60}" srcOrd="0" destOrd="0" parTransId="{D434229A-AC8F-4F95-97F1-B12FC0F546A9}" sibTransId="{26831C43-B526-4CEC-A2AE-99EBFE9D9D59}"/>
    <dgm:cxn modelId="{F77B9C80-563C-4551-8DDD-AEF420958279}" type="presOf" srcId="{AB858BA3-B153-4FFF-9B18-B53D13F016E2}" destId="{6AD05DAE-3FCE-4329-A8C8-0564739644A0}" srcOrd="0" destOrd="0" presId="urn:microsoft.com/office/officeart/2005/8/layout/matrix1"/>
    <dgm:cxn modelId="{6A44A5DB-1885-4608-9B2C-8619AEC0A3E8}" srcId="{320AE674-A93D-485A-95C9-1EB0B1D14A60}" destId="{61771859-0F71-4EB5-A939-7B7C11C77D55}" srcOrd="1" destOrd="0" parTransId="{264CBD6C-84B9-4D1D-98D6-61DDD972AA4A}" sibTransId="{FA59CD40-8A6B-4410-8420-51F5B8A3367C}"/>
    <dgm:cxn modelId="{BC1ACBB4-348F-4B4F-B217-E7342A7375E0}" type="presOf" srcId="{61771859-0F71-4EB5-A939-7B7C11C77D55}" destId="{664435F0-1401-4797-8E89-A3E1ECDF4647}" srcOrd="1" destOrd="0" presId="urn:microsoft.com/office/officeart/2005/8/layout/matrix1"/>
    <dgm:cxn modelId="{5672238C-A763-4A2F-9561-52E154AFE4C4}" type="presOf" srcId="{4F0E4245-D595-4BE0-99A7-72F2BA89BEB2}" destId="{6A0BC9A1-1854-41D5-B767-3A1F4B19A59A}" srcOrd="1" destOrd="0" presId="urn:microsoft.com/office/officeart/2005/8/layout/matrix1"/>
    <dgm:cxn modelId="{7916882B-11AD-40A3-AD62-0E20A1D1750E}" type="presOf" srcId="{0A7443F6-1249-44AD-87AD-7AD02AC4DE64}" destId="{15FD8F52-956C-469D-B8B4-52B0882CDBFA}" srcOrd="0" destOrd="0" presId="urn:microsoft.com/office/officeart/2005/8/layout/matrix1"/>
    <dgm:cxn modelId="{67EE1499-838D-4D9A-AD00-2AF9F22E699F}" type="presOf" srcId="{320AE674-A93D-485A-95C9-1EB0B1D14A60}" destId="{7E5CCA6A-CEAD-429C-AD99-690A6CA596CA}" srcOrd="0" destOrd="0" presId="urn:microsoft.com/office/officeart/2005/8/layout/matrix1"/>
    <dgm:cxn modelId="{1CBDD2E9-DBAF-4318-9862-E91BF2B5A5B3}" type="presOf" srcId="{85E25811-5389-4592-9162-1363EDF922EA}" destId="{83AF19F0-C979-4F22-B90E-34EE4EF8EF1E}" srcOrd="0" destOrd="0" presId="urn:microsoft.com/office/officeart/2005/8/layout/matrix1"/>
    <dgm:cxn modelId="{637F4499-391B-4E1A-88F9-BF378686A796}" srcId="{320AE674-A93D-485A-95C9-1EB0B1D14A60}" destId="{4F0E4245-D595-4BE0-99A7-72F2BA89BEB2}" srcOrd="2" destOrd="0" parTransId="{2C9AA626-244C-4FE3-BB92-56403DA57DF0}" sibTransId="{2F10E191-2F17-4F86-9356-D75558055307}"/>
    <dgm:cxn modelId="{70EAD53D-F7B1-4AB4-81FE-32220D040F6F}" type="presOf" srcId="{61771859-0F71-4EB5-A939-7B7C11C77D55}" destId="{089063B4-645C-4225-871B-BBB104169B76}" srcOrd="0" destOrd="0" presId="urn:microsoft.com/office/officeart/2005/8/layout/matrix1"/>
    <dgm:cxn modelId="{DAE490F7-0322-4A52-A33F-93A86DB5C2FF}" type="presOf" srcId="{85E25811-5389-4592-9162-1363EDF922EA}" destId="{AE178BE9-9B50-4E6E-80C4-AFB2B1038426}" srcOrd="1" destOrd="0" presId="urn:microsoft.com/office/officeart/2005/8/layout/matrix1"/>
    <dgm:cxn modelId="{6CFD65B5-F025-463E-B8DE-52A61F284683}" srcId="{320AE674-A93D-485A-95C9-1EB0B1D14A60}" destId="{0A7443F6-1249-44AD-87AD-7AD02AC4DE64}" srcOrd="0" destOrd="0" parTransId="{A6964B56-5779-46B1-983E-BAB83B8F2AA4}" sibTransId="{B0698F07-C3B9-48AC-ACBA-DC4F446C580E}"/>
    <dgm:cxn modelId="{53CAAB01-552C-4F7E-AE03-341C1C648FFE}" type="presOf" srcId="{4F0E4245-D595-4BE0-99A7-72F2BA89BEB2}" destId="{FB60228A-F31F-4361-AD61-09E50A9E5956}" srcOrd="0" destOrd="0" presId="urn:microsoft.com/office/officeart/2005/8/layout/matrix1"/>
    <dgm:cxn modelId="{E9C7E1FF-17FE-4F3D-9B21-0A72D88D6FB4}" type="presOf" srcId="{0A7443F6-1249-44AD-87AD-7AD02AC4DE64}" destId="{3138D2FD-59A6-4F6F-A872-9D4CDF45C786}" srcOrd="1" destOrd="0" presId="urn:microsoft.com/office/officeart/2005/8/layout/matrix1"/>
    <dgm:cxn modelId="{4D9AE1E2-0A4F-45EB-8BD6-B5A295E58DB0}" srcId="{320AE674-A93D-485A-95C9-1EB0B1D14A60}" destId="{85E25811-5389-4592-9162-1363EDF922EA}" srcOrd="3" destOrd="0" parTransId="{3342350A-988A-4D9C-9807-D368CA5A3728}" sibTransId="{BDDF3A34-C970-42C5-9AA5-9870D32B8A35}"/>
    <dgm:cxn modelId="{6ECEF2CF-DC04-446C-A0A2-474B2387AFA7}" type="presParOf" srcId="{6AD05DAE-3FCE-4329-A8C8-0564739644A0}" destId="{AE05617B-0EDB-432B-821D-92248FFEB9FB}" srcOrd="0" destOrd="0" presId="urn:microsoft.com/office/officeart/2005/8/layout/matrix1"/>
    <dgm:cxn modelId="{63AED724-2FD1-4DD4-9FF4-1F8DB3390A2C}" type="presParOf" srcId="{AE05617B-0EDB-432B-821D-92248FFEB9FB}" destId="{15FD8F52-956C-469D-B8B4-52B0882CDBFA}" srcOrd="0" destOrd="0" presId="urn:microsoft.com/office/officeart/2005/8/layout/matrix1"/>
    <dgm:cxn modelId="{E18246B4-C3E9-4BB1-9EBF-8902BBEC5D08}" type="presParOf" srcId="{AE05617B-0EDB-432B-821D-92248FFEB9FB}" destId="{3138D2FD-59A6-4F6F-A872-9D4CDF45C786}" srcOrd="1" destOrd="0" presId="urn:microsoft.com/office/officeart/2005/8/layout/matrix1"/>
    <dgm:cxn modelId="{F743FF71-76FB-4B84-9ED2-F141065D4A67}" type="presParOf" srcId="{AE05617B-0EDB-432B-821D-92248FFEB9FB}" destId="{089063B4-645C-4225-871B-BBB104169B76}" srcOrd="2" destOrd="0" presId="urn:microsoft.com/office/officeart/2005/8/layout/matrix1"/>
    <dgm:cxn modelId="{8406FCFB-8C86-4F0C-AF05-8B133EA0BE6C}" type="presParOf" srcId="{AE05617B-0EDB-432B-821D-92248FFEB9FB}" destId="{664435F0-1401-4797-8E89-A3E1ECDF4647}" srcOrd="3" destOrd="0" presId="urn:microsoft.com/office/officeart/2005/8/layout/matrix1"/>
    <dgm:cxn modelId="{E449274A-D623-4F17-BC36-9058E155190E}" type="presParOf" srcId="{AE05617B-0EDB-432B-821D-92248FFEB9FB}" destId="{FB60228A-F31F-4361-AD61-09E50A9E5956}" srcOrd="4" destOrd="0" presId="urn:microsoft.com/office/officeart/2005/8/layout/matrix1"/>
    <dgm:cxn modelId="{2D7BA476-96D3-462E-A245-5A6616E7F195}" type="presParOf" srcId="{AE05617B-0EDB-432B-821D-92248FFEB9FB}" destId="{6A0BC9A1-1854-41D5-B767-3A1F4B19A59A}" srcOrd="5" destOrd="0" presId="urn:microsoft.com/office/officeart/2005/8/layout/matrix1"/>
    <dgm:cxn modelId="{C1EC8498-8F76-45AA-B68C-DB77AE7C19C1}" type="presParOf" srcId="{AE05617B-0EDB-432B-821D-92248FFEB9FB}" destId="{83AF19F0-C979-4F22-B90E-34EE4EF8EF1E}" srcOrd="6" destOrd="0" presId="urn:microsoft.com/office/officeart/2005/8/layout/matrix1"/>
    <dgm:cxn modelId="{163B1977-6E80-41B9-B654-A95B1B5A9141}" type="presParOf" srcId="{AE05617B-0EDB-432B-821D-92248FFEB9FB}" destId="{AE178BE9-9B50-4E6E-80C4-AFB2B1038426}" srcOrd="7" destOrd="0" presId="urn:microsoft.com/office/officeart/2005/8/layout/matrix1"/>
    <dgm:cxn modelId="{06AEA206-1B53-4404-9F44-E291B611FC04}" type="presParOf" srcId="{6AD05DAE-3FCE-4329-A8C8-0564739644A0}" destId="{7E5CCA6A-CEAD-429C-AD99-690A6CA596CA}" srcOrd="1" destOrd="0" presId="urn:microsoft.com/office/officeart/2005/8/layout/matrix1"/>
  </dgm:cxnLst>
  <dgm:bg>
    <a:solidFill>
      <a:schemeClr val="bg1">
        <a:alpha val="85000"/>
      </a:schemeClr>
    </a:solidFill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C1BF2-7135-4120-B6B6-72A5E4A0DA69}" type="doc">
      <dgm:prSet loTypeId="urn:microsoft.com/office/officeart/2005/8/layout/radial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46CDC3-63A4-4B6A-B6DE-1D6F9B95D8A7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 smtClean="0"/>
            <a:t>Департамент образования</a:t>
          </a:r>
          <a:endParaRPr lang="ru-RU" dirty="0"/>
        </a:p>
      </dgm:t>
    </dgm:pt>
    <dgm:pt modelId="{326A43CB-FC75-4E9E-973A-DAED2B1DD37C}" type="parTrans" cxnId="{59AC7A77-0BB0-4A62-8C15-64B71396BD09}">
      <dgm:prSet/>
      <dgm:spPr/>
      <dgm:t>
        <a:bodyPr/>
        <a:lstStyle/>
        <a:p>
          <a:endParaRPr lang="ru-RU"/>
        </a:p>
      </dgm:t>
    </dgm:pt>
    <dgm:pt modelId="{43C993A5-3FE5-4A45-9368-17D67A0D7A13}" type="sibTrans" cxnId="{59AC7A77-0BB0-4A62-8C15-64B71396BD09}">
      <dgm:prSet/>
      <dgm:spPr/>
      <dgm:t>
        <a:bodyPr/>
        <a:lstStyle/>
        <a:p>
          <a:endParaRPr lang="ru-RU"/>
        </a:p>
      </dgm:t>
    </dgm:pt>
    <dgm:pt modelId="{1ED251EB-6A8D-4239-ADAC-B109C26E24C7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300" dirty="0" err="1" smtClean="0"/>
            <a:t>Березняковская</a:t>
          </a:r>
          <a:endParaRPr lang="ru-RU" sz="1300" dirty="0" smtClean="0"/>
        </a:p>
        <a:p>
          <a:r>
            <a:rPr lang="ru-RU" sz="1300" dirty="0" smtClean="0"/>
            <a:t>ОСШ-</a:t>
          </a:r>
        </a:p>
        <a:p>
          <a:r>
            <a:rPr lang="ru-RU" sz="2800" b="1" dirty="0" smtClean="0">
              <a:ln>
                <a:solidFill>
                  <a:schemeClr val="tx1"/>
                </a:solidFill>
              </a:ln>
              <a:solidFill>
                <a:srgbClr val="37E8FB"/>
              </a:solidFill>
            </a:rPr>
            <a:t>127ч.</a:t>
          </a:r>
          <a:endParaRPr lang="ru-RU" sz="2800" b="1" dirty="0">
            <a:ln>
              <a:solidFill>
                <a:schemeClr val="tx1"/>
              </a:solidFill>
            </a:ln>
            <a:solidFill>
              <a:srgbClr val="37E8FB"/>
            </a:solidFill>
          </a:endParaRPr>
        </a:p>
      </dgm:t>
    </dgm:pt>
    <dgm:pt modelId="{93F9B948-49F3-411E-A75D-C0A106FDDBD6}" type="parTrans" cxnId="{0189B2CC-2972-4910-9E4F-B4926EF6EAEF}">
      <dgm:prSet/>
      <dgm:spPr/>
      <dgm:t>
        <a:bodyPr/>
        <a:lstStyle/>
        <a:p>
          <a:endParaRPr lang="ru-RU"/>
        </a:p>
      </dgm:t>
    </dgm:pt>
    <dgm:pt modelId="{46D5D9EF-A78A-41DC-AA05-63A0C733F56C}" type="sibTrans" cxnId="{0189B2CC-2972-4910-9E4F-B4926EF6EAEF}">
      <dgm:prSet/>
      <dgm:spPr/>
      <dgm:t>
        <a:bodyPr/>
        <a:lstStyle/>
        <a:p>
          <a:endParaRPr lang="ru-RU"/>
        </a:p>
      </dgm:t>
    </dgm:pt>
    <dgm:pt modelId="{035ABDAA-4DBC-4F8E-93F3-A51A61FB5DCD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500" dirty="0" err="1" smtClean="0"/>
            <a:t>Игирменская</a:t>
          </a:r>
          <a:endParaRPr lang="ru-RU" sz="1500" dirty="0" smtClean="0"/>
        </a:p>
        <a:p>
          <a:r>
            <a:rPr lang="ru-RU" sz="1500" dirty="0" smtClean="0"/>
            <a:t>ООШ-</a:t>
          </a:r>
        </a:p>
        <a:p>
          <a:r>
            <a:rPr lang="ru-RU" sz="3200" b="1" dirty="0" smtClean="0">
              <a:ln>
                <a:solidFill>
                  <a:schemeClr val="tx1"/>
                </a:solidFill>
              </a:ln>
              <a:solidFill>
                <a:srgbClr val="37E8FB"/>
              </a:solidFill>
            </a:rPr>
            <a:t>61ч.</a:t>
          </a:r>
          <a:endParaRPr lang="ru-RU" sz="3200" b="1" dirty="0">
            <a:ln>
              <a:solidFill>
                <a:schemeClr val="tx1"/>
              </a:solidFill>
            </a:ln>
            <a:solidFill>
              <a:srgbClr val="37E8FB"/>
            </a:solidFill>
          </a:endParaRPr>
        </a:p>
      </dgm:t>
    </dgm:pt>
    <dgm:pt modelId="{674FFAD1-9D7F-45B6-B95C-46E02F4F430E}" type="parTrans" cxnId="{42F106B4-F114-47B8-8C6D-7806F874C882}">
      <dgm:prSet/>
      <dgm:spPr/>
      <dgm:t>
        <a:bodyPr/>
        <a:lstStyle/>
        <a:p>
          <a:endParaRPr lang="ru-RU"/>
        </a:p>
      </dgm:t>
    </dgm:pt>
    <dgm:pt modelId="{8833C560-10F4-4582-817C-FB50E249D07A}" type="sibTrans" cxnId="{42F106B4-F114-47B8-8C6D-7806F874C882}">
      <dgm:prSet/>
      <dgm:spPr/>
      <dgm:t>
        <a:bodyPr/>
        <a:lstStyle/>
        <a:p>
          <a:endParaRPr lang="ru-RU"/>
        </a:p>
      </dgm:t>
    </dgm:pt>
    <dgm:pt modelId="{4746027E-4573-4B52-AE58-6FC0551BF4C2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500" dirty="0" smtClean="0"/>
            <a:t>Дошкольная группа п.Игирма-</a:t>
          </a:r>
          <a:r>
            <a:rPr lang="ru-RU" sz="3200" b="1" dirty="0" smtClean="0">
              <a:ln>
                <a:solidFill>
                  <a:schemeClr val="tx1"/>
                </a:solidFill>
              </a:ln>
              <a:solidFill>
                <a:srgbClr val="37E8FB"/>
              </a:solidFill>
            </a:rPr>
            <a:t>20ч.</a:t>
          </a:r>
          <a:endParaRPr lang="ru-RU" sz="3200" b="1" dirty="0">
            <a:ln>
              <a:solidFill>
                <a:schemeClr val="tx1"/>
              </a:solidFill>
            </a:ln>
            <a:solidFill>
              <a:srgbClr val="37E8FB"/>
            </a:solidFill>
          </a:endParaRPr>
        </a:p>
      </dgm:t>
    </dgm:pt>
    <dgm:pt modelId="{C076C71B-E83C-4C77-B136-4BF8CFBD4D4A}" type="parTrans" cxnId="{7535E4BD-F531-47E1-AC67-027C2C16A04C}">
      <dgm:prSet/>
      <dgm:spPr/>
      <dgm:t>
        <a:bodyPr/>
        <a:lstStyle/>
        <a:p>
          <a:endParaRPr lang="ru-RU"/>
        </a:p>
      </dgm:t>
    </dgm:pt>
    <dgm:pt modelId="{2A66968C-6F64-4E37-94FD-DED6C337A963}" type="sibTrans" cxnId="{7535E4BD-F531-47E1-AC67-027C2C16A04C}">
      <dgm:prSet/>
      <dgm:spPr/>
      <dgm:t>
        <a:bodyPr/>
        <a:lstStyle/>
        <a:p>
          <a:endParaRPr lang="ru-RU"/>
        </a:p>
      </dgm:t>
    </dgm:pt>
    <dgm:pt modelId="{CF8B0FCA-2EBE-45FA-B8C5-446EDB542550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700" dirty="0" smtClean="0"/>
            <a:t>Детский сад «Ручеёк»-</a:t>
          </a:r>
          <a:r>
            <a:rPr lang="ru-RU" sz="3200" b="1" dirty="0" smtClean="0">
              <a:ln>
                <a:solidFill>
                  <a:schemeClr val="tx1"/>
                </a:solidFill>
              </a:ln>
              <a:solidFill>
                <a:srgbClr val="37E8FB"/>
              </a:solidFill>
            </a:rPr>
            <a:t>52ч</a:t>
          </a:r>
          <a:r>
            <a:rPr lang="ru-RU" sz="3200" dirty="0" smtClean="0">
              <a:ln>
                <a:solidFill>
                  <a:schemeClr val="tx1"/>
                </a:solidFill>
              </a:ln>
              <a:solidFill>
                <a:srgbClr val="37E8FB"/>
              </a:solidFill>
            </a:rPr>
            <a:t>.</a:t>
          </a:r>
          <a:endParaRPr lang="ru-RU" sz="3200" dirty="0">
            <a:ln>
              <a:solidFill>
                <a:schemeClr val="tx1"/>
              </a:solidFill>
            </a:ln>
            <a:solidFill>
              <a:srgbClr val="37E8FB"/>
            </a:solidFill>
          </a:endParaRPr>
        </a:p>
      </dgm:t>
    </dgm:pt>
    <dgm:pt modelId="{30A71E5D-068B-4791-8DC6-631EB1485274}" type="parTrans" cxnId="{3DABA0C9-2D62-4AF3-AB9E-ABD74089701E}">
      <dgm:prSet/>
      <dgm:spPr/>
      <dgm:t>
        <a:bodyPr/>
        <a:lstStyle/>
        <a:p>
          <a:endParaRPr lang="ru-RU"/>
        </a:p>
      </dgm:t>
    </dgm:pt>
    <dgm:pt modelId="{06970C84-A74F-46DE-AD77-29C962D9BDCD}" type="sibTrans" cxnId="{3DABA0C9-2D62-4AF3-AB9E-ABD74089701E}">
      <dgm:prSet/>
      <dgm:spPr/>
      <dgm:t>
        <a:bodyPr/>
        <a:lstStyle/>
        <a:p>
          <a:endParaRPr lang="ru-RU"/>
        </a:p>
      </dgm:t>
    </dgm:pt>
    <dgm:pt modelId="{AAF27223-E77C-4AA0-B4DE-DA2FB1FED9C8}" type="pres">
      <dgm:prSet presAssocID="{00CC1BF2-7135-4120-B6B6-72A5E4A0DA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74ADA9-6B34-4E43-AE34-C8BD2342CA5F}" type="pres">
      <dgm:prSet presAssocID="{3C46CDC3-63A4-4B6A-B6DE-1D6F9B95D8A7}" presName="centerShape" presStyleLbl="node0" presStyleIdx="0" presStyleCnt="1"/>
      <dgm:spPr/>
      <dgm:t>
        <a:bodyPr/>
        <a:lstStyle/>
        <a:p>
          <a:endParaRPr lang="ru-RU"/>
        </a:p>
      </dgm:t>
    </dgm:pt>
    <dgm:pt modelId="{11AA700F-DA3F-4A49-8CEE-4195936B6C98}" type="pres">
      <dgm:prSet presAssocID="{93F9B948-49F3-411E-A75D-C0A106FDDBD6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08091AEC-2B21-4DEE-B3C0-84CFE657FD42}" type="pres">
      <dgm:prSet presAssocID="{1ED251EB-6A8D-4239-ADAC-B109C26E24C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108AF-2D91-4609-82F2-79C7083E7A6B}" type="pres">
      <dgm:prSet presAssocID="{674FFAD1-9D7F-45B6-B95C-46E02F4F430E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BC88F3EB-B548-45EB-A14D-4A66F0E5A08F}" type="pres">
      <dgm:prSet presAssocID="{035ABDAA-4DBC-4F8E-93F3-A51A61FB5DCD}" presName="node" presStyleLbl="node1" presStyleIdx="1" presStyleCnt="4" custScaleX="113189" custScaleY="123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52B27-6BC9-4DE9-88EE-54C13B36FB39}" type="pres">
      <dgm:prSet presAssocID="{C076C71B-E83C-4C77-B136-4BF8CFBD4D4A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3AC42FE6-143D-40F9-9843-A9D2E64FDCBE}" type="pres">
      <dgm:prSet presAssocID="{4746027E-4573-4B52-AE58-6FC0551BF4C2}" presName="node" presStyleLbl="node1" presStyleIdx="2" presStyleCnt="4" custScaleX="118195" custScaleY="115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EAD57-9A9D-40F7-8B39-60F300F888B8}" type="pres">
      <dgm:prSet presAssocID="{30A71E5D-068B-4791-8DC6-631EB1485274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A961CE13-2DCC-4779-9B46-1C24434E20D2}" type="pres">
      <dgm:prSet presAssocID="{CF8B0FCA-2EBE-45FA-B8C5-446EDB54255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35E4BD-F531-47E1-AC67-027C2C16A04C}" srcId="{3C46CDC3-63A4-4B6A-B6DE-1D6F9B95D8A7}" destId="{4746027E-4573-4B52-AE58-6FC0551BF4C2}" srcOrd="2" destOrd="0" parTransId="{C076C71B-E83C-4C77-B136-4BF8CFBD4D4A}" sibTransId="{2A66968C-6F64-4E37-94FD-DED6C337A963}"/>
    <dgm:cxn modelId="{059AD37D-49BB-41D2-9AC4-23B74B9E14ED}" type="presOf" srcId="{1ED251EB-6A8D-4239-ADAC-B109C26E24C7}" destId="{08091AEC-2B21-4DEE-B3C0-84CFE657FD42}" srcOrd="0" destOrd="0" presId="urn:microsoft.com/office/officeart/2005/8/layout/radial4"/>
    <dgm:cxn modelId="{3DABA0C9-2D62-4AF3-AB9E-ABD74089701E}" srcId="{3C46CDC3-63A4-4B6A-B6DE-1D6F9B95D8A7}" destId="{CF8B0FCA-2EBE-45FA-B8C5-446EDB542550}" srcOrd="3" destOrd="0" parTransId="{30A71E5D-068B-4791-8DC6-631EB1485274}" sibTransId="{06970C84-A74F-46DE-AD77-29C962D9BDCD}"/>
    <dgm:cxn modelId="{42F106B4-F114-47B8-8C6D-7806F874C882}" srcId="{3C46CDC3-63A4-4B6A-B6DE-1D6F9B95D8A7}" destId="{035ABDAA-4DBC-4F8E-93F3-A51A61FB5DCD}" srcOrd="1" destOrd="0" parTransId="{674FFAD1-9D7F-45B6-B95C-46E02F4F430E}" sibTransId="{8833C560-10F4-4582-817C-FB50E249D07A}"/>
    <dgm:cxn modelId="{D7203E7D-0E61-4781-AA8F-14CAD6128229}" type="presOf" srcId="{C076C71B-E83C-4C77-B136-4BF8CFBD4D4A}" destId="{5CE52B27-6BC9-4DE9-88EE-54C13B36FB39}" srcOrd="0" destOrd="0" presId="urn:microsoft.com/office/officeart/2005/8/layout/radial4"/>
    <dgm:cxn modelId="{2A501A7D-D32F-44B1-BEA9-D9DFE4D4CE3B}" type="presOf" srcId="{3C46CDC3-63A4-4B6A-B6DE-1D6F9B95D8A7}" destId="{8574ADA9-6B34-4E43-AE34-C8BD2342CA5F}" srcOrd="0" destOrd="0" presId="urn:microsoft.com/office/officeart/2005/8/layout/radial4"/>
    <dgm:cxn modelId="{897B2D53-5F62-4F0D-8255-410CB5AAC8AB}" type="presOf" srcId="{4746027E-4573-4B52-AE58-6FC0551BF4C2}" destId="{3AC42FE6-143D-40F9-9843-A9D2E64FDCBE}" srcOrd="0" destOrd="0" presId="urn:microsoft.com/office/officeart/2005/8/layout/radial4"/>
    <dgm:cxn modelId="{1C7E737C-596C-4D2A-9BC6-855D53438E7F}" type="presOf" srcId="{93F9B948-49F3-411E-A75D-C0A106FDDBD6}" destId="{11AA700F-DA3F-4A49-8CEE-4195936B6C98}" srcOrd="0" destOrd="0" presId="urn:microsoft.com/office/officeart/2005/8/layout/radial4"/>
    <dgm:cxn modelId="{0D06784D-70A5-40E1-AD84-661600FEDC19}" type="presOf" srcId="{674FFAD1-9D7F-45B6-B95C-46E02F4F430E}" destId="{D67108AF-2D91-4609-82F2-79C7083E7A6B}" srcOrd="0" destOrd="0" presId="urn:microsoft.com/office/officeart/2005/8/layout/radial4"/>
    <dgm:cxn modelId="{9793C4A8-E298-439B-B1EF-54975DA51105}" type="presOf" srcId="{035ABDAA-4DBC-4F8E-93F3-A51A61FB5DCD}" destId="{BC88F3EB-B548-45EB-A14D-4A66F0E5A08F}" srcOrd="0" destOrd="0" presId="urn:microsoft.com/office/officeart/2005/8/layout/radial4"/>
    <dgm:cxn modelId="{F49D51A8-289E-47FA-8636-A824930EE9E1}" type="presOf" srcId="{00CC1BF2-7135-4120-B6B6-72A5E4A0DA69}" destId="{AAF27223-E77C-4AA0-B4DE-DA2FB1FED9C8}" srcOrd="0" destOrd="0" presId="urn:microsoft.com/office/officeart/2005/8/layout/radial4"/>
    <dgm:cxn modelId="{F81D2749-8E59-4838-92FB-4F91DA98BA6A}" type="presOf" srcId="{30A71E5D-068B-4791-8DC6-631EB1485274}" destId="{84CEAD57-9A9D-40F7-8B39-60F300F888B8}" srcOrd="0" destOrd="0" presId="urn:microsoft.com/office/officeart/2005/8/layout/radial4"/>
    <dgm:cxn modelId="{0189B2CC-2972-4910-9E4F-B4926EF6EAEF}" srcId="{3C46CDC3-63A4-4B6A-B6DE-1D6F9B95D8A7}" destId="{1ED251EB-6A8D-4239-ADAC-B109C26E24C7}" srcOrd="0" destOrd="0" parTransId="{93F9B948-49F3-411E-A75D-C0A106FDDBD6}" sibTransId="{46D5D9EF-A78A-41DC-AA05-63A0C733F56C}"/>
    <dgm:cxn modelId="{59AC7A77-0BB0-4A62-8C15-64B71396BD09}" srcId="{00CC1BF2-7135-4120-B6B6-72A5E4A0DA69}" destId="{3C46CDC3-63A4-4B6A-B6DE-1D6F9B95D8A7}" srcOrd="0" destOrd="0" parTransId="{326A43CB-FC75-4E9E-973A-DAED2B1DD37C}" sibTransId="{43C993A5-3FE5-4A45-9368-17D67A0D7A13}"/>
    <dgm:cxn modelId="{A275F152-63D2-4E6F-8C32-7D6D1DC04A0F}" type="presOf" srcId="{CF8B0FCA-2EBE-45FA-B8C5-446EDB542550}" destId="{A961CE13-2DCC-4779-9B46-1C24434E20D2}" srcOrd="0" destOrd="0" presId="urn:microsoft.com/office/officeart/2005/8/layout/radial4"/>
    <dgm:cxn modelId="{64C5D9E9-05DC-41A2-BE81-0172320C7764}" type="presParOf" srcId="{AAF27223-E77C-4AA0-B4DE-DA2FB1FED9C8}" destId="{8574ADA9-6B34-4E43-AE34-C8BD2342CA5F}" srcOrd="0" destOrd="0" presId="urn:microsoft.com/office/officeart/2005/8/layout/radial4"/>
    <dgm:cxn modelId="{761AC8C4-1315-4E17-A454-84182F000D27}" type="presParOf" srcId="{AAF27223-E77C-4AA0-B4DE-DA2FB1FED9C8}" destId="{11AA700F-DA3F-4A49-8CEE-4195936B6C98}" srcOrd="1" destOrd="0" presId="urn:microsoft.com/office/officeart/2005/8/layout/radial4"/>
    <dgm:cxn modelId="{C10B26F6-C7B6-4CA5-AEE5-B97A09EEC2F6}" type="presParOf" srcId="{AAF27223-E77C-4AA0-B4DE-DA2FB1FED9C8}" destId="{08091AEC-2B21-4DEE-B3C0-84CFE657FD42}" srcOrd="2" destOrd="0" presId="urn:microsoft.com/office/officeart/2005/8/layout/radial4"/>
    <dgm:cxn modelId="{267DA7D0-8DCB-4B32-B02B-634F13715A13}" type="presParOf" srcId="{AAF27223-E77C-4AA0-B4DE-DA2FB1FED9C8}" destId="{D67108AF-2D91-4609-82F2-79C7083E7A6B}" srcOrd="3" destOrd="0" presId="urn:microsoft.com/office/officeart/2005/8/layout/radial4"/>
    <dgm:cxn modelId="{45BD6BF3-B403-4A5F-838E-963E9AD16EF1}" type="presParOf" srcId="{AAF27223-E77C-4AA0-B4DE-DA2FB1FED9C8}" destId="{BC88F3EB-B548-45EB-A14D-4A66F0E5A08F}" srcOrd="4" destOrd="0" presId="urn:microsoft.com/office/officeart/2005/8/layout/radial4"/>
    <dgm:cxn modelId="{8AC01154-4882-48F2-A1A9-23E399082828}" type="presParOf" srcId="{AAF27223-E77C-4AA0-B4DE-DA2FB1FED9C8}" destId="{5CE52B27-6BC9-4DE9-88EE-54C13B36FB39}" srcOrd="5" destOrd="0" presId="urn:microsoft.com/office/officeart/2005/8/layout/radial4"/>
    <dgm:cxn modelId="{97A1FA39-A24E-4420-B7B2-3CFCC6F86042}" type="presParOf" srcId="{AAF27223-E77C-4AA0-B4DE-DA2FB1FED9C8}" destId="{3AC42FE6-143D-40F9-9843-A9D2E64FDCBE}" srcOrd="6" destOrd="0" presId="urn:microsoft.com/office/officeart/2005/8/layout/radial4"/>
    <dgm:cxn modelId="{393EFB22-DC29-4330-87AA-D81F3CF19F4C}" type="presParOf" srcId="{AAF27223-E77C-4AA0-B4DE-DA2FB1FED9C8}" destId="{84CEAD57-9A9D-40F7-8B39-60F300F888B8}" srcOrd="7" destOrd="0" presId="urn:microsoft.com/office/officeart/2005/8/layout/radial4"/>
    <dgm:cxn modelId="{27968009-B428-4EC0-AFC2-9A15BE3765BD}" type="presParOf" srcId="{AAF27223-E77C-4AA0-B4DE-DA2FB1FED9C8}" destId="{A961CE13-2DCC-4779-9B46-1C24434E20D2}" srcOrd="8" destOrd="0" presId="urn:microsoft.com/office/officeart/2005/8/layout/radial4"/>
  </dgm:cxnLst>
  <dgm:bg>
    <a:solidFill>
      <a:schemeClr val="bg1">
        <a:alpha val="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055EF6-24FA-4206-81EE-2FBCEBFF9AA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5FF59-2069-4C68-BB33-9B7F8E0E9F85}">
      <dgm:prSet phldrT="[Текст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 tIns="180000"/>
        <a:lstStyle/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ООО «Электрические котельные»</a:t>
          </a:r>
        </a:p>
        <a:p>
          <a:pPr algn="ctr">
            <a:lnSpc>
              <a:spcPct val="100000"/>
            </a:lnSpc>
          </a:pPr>
          <a:r>
            <a:rPr lang="ru-RU" sz="1600" u="sng" dirty="0" smtClean="0">
              <a:latin typeface="Georgia" pitchFamily="18" charset="0"/>
            </a:rPr>
            <a:t>директор Фурсов А.Н. </a:t>
          </a:r>
        </a:p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 теплоснабжение.</a:t>
          </a:r>
        </a:p>
        <a:p>
          <a:pPr algn="l">
            <a:lnSpc>
              <a:spcPct val="90000"/>
            </a:lnSpc>
          </a:pPr>
          <a:endParaRPr lang="ru-RU" sz="800" dirty="0"/>
        </a:p>
      </dgm:t>
    </dgm:pt>
    <dgm:pt modelId="{B1F4DAAA-E3FD-447A-AADC-9F9373801C7A}" type="parTrans" cxnId="{A52136DA-A8E6-42B6-9A6A-5499A5F6FDA3}">
      <dgm:prSet/>
      <dgm:spPr/>
      <dgm:t>
        <a:bodyPr/>
        <a:lstStyle/>
        <a:p>
          <a:endParaRPr lang="ru-RU"/>
        </a:p>
      </dgm:t>
    </dgm:pt>
    <dgm:pt modelId="{203618EB-98D4-4D11-8F68-992517372492}" type="sibTrans" cxnId="{A52136DA-A8E6-42B6-9A6A-5499A5F6FDA3}">
      <dgm:prSet/>
      <dgm:spPr/>
      <dgm:t>
        <a:bodyPr/>
        <a:lstStyle/>
        <a:p>
          <a:endParaRPr lang="ru-RU"/>
        </a:p>
      </dgm:t>
    </dgm:pt>
    <dgm:pt modelId="{86FAEAC5-664A-44AA-883C-23EC22D869E9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ООО «Перспектива»,</a:t>
          </a:r>
        </a:p>
        <a:p>
          <a:pPr algn="ctr">
            <a:lnSpc>
              <a:spcPct val="100000"/>
            </a:lnSpc>
          </a:pPr>
          <a:r>
            <a:rPr lang="ru-RU" sz="1600" u="sng" dirty="0" smtClean="0">
              <a:latin typeface="Georgia" pitchFamily="18" charset="0"/>
            </a:rPr>
            <a:t>директор Салтыкова Г.В. </a:t>
          </a:r>
        </a:p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 содержание жилья, текущий ремонт.</a:t>
          </a:r>
          <a:endParaRPr lang="ru-RU" sz="1600" dirty="0">
            <a:latin typeface="Georgia" pitchFamily="18" charset="0"/>
          </a:endParaRPr>
        </a:p>
      </dgm:t>
    </dgm:pt>
    <dgm:pt modelId="{14B5E704-ED96-48A5-A85A-22ED98587193}" type="parTrans" cxnId="{1BB51AD1-EE3B-40FA-9CF9-10102BD844B4}">
      <dgm:prSet/>
      <dgm:spPr/>
      <dgm:t>
        <a:bodyPr/>
        <a:lstStyle/>
        <a:p>
          <a:endParaRPr lang="ru-RU"/>
        </a:p>
      </dgm:t>
    </dgm:pt>
    <dgm:pt modelId="{AE5E7542-921D-4725-989E-1BC0449DF59A}" type="sibTrans" cxnId="{1BB51AD1-EE3B-40FA-9CF9-10102BD844B4}">
      <dgm:prSet/>
      <dgm:spPr/>
      <dgm:t>
        <a:bodyPr/>
        <a:lstStyle/>
        <a:p>
          <a:endParaRPr lang="ru-RU"/>
        </a:p>
      </dgm:t>
    </dgm:pt>
    <dgm:pt modelId="{82D6656C-BEEE-4498-8F91-DA88B4946721}" type="pres">
      <dgm:prSet presAssocID="{9E055EF6-24FA-4206-81EE-2FBCEBFF9AA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04408-544A-4C65-A4FF-6EDA53B8271E}" type="pres">
      <dgm:prSet presAssocID="{2385FF59-2069-4C68-BB33-9B7F8E0E9F85}" presName="parentLin" presStyleCnt="0"/>
      <dgm:spPr/>
    </dgm:pt>
    <dgm:pt modelId="{E26EE082-AE73-44FD-8E10-FD1899BC239B}" type="pres">
      <dgm:prSet presAssocID="{2385FF59-2069-4C68-BB33-9B7F8E0E9F8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311D7C3-0643-4614-AC44-025D8821C31E}" type="pres">
      <dgm:prSet presAssocID="{2385FF59-2069-4C68-BB33-9B7F8E0E9F85}" presName="parentText" presStyleLbl="node1" presStyleIdx="0" presStyleCnt="2" custScaleX="136252" custScaleY="316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5538D-4798-4AD7-8023-4E0789D352E5}" type="pres">
      <dgm:prSet presAssocID="{2385FF59-2069-4C68-BB33-9B7F8E0E9F85}" presName="negativeSpace" presStyleCnt="0"/>
      <dgm:spPr/>
    </dgm:pt>
    <dgm:pt modelId="{0607911B-B6DB-4E06-8B39-CB43FF5C174C}" type="pres">
      <dgm:prSet presAssocID="{2385FF59-2069-4C68-BB33-9B7F8E0E9F85}" presName="childText" presStyleLbl="conFgAcc1" presStyleIdx="0" presStyleCnt="2" custScaleY="214792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72000"/>
          </a:schemeClr>
        </a:solidFill>
      </dgm:spPr>
    </dgm:pt>
    <dgm:pt modelId="{7AECA4D3-1EB2-4911-A393-1EEA21D6B190}" type="pres">
      <dgm:prSet presAssocID="{203618EB-98D4-4D11-8F68-992517372492}" presName="spaceBetweenRectangles" presStyleCnt="0"/>
      <dgm:spPr/>
    </dgm:pt>
    <dgm:pt modelId="{DD6D7067-EB4A-4B1E-80BA-68100063F7E7}" type="pres">
      <dgm:prSet presAssocID="{86FAEAC5-664A-44AA-883C-23EC22D869E9}" presName="parentLin" presStyleCnt="0"/>
      <dgm:spPr/>
    </dgm:pt>
    <dgm:pt modelId="{A23A00AB-3919-4487-8C2B-C4C4A47D72ED}" type="pres">
      <dgm:prSet presAssocID="{86FAEAC5-664A-44AA-883C-23EC22D869E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C799D10F-F39D-48A0-89D6-ADC058E62045}" type="pres">
      <dgm:prSet presAssocID="{86FAEAC5-664A-44AA-883C-23EC22D869E9}" presName="parentText" presStyleLbl="node1" presStyleIdx="1" presStyleCnt="2" custScaleX="135455" custScaleY="316449" custLinFactNeighborX="-15410" custLinFactNeighborY="-720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352F9-1D73-477F-83E2-EC684B73D8EA}" type="pres">
      <dgm:prSet presAssocID="{86FAEAC5-664A-44AA-883C-23EC22D869E9}" presName="negativeSpace" presStyleCnt="0"/>
      <dgm:spPr/>
    </dgm:pt>
    <dgm:pt modelId="{3EE88B38-42FA-4286-A6B5-94F6C88CF275}" type="pres">
      <dgm:prSet presAssocID="{86FAEAC5-664A-44AA-883C-23EC22D869E9}" presName="childText" presStyleLbl="conFgAcc1" presStyleIdx="1" presStyleCnt="2" custScaleY="213394" custLinFactY="-7643" custLinFactNeighborY="-100000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72000"/>
          </a:schemeClr>
        </a:solidFill>
      </dgm:spPr>
    </dgm:pt>
  </dgm:ptLst>
  <dgm:cxnLst>
    <dgm:cxn modelId="{1BB51AD1-EE3B-40FA-9CF9-10102BD844B4}" srcId="{9E055EF6-24FA-4206-81EE-2FBCEBFF9AAD}" destId="{86FAEAC5-664A-44AA-883C-23EC22D869E9}" srcOrd="1" destOrd="0" parTransId="{14B5E704-ED96-48A5-A85A-22ED98587193}" sibTransId="{AE5E7542-921D-4725-989E-1BC0449DF59A}"/>
    <dgm:cxn modelId="{E4B312B8-03AD-43B5-8DC7-9DE50B685576}" type="presOf" srcId="{86FAEAC5-664A-44AA-883C-23EC22D869E9}" destId="{A23A00AB-3919-4487-8C2B-C4C4A47D72ED}" srcOrd="0" destOrd="0" presId="urn:microsoft.com/office/officeart/2005/8/layout/list1"/>
    <dgm:cxn modelId="{A52136DA-A8E6-42B6-9A6A-5499A5F6FDA3}" srcId="{9E055EF6-24FA-4206-81EE-2FBCEBFF9AAD}" destId="{2385FF59-2069-4C68-BB33-9B7F8E0E9F85}" srcOrd="0" destOrd="0" parTransId="{B1F4DAAA-E3FD-447A-AADC-9F9373801C7A}" sibTransId="{203618EB-98D4-4D11-8F68-992517372492}"/>
    <dgm:cxn modelId="{31A23494-7B05-40EF-992E-865ECFA58F7A}" type="presOf" srcId="{2385FF59-2069-4C68-BB33-9B7F8E0E9F85}" destId="{D311D7C3-0643-4614-AC44-025D8821C31E}" srcOrd="1" destOrd="0" presId="urn:microsoft.com/office/officeart/2005/8/layout/list1"/>
    <dgm:cxn modelId="{76D720DC-C3D9-4FE2-8472-0240B6B05507}" type="presOf" srcId="{2385FF59-2069-4C68-BB33-9B7F8E0E9F85}" destId="{E26EE082-AE73-44FD-8E10-FD1899BC239B}" srcOrd="0" destOrd="0" presId="urn:microsoft.com/office/officeart/2005/8/layout/list1"/>
    <dgm:cxn modelId="{025717E6-6175-40DD-92FF-4C92AF76CD3E}" type="presOf" srcId="{86FAEAC5-664A-44AA-883C-23EC22D869E9}" destId="{C799D10F-F39D-48A0-89D6-ADC058E62045}" srcOrd="1" destOrd="0" presId="urn:microsoft.com/office/officeart/2005/8/layout/list1"/>
    <dgm:cxn modelId="{F6D0B2C4-397E-441E-B3DF-9DDA7D759C07}" type="presOf" srcId="{9E055EF6-24FA-4206-81EE-2FBCEBFF9AAD}" destId="{82D6656C-BEEE-4498-8F91-DA88B4946721}" srcOrd="0" destOrd="0" presId="urn:microsoft.com/office/officeart/2005/8/layout/list1"/>
    <dgm:cxn modelId="{785C8EA9-8983-4188-B036-1DA0FFFD8A77}" type="presParOf" srcId="{82D6656C-BEEE-4498-8F91-DA88B4946721}" destId="{6E104408-544A-4C65-A4FF-6EDA53B8271E}" srcOrd="0" destOrd="0" presId="urn:microsoft.com/office/officeart/2005/8/layout/list1"/>
    <dgm:cxn modelId="{012A6FBE-CC13-4A6C-B7E3-D10E76F3078D}" type="presParOf" srcId="{6E104408-544A-4C65-A4FF-6EDA53B8271E}" destId="{E26EE082-AE73-44FD-8E10-FD1899BC239B}" srcOrd="0" destOrd="0" presId="urn:microsoft.com/office/officeart/2005/8/layout/list1"/>
    <dgm:cxn modelId="{3DE9C9A5-7450-4B50-A1A8-8262A1EC701A}" type="presParOf" srcId="{6E104408-544A-4C65-A4FF-6EDA53B8271E}" destId="{D311D7C3-0643-4614-AC44-025D8821C31E}" srcOrd="1" destOrd="0" presId="urn:microsoft.com/office/officeart/2005/8/layout/list1"/>
    <dgm:cxn modelId="{0FB3723B-5C81-430C-B320-953A4355E4BE}" type="presParOf" srcId="{82D6656C-BEEE-4498-8F91-DA88B4946721}" destId="{BA55538D-4798-4AD7-8023-4E0789D352E5}" srcOrd="1" destOrd="0" presId="urn:microsoft.com/office/officeart/2005/8/layout/list1"/>
    <dgm:cxn modelId="{6724660E-47D6-47B5-AFD4-979CCC71398B}" type="presParOf" srcId="{82D6656C-BEEE-4498-8F91-DA88B4946721}" destId="{0607911B-B6DB-4E06-8B39-CB43FF5C174C}" srcOrd="2" destOrd="0" presId="urn:microsoft.com/office/officeart/2005/8/layout/list1"/>
    <dgm:cxn modelId="{D02A074A-2CE5-4CE9-A252-57DAE9FE1CC5}" type="presParOf" srcId="{82D6656C-BEEE-4498-8F91-DA88B4946721}" destId="{7AECA4D3-1EB2-4911-A393-1EEA21D6B190}" srcOrd="3" destOrd="0" presId="urn:microsoft.com/office/officeart/2005/8/layout/list1"/>
    <dgm:cxn modelId="{76F57685-AA2B-4BE6-BF2B-A5C948BF4209}" type="presParOf" srcId="{82D6656C-BEEE-4498-8F91-DA88B4946721}" destId="{DD6D7067-EB4A-4B1E-80BA-68100063F7E7}" srcOrd="4" destOrd="0" presId="urn:microsoft.com/office/officeart/2005/8/layout/list1"/>
    <dgm:cxn modelId="{0A4486DF-293D-4174-9D85-832C283BB8C0}" type="presParOf" srcId="{DD6D7067-EB4A-4B1E-80BA-68100063F7E7}" destId="{A23A00AB-3919-4487-8C2B-C4C4A47D72ED}" srcOrd="0" destOrd="0" presId="urn:microsoft.com/office/officeart/2005/8/layout/list1"/>
    <dgm:cxn modelId="{BD516C5C-F4EB-4BE8-B41B-0FCE64742EAD}" type="presParOf" srcId="{DD6D7067-EB4A-4B1E-80BA-68100063F7E7}" destId="{C799D10F-F39D-48A0-89D6-ADC058E62045}" srcOrd="1" destOrd="0" presId="urn:microsoft.com/office/officeart/2005/8/layout/list1"/>
    <dgm:cxn modelId="{E67D411A-33B7-40A3-A0D8-AE4EB9DDD40D}" type="presParOf" srcId="{82D6656C-BEEE-4498-8F91-DA88B4946721}" destId="{F14352F9-1D73-477F-83E2-EC684B73D8EA}" srcOrd="5" destOrd="0" presId="urn:microsoft.com/office/officeart/2005/8/layout/list1"/>
    <dgm:cxn modelId="{55F6CA81-FD36-4235-86D9-ABAB4EB6E5D1}" type="presParOf" srcId="{82D6656C-BEEE-4498-8F91-DA88B4946721}" destId="{3EE88B38-42FA-4286-A6B5-94F6C88CF27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8B2B07-A749-4439-8BDB-C8ED292280B7}" type="doc">
      <dgm:prSet loTypeId="urn:microsoft.com/office/officeart/2005/8/layout/hierarchy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E6C617-E4C4-4434-9420-6B0A050F15C3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Развитие предприятий по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лесоперерабоке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Решение вопросов обеспечения дровами неблагоустроенного жилого фонда, деловой древесиной для ремонтных работ жилого фонда.</a:t>
          </a:r>
        </a:p>
      </dgm:t>
    </dgm:pt>
    <dgm:pt modelId="{83EA5D13-D693-42E0-AD93-2106B5FC4AED}" type="sibTrans" cxnId="{AD006CBC-7024-4E02-98C5-2E1D54360FFA}">
      <dgm:prSet/>
      <dgm:spPr/>
      <dgm:t>
        <a:bodyPr/>
        <a:lstStyle/>
        <a:p>
          <a:endParaRPr lang="ru-RU"/>
        </a:p>
      </dgm:t>
    </dgm:pt>
    <dgm:pt modelId="{989FEB1A-1B93-4949-BE0A-3EF598A1E9EB}" type="parTrans" cxnId="{AD006CBC-7024-4E02-98C5-2E1D54360FFA}">
      <dgm:prSet/>
      <dgm:spPr/>
      <dgm:t>
        <a:bodyPr/>
        <a:lstStyle/>
        <a:p>
          <a:endParaRPr lang="ru-RU"/>
        </a:p>
      </dgm:t>
    </dgm:pt>
    <dgm:pt modelId="{EF56C3AC-8CCF-4582-8D43-0F1EEBF47E86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Создать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 оптовую базу по продажи комбикормов , кормосмесей для увеличения  поголовья скота. Развитие с</a:t>
          </a:r>
          <a:r>
            <a:rPr lang="en-US" sz="1800" baseline="0" dirty="0" smtClean="0">
              <a:latin typeface="Times New Roman" pitchFamily="18" charset="0"/>
              <a:cs typeface="Times New Roman" pitchFamily="18" charset="0"/>
            </a:rPr>
            <a:t>/</a:t>
          </a:r>
          <a:r>
            <a:rPr lang="ru-RU" sz="1800" baseline="0" dirty="0" err="1" smtClean="0">
              <a:latin typeface="Times New Roman" pitchFamily="18" charset="0"/>
              <a:cs typeface="Times New Roman" pitchFamily="18" charset="0"/>
            </a:rPr>
            <a:t>х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 на территории БСП</a:t>
          </a:r>
          <a:r>
            <a:rPr lang="ru-RU" sz="1600" baseline="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EFC827D-E50A-4DC7-998C-921C2B1ABAB8}" type="sibTrans" cxnId="{3FDE820A-4B3B-4F5F-AE19-8E6718C10253}">
      <dgm:prSet/>
      <dgm:spPr/>
      <dgm:t>
        <a:bodyPr/>
        <a:lstStyle/>
        <a:p>
          <a:endParaRPr lang="ru-RU"/>
        </a:p>
      </dgm:t>
    </dgm:pt>
    <dgm:pt modelId="{CAC8879C-EA5B-4B19-AEAD-54B9F0CE3750}" type="parTrans" cxnId="{3FDE820A-4B3B-4F5F-AE19-8E6718C10253}">
      <dgm:prSet/>
      <dgm:spPr/>
      <dgm:t>
        <a:bodyPr/>
        <a:lstStyle/>
        <a:p>
          <a:endParaRPr lang="ru-RU"/>
        </a:p>
      </dgm:t>
    </dgm:pt>
    <dgm:pt modelId="{611DDA77-2585-4C99-804C-256F4ED2B531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Продолжать работу  с индивидуальными предпринимателями  по сельскому хозяйству, с личными подсобными хозяйствами, с крестьянско-фермерскими хозяйствами по оформлению земельных участков для ведения хозяйств.</a:t>
          </a:r>
        </a:p>
      </dgm:t>
    </dgm:pt>
    <dgm:pt modelId="{784D4A06-E9CE-4AF7-8500-C9C4D5BEF891}" type="sibTrans" cxnId="{E7964526-DE76-4E36-98A7-C680EDE3BEB2}">
      <dgm:prSet/>
      <dgm:spPr/>
      <dgm:t>
        <a:bodyPr/>
        <a:lstStyle/>
        <a:p>
          <a:endParaRPr lang="ru-RU"/>
        </a:p>
      </dgm:t>
    </dgm:pt>
    <dgm:pt modelId="{6E775F00-E49A-4480-8D6D-9A923AF13BF3}" type="parTrans" cxnId="{E7964526-DE76-4E36-98A7-C680EDE3BEB2}">
      <dgm:prSet/>
      <dgm:spPr/>
      <dgm:t>
        <a:bodyPr/>
        <a:lstStyle/>
        <a:p>
          <a:endParaRPr lang="ru-RU"/>
        </a:p>
      </dgm:t>
    </dgm:pt>
    <dgm:pt modelId="{9D949DFF-5EBD-4343-82B0-1923CDE2D034}" type="pres">
      <dgm:prSet presAssocID="{DD8B2B07-A749-4439-8BDB-C8ED292280B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9D5868-5C3F-40DF-9B14-797AD023F682}" type="pres">
      <dgm:prSet presAssocID="{611DDA77-2585-4C99-804C-256F4ED2B531}" presName="vertOne" presStyleCnt="0"/>
      <dgm:spPr/>
    </dgm:pt>
    <dgm:pt modelId="{BC37BEC9-CBB0-42C8-BE23-CB51F266055F}" type="pres">
      <dgm:prSet presAssocID="{611DDA77-2585-4C99-804C-256F4ED2B531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0845FB-96C4-43CF-9706-A1826BC839BD}" type="pres">
      <dgm:prSet presAssocID="{611DDA77-2585-4C99-804C-256F4ED2B531}" presName="horzOne" presStyleCnt="0"/>
      <dgm:spPr/>
    </dgm:pt>
    <dgm:pt modelId="{240D20BB-AC55-4CE4-901D-2A90E05634D4}" type="pres">
      <dgm:prSet presAssocID="{784D4A06-E9CE-4AF7-8500-C9C4D5BEF891}" presName="sibSpaceOne" presStyleCnt="0"/>
      <dgm:spPr/>
    </dgm:pt>
    <dgm:pt modelId="{F07A5B8D-B00D-414A-B26F-784DE4AC5F16}" type="pres">
      <dgm:prSet presAssocID="{EF56C3AC-8CCF-4582-8D43-0F1EEBF47E86}" presName="vertOne" presStyleCnt="0"/>
      <dgm:spPr/>
    </dgm:pt>
    <dgm:pt modelId="{5552B2F7-8C58-4FA2-AE5F-8480FA1B21F3}" type="pres">
      <dgm:prSet presAssocID="{EF56C3AC-8CCF-4582-8D43-0F1EEBF47E86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5A6C58-5FAF-4C25-9EB5-7FC06915F258}" type="pres">
      <dgm:prSet presAssocID="{EF56C3AC-8CCF-4582-8D43-0F1EEBF47E86}" presName="horzOne" presStyleCnt="0"/>
      <dgm:spPr/>
    </dgm:pt>
    <dgm:pt modelId="{AF2DE3BB-F7BB-408F-91D6-E9A76C70AF65}" type="pres">
      <dgm:prSet presAssocID="{0EFC827D-E50A-4DC7-998C-921C2B1ABAB8}" presName="sibSpaceOne" presStyleCnt="0"/>
      <dgm:spPr/>
    </dgm:pt>
    <dgm:pt modelId="{CCC8A470-B9D3-4528-A84A-BD82A6A40EBE}" type="pres">
      <dgm:prSet presAssocID="{4BE6C617-E4C4-4434-9420-6B0A050F15C3}" presName="vertOne" presStyleCnt="0"/>
      <dgm:spPr/>
    </dgm:pt>
    <dgm:pt modelId="{374A0D23-454F-4EDD-8DF5-F5AB2B5C712B}" type="pres">
      <dgm:prSet presAssocID="{4BE6C617-E4C4-4434-9420-6B0A050F15C3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94F7EA-2AD7-432A-964D-13C6885C40E9}" type="pres">
      <dgm:prSet presAssocID="{4BE6C617-E4C4-4434-9420-6B0A050F15C3}" presName="horzOne" presStyleCnt="0"/>
      <dgm:spPr/>
    </dgm:pt>
  </dgm:ptLst>
  <dgm:cxnLst>
    <dgm:cxn modelId="{4E6B68B8-3F4D-45B2-942D-9BF76125987B}" type="presOf" srcId="{611DDA77-2585-4C99-804C-256F4ED2B531}" destId="{BC37BEC9-CBB0-42C8-BE23-CB51F266055F}" srcOrd="0" destOrd="0" presId="urn:microsoft.com/office/officeart/2005/8/layout/hierarchy4"/>
    <dgm:cxn modelId="{30DAA950-E78A-4FB1-B9D3-4B52DEB691F7}" type="presOf" srcId="{4BE6C617-E4C4-4434-9420-6B0A050F15C3}" destId="{374A0D23-454F-4EDD-8DF5-F5AB2B5C712B}" srcOrd="0" destOrd="0" presId="urn:microsoft.com/office/officeart/2005/8/layout/hierarchy4"/>
    <dgm:cxn modelId="{3FDE820A-4B3B-4F5F-AE19-8E6718C10253}" srcId="{DD8B2B07-A749-4439-8BDB-C8ED292280B7}" destId="{EF56C3AC-8CCF-4582-8D43-0F1EEBF47E86}" srcOrd="1" destOrd="0" parTransId="{CAC8879C-EA5B-4B19-AEAD-54B9F0CE3750}" sibTransId="{0EFC827D-E50A-4DC7-998C-921C2B1ABAB8}"/>
    <dgm:cxn modelId="{14C8EAE7-AB18-4594-A534-805F0F29F625}" type="presOf" srcId="{DD8B2B07-A749-4439-8BDB-C8ED292280B7}" destId="{9D949DFF-5EBD-4343-82B0-1923CDE2D034}" srcOrd="0" destOrd="0" presId="urn:microsoft.com/office/officeart/2005/8/layout/hierarchy4"/>
    <dgm:cxn modelId="{AD006CBC-7024-4E02-98C5-2E1D54360FFA}" srcId="{DD8B2B07-A749-4439-8BDB-C8ED292280B7}" destId="{4BE6C617-E4C4-4434-9420-6B0A050F15C3}" srcOrd="2" destOrd="0" parTransId="{989FEB1A-1B93-4949-BE0A-3EF598A1E9EB}" sibTransId="{83EA5D13-D693-42E0-AD93-2106B5FC4AED}"/>
    <dgm:cxn modelId="{A3E3B8BF-10F0-43D5-8F62-D572199B32BE}" type="presOf" srcId="{EF56C3AC-8CCF-4582-8D43-0F1EEBF47E86}" destId="{5552B2F7-8C58-4FA2-AE5F-8480FA1B21F3}" srcOrd="0" destOrd="0" presId="urn:microsoft.com/office/officeart/2005/8/layout/hierarchy4"/>
    <dgm:cxn modelId="{E7964526-DE76-4E36-98A7-C680EDE3BEB2}" srcId="{DD8B2B07-A749-4439-8BDB-C8ED292280B7}" destId="{611DDA77-2585-4C99-804C-256F4ED2B531}" srcOrd="0" destOrd="0" parTransId="{6E775F00-E49A-4480-8D6D-9A923AF13BF3}" sibTransId="{784D4A06-E9CE-4AF7-8500-C9C4D5BEF891}"/>
    <dgm:cxn modelId="{89DB1E35-751A-4164-BFD8-E8AFED3C1FC5}" type="presParOf" srcId="{9D949DFF-5EBD-4343-82B0-1923CDE2D034}" destId="{7E9D5868-5C3F-40DF-9B14-797AD023F682}" srcOrd="0" destOrd="0" presId="urn:microsoft.com/office/officeart/2005/8/layout/hierarchy4"/>
    <dgm:cxn modelId="{3E7A5872-DB5B-4FB1-91B5-C9B6C70E91C4}" type="presParOf" srcId="{7E9D5868-5C3F-40DF-9B14-797AD023F682}" destId="{BC37BEC9-CBB0-42C8-BE23-CB51F266055F}" srcOrd="0" destOrd="0" presId="urn:microsoft.com/office/officeart/2005/8/layout/hierarchy4"/>
    <dgm:cxn modelId="{0A0FF21F-4185-4A61-8FE1-D6EB84C63D1E}" type="presParOf" srcId="{7E9D5868-5C3F-40DF-9B14-797AD023F682}" destId="{C70845FB-96C4-43CF-9706-A1826BC839BD}" srcOrd="1" destOrd="0" presId="urn:microsoft.com/office/officeart/2005/8/layout/hierarchy4"/>
    <dgm:cxn modelId="{D373D632-985C-492D-A8B3-E05B72B67987}" type="presParOf" srcId="{9D949DFF-5EBD-4343-82B0-1923CDE2D034}" destId="{240D20BB-AC55-4CE4-901D-2A90E05634D4}" srcOrd="1" destOrd="0" presId="urn:microsoft.com/office/officeart/2005/8/layout/hierarchy4"/>
    <dgm:cxn modelId="{D3C7B7B2-5387-4417-B68A-4BA983F98F78}" type="presParOf" srcId="{9D949DFF-5EBD-4343-82B0-1923CDE2D034}" destId="{F07A5B8D-B00D-414A-B26F-784DE4AC5F16}" srcOrd="2" destOrd="0" presId="urn:microsoft.com/office/officeart/2005/8/layout/hierarchy4"/>
    <dgm:cxn modelId="{0BA7BF0C-7D5F-4457-9DDE-9BE9A43E6331}" type="presParOf" srcId="{F07A5B8D-B00D-414A-B26F-784DE4AC5F16}" destId="{5552B2F7-8C58-4FA2-AE5F-8480FA1B21F3}" srcOrd="0" destOrd="0" presId="urn:microsoft.com/office/officeart/2005/8/layout/hierarchy4"/>
    <dgm:cxn modelId="{0BD0F621-68E7-4652-B56F-F27CF0FFE65C}" type="presParOf" srcId="{F07A5B8D-B00D-414A-B26F-784DE4AC5F16}" destId="{D55A6C58-5FAF-4C25-9EB5-7FC06915F258}" srcOrd="1" destOrd="0" presId="urn:microsoft.com/office/officeart/2005/8/layout/hierarchy4"/>
    <dgm:cxn modelId="{9DAF9802-EE9E-4FA4-AD73-95C22603327C}" type="presParOf" srcId="{9D949DFF-5EBD-4343-82B0-1923CDE2D034}" destId="{AF2DE3BB-F7BB-408F-91D6-E9A76C70AF65}" srcOrd="3" destOrd="0" presId="urn:microsoft.com/office/officeart/2005/8/layout/hierarchy4"/>
    <dgm:cxn modelId="{F2956E49-BC79-4598-9AC4-AEA72EE8510D}" type="presParOf" srcId="{9D949DFF-5EBD-4343-82B0-1923CDE2D034}" destId="{CCC8A470-B9D3-4528-A84A-BD82A6A40EBE}" srcOrd="4" destOrd="0" presId="urn:microsoft.com/office/officeart/2005/8/layout/hierarchy4"/>
    <dgm:cxn modelId="{729C4CB0-2D6D-4B78-A49B-B189B6D05864}" type="presParOf" srcId="{CCC8A470-B9D3-4528-A84A-BD82A6A40EBE}" destId="{374A0D23-454F-4EDD-8DF5-F5AB2B5C712B}" srcOrd="0" destOrd="0" presId="urn:microsoft.com/office/officeart/2005/8/layout/hierarchy4"/>
    <dgm:cxn modelId="{4F904998-DE6A-4896-AEC2-9070D423F730}" type="presParOf" srcId="{CCC8A470-B9D3-4528-A84A-BD82A6A40EBE}" destId="{1194F7EA-2AD7-432A-964D-13C6885C40E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74ADA9-6B34-4E43-AE34-C8BD2342CA5F}">
      <dsp:nvSpPr>
        <dsp:cNvPr id="0" name=""/>
        <dsp:cNvSpPr/>
      </dsp:nvSpPr>
      <dsp:spPr>
        <a:xfrm>
          <a:off x="1760955" y="1834053"/>
          <a:ext cx="1302624" cy="1302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Департамент образования</a:t>
          </a:r>
          <a:endParaRPr lang="ru-RU" sz="1200" kern="1200" dirty="0"/>
        </a:p>
      </dsp:txBody>
      <dsp:txXfrm>
        <a:off x="1760955" y="1834053"/>
        <a:ext cx="1302624" cy="1302624"/>
      </dsp:txXfrm>
    </dsp:sp>
    <dsp:sp modelId="{11AA700F-DA3F-4A49-8CEE-4195936B6C98}">
      <dsp:nvSpPr>
        <dsp:cNvPr id="0" name=""/>
        <dsp:cNvSpPr/>
      </dsp:nvSpPr>
      <dsp:spPr>
        <a:xfrm rot="11700000">
          <a:off x="600162" y="1966704"/>
          <a:ext cx="1138383" cy="37124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091AEC-2B21-4DEE-B3C0-84CFE657FD42}">
      <dsp:nvSpPr>
        <dsp:cNvPr id="0" name=""/>
        <dsp:cNvSpPr/>
      </dsp:nvSpPr>
      <dsp:spPr>
        <a:xfrm>
          <a:off x="810" y="1510013"/>
          <a:ext cx="1237493" cy="989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Березняковская</a:t>
          </a:r>
          <a:endParaRPr lang="ru-RU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ОСШ</a:t>
          </a:r>
          <a:endParaRPr lang="ru-RU" sz="1300" kern="1200" dirty="0"/>
        </a:p>
      </dsp:txBody>
      <dsp:txXfrm>
        <a:off x="810" y="1510013"/>
        <a:ext cx="1237493" cy="989994"/>
      </dsp:txXfrm>
    </dsp:sp>
    <dsp:sp modelId="{D67108AF-2D91-4609-82F2-79C7083E7A6B}">
      <dsp:nvSpPr>
        <dsp:cNvPr id="0" name=""/>
        <dsp:cNvSpPr/>
      </dsp:nvSpPr>
      <dsp:spPr>
        <a:xfrm rot="14700000">
          <a:off x="1299268" y="1133541"/>
          <a:ext cx="1138383" cy="37124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88F3EB-B548-45EB-A14D-4A66F0E5A08F}">
      <dsp:nvSpPr>
        <dsp:cNvPr id="0" name=""/>
        <dsp:cNvSpPr/>
      </dsp:nvSpPr>
      <dsp:spPr>
        <a:xfrm>
          <a:off x="1009162" y="308305"/>
          <a:ext cx="1237493" cy="989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Игирменская</a:t>
          </a:r>
          <a:endParaRPr lang="ru-RU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ООШ</a:t>
          </a:r>
          <a:endParaRPr lang="ru-RU" sz="1300" kern="1200" dirty="0"/>
        </a:p>
      </dsp:txBody>
      <dsp:txXfrm>
        <a:off x="1009162" y="308305"/>
        <a:ext cx="1237493" cy="989994"/>
      </dsp:txXfrm>
    </dsp:sp>
    <dsp:sp modelId="{5CE52B27-6BC9-4DE9-88EE-54C13B36FB39}">
      <dsp:nvSpPr>
        <dsp:cNvPr id="0" name=""/>
        <dsp:cNvSpPr/>
      </dsp:nvSpPr>
      <dsp:spPr>
        <a:xfrm rot="17700000">
          <a:off x="2386884" y="1133541"/>
          <a:ext cx="1138383" cy="37124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C42FE6-143D-40F9-9843-A9D2E64FDCBE}">
      <dsp:nvSpPr>
        <dsp:cNvPr id="0" name=""/>
        <dsp:cNvSpPr/>
      </dsp:nvSpPr>
      <dsp:spPr>
        <a:xfrm>
          <a:off x="2577879" y="308305"/>
          <a:ext cx="1237493" cy="989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Дошкольная группа п.Игирма</a:t>
          </a:r>
          <a:endParaRPr lang="ru-RU" sz="1300" kern="1200" dirty="0"/>
        </a:p>
      </dsp:txBody>
      <dsp:txXfrm>
        <a:off x="2577879" y="308305"/>
        <a:ext cx="1237493" cy="989994"/>
      </dsp:txXfrm>
    </dsp:sp>
    <dsp:sp modelId="{84CEAD57-9A9D-40F7-8B39-60F300F888B8}">
      <dsp:nvSpPr>
        <dsp:cNvPr id="0" name=""/>
        <dsp:cNvSpPr/>
      </dsp:nvSpPr>
      <dsp:spPr>
        <a:xfrm rot="20700000">
          <a:off x="3085990" y="1966704"/>
          <a:ext cx="1138383" cy="37124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61CE13-2DCC-4779-9B46-1C24434E20D2}">
      <dsp:nvSpPr>
        <dsp:cNvPr id="0" name=""/>
        <dsp:cNvSpPr/>
      </dsp:nvSpPr>
      <dsp:spPr>
        <a:xfrm>
          <a:off x="3586232" y="1510013"/>
          <a:ext cx="1237493" cy="989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Детский сад «Ручеёк»</a:t>
          </a:r>
          <a:endParaRPr lang="ru-RU" sz="1300" kern="1200" dirty="0"/>
        </a:p>
      </dsp:txBody>
      <dsp:txXfrm>
        <a:off x="3586232" y="1510013"/>
        <a:ext cx="1237493" cy="9899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07911B-B6DB-4E06-8B39-CB43FF5C174C}">
      <dsp:nvSpPr>
        <dsp:cNvPr id="0" name=""/>
        <dsp:cNvSpPr/>
      </dsp:nvSpPr>
      <dsp:spPr>
        <a:xfrm>
          <a:off x="0" y="1017560"/>
          <a:ext cx="5072097" cy="487148"/>
        </a:xfrm>
        <a:prstGeom prst="rect">
          <a:avLst/>
        </a:prstGeom>
        <a:solidFill>
          <a:schemeClr val="lt1">
            <a:hueOff val="0"/>
            <a:satOff val="0"/>
            <a:lumOff val="0"/>
            <a:alpha val="7200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1D7C3-0643-4614-AC44-025D8821C31E}">
      <dsp:nvSpPr>
        <dsp:cNvPr id="0" name=""/>
        <dsp:cNvSpPr/>
      </dsp:nvSpPr>
      <dsp:spPr>
        <a:xfrm>
          <a:off x="253357" y="53891"/>
          <a:ext cx="4661752" cy="1096509"/>
        </a:xfrm>
        <a:prstGeom prst="roundRect">
          <a:avLst/>
        </a:prstGeom>
        <a:solidFill>
          <a:schemeClr val="accent1">
            <a:hueOff val="0"/>
            <a:satOff val="0"/>
            <a:lum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99" tIns="180000" rIns="134199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ООО «Электрические котельные»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latin typeface="Georgia" pitchFamily="18" charset="0"/>
            </a:rPr>
            <a:t>директор Фурсов А.Н.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 теплоснабжение, водоснабжение  и водоотведение.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53357" y="53891"/>
        <a:ext cx="4661752" cy="1096509"/>
      </dsp:txXfrm>
    </dsp:sp>
    <dsp:sp modelId="{3EE88B38-42FA-4286-A6B5-94F6C88CF275}">
      <dsp:nvSpPr>
        <dsp:cNvPr id="0" name=""/>
        <dsp:cNvSpPr/>
      </dsp:nvSpPr>
      <dsp:spPr>
        <a:xfrm>
          <a:off x="0" y="2240914"/>
          <a:ext cx="5072097" cy="483977"/>
        </a:xfrm>
        <a:prstGeom prst="rect">
          <a:avLst/>
        </a:prstGeom>
        <a:solidFill>
          <a:schemeClr val="lt1">
            <a:hueOff val="0"/>
            <a:satOff val="0"/>
            <a:lumOff val="0"/>
            <a:alpha val="7200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9D10F-F39D-48A0-89D6-ADC058E62045}">
      <dsp:nvSpPr>
        <dsp:cNvPr id="0" name=""/>
        <dsp:cNvSpPr/>
      </dsp:nvSpPr>
      <dsp:spPr>
        <a:xfrm>
          <a:off x="214314" y="1361833"/>
          <a:ext cx="4804590" cy="970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ООО «Перспектива»,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latin typeface="Georgia" pitchFamily="18" charset="0"/>
            </a:rPr>
            <a:t>директор Салтыкова Г.В.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 содержание жилья, текущий ремонт.</a:t>
          </a:r>
          <a:endParaRPr lang="ru-RU" sz="1600" kern="1200" dirty="0">
            <a:latin typeface="Georgia" pitchFamily="18" charset="0"/>
          </a:endParaRPr>
        </a:p>
      </dsp:txBody>
      <dsp:txXfrm>
        <a:off x="214314" y="1361833"/>
        <a:ext cx="4804590" cy="97061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37BEC9-CBB0-42C8-BE23-CB51F266055F}">
      <dsp:nvSpPr>
        <dsp:cNvPr id="0" name=""/>
        <dsp:cNvSpPr/>
      </dsp:nvSpPr>
      <dsp:spPr>
        <a:xfrm>
          <a:off x="4441" y="0"/>
          <a:ext cx="1796135" cy="4786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Продолжать работу  с индивидуальными предпринимателями  по сельскому хозяйству, с личными подсобными хозяйствами, с крестьянско-фермерскими хозяйствами по оформлению земельных участков для ведения хозяйств.</a:t>
          </a:r>
        </a:p>
      </dsp:txBody>
      <dsp:txXfrm>
        <a:off x="4441" y="0"/>
        <a:ext cx="1796135" cy="4786346"/>
      </dsp:txXfrm>
    </dsp:sp>
    <dsp:sp modelId="{5552B2F7-8C58-4FA2-AE5F-8480FA1B21F3}">
      <dsp:nvSpPr>
        <dsp:cNvPr id="0" name=""/>
        <dsp:cNvSpPr/>
      </dsp:nvSpPr>
      <dsp:spPr>
        <a:xfrm>
          <a:off x="2102328" y="0"/>
          <a:ext cx="1796135" cy="4786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Создать кооператив по решению вопросов:  создания рынка сбыта; вхождения в программы областного и федерального уровня; кредитования малого и среднего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предпри-нимательства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2102328" y="0"/>
        <a:ext cx="1796135" cy="4786346"/>
      </dsp:txXfrm>
    </dsp:sp>
    <dsp:sp modelId="{374A0D23-454F-4EDD-8DF5-F5AB2B5C712B}">
      <dsp:nvSpPr>
        <dsp:cNvPr id="0" name=""/>
        <dsp:cNvSpPr/>
      </dsp:nvSpPr>
      <dsp:spPr>
        <a:xfrm>
          <a:off x="4200214" y="0"/>
          <a:ext cx="1796135" cy="4786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Создать предприятие по лесопереработке древесины для нужд поселения на базе  ИП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Дехтерюк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В.В. п. Игирма. Решение вопросов обеспечения  дровами неблагоустроенного жилого фонда, деловой древесиной для ремонта подсобных помещений благоустроенного жилого фонда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4200214" y="0"/>
        <a:ext cx="1796135" cy="4786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0.39834</cdr:x>
      <cdr:y>0.39326</cdr:y>
    </cdr:from>
    <cdr:to>
      <cdr:x>0.48983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97752" y="2303684"/>
          <a:ext cx="941164" cy="62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0.44853</cdr:x>
      <cdr:y>0.77632</cdr:y>
    </cdr:from>
    <cdr:to>
      <cdr:x>0.54265</cdr:x>
      <cdr:y>0.94474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57718" y="42148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0.48524</cdr:x>
      <cdr:y>0.87262</cdr:y>
    </cdr:from>
    <cdr:to>
      <cdr:x>0.92993</cdr:x>
      <cdr:y>0.92567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14338" y="4737708"/>
          <a:ext cx="43204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err="1" smtClean="0">
              <a:cs typeface="Arial" pitchFamily="34" charset="0"/>
            </a:rPr>
            <a:t>Среднемесечная</a:t>
          </a:r>
          <a:r>
            <a:rPr lang="ru-RU" sz="1600" dirty="0" smtClean="0">
              <a:cs typeface="Arial" pitchFamily="34" charset="0"/>
            </a:rPr>
            <a:t> пенсия составляет 13,8 тыс. руб.</a:t>
          </a:r>
          <a:endParaRPr lang="ru-RU" sz="1600" dirty="0"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0.73881</cdr:x>
      <cdr:y>0.65625</cdr:y>
    </cdr:from>
    <cdr:to>
      <cdr:x>0.99254</cdr:x>
      <cdr:y>0.96875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>
          <a:off x="7128792" y="1512168"/>
          <a:ext cx="244827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ГПЗ – граждан </a:t>
          </a:r>
        </a:p>
        <a:p xmlns:a="http://schemas.openxmlformats.org/drawingml/2006/main">
          <a:r>
            <a:rPr lang="ru-RU" sz="1800" dirty="0" smtClean="0"/>
            <a:t>пребывающих в запасе</a:t>
          </a:r>
          <a:endParaRPr lang="ru-RU" sz="1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0.57218</cdr:x>
      <cdr:y>0.43008</cdr:y>
    </cdr:from>
    <cdr:to>
      <cdr:x>0.85091</cdr:x>
      <cdr:y>0.55409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0472" y="991012"/>
          <a:ext cx="84296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300" dirty="0" smtClean="0"/>
            <a:t>(дети до  3-х лет)</a:t>
          </a:r>
          <a:endParaRPr lang="ru-RU" sz="13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D2418-1E2B-43B6-B2E0-97C05EC5AE23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978-2F56-44AF-B972-17B90BDBB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4BC7-2EDE-4A48-A669-68CEED9402E3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76588" y="509588"/>
            <a:ext cx="357346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7159-172D-4ED8-A680-6C8D1E7640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5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Березняковское сельское поселение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муниципальное образование находится на правом берегу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Илимского водохранилища. Образовано в 1970 году,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связи с затоплением деревень в результате строительства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Усть-Илимской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ГЭС. Расположено в центре Нижнеилимского района в 80-ти километрах от г. Железногорска.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состав МО входят два населённых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пункта: п. Березняки и п. Игирма. Занимаемая площадь – 5,7 тыс.га.  Население составляет 1976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чел.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baseline="0" dirty="0" smtClean="0"/>
              <a:t>43 % населения - это люди трудоспособного возраста; 31% составляют пенсионеры; 20% это студенты, ученики школ, дети дошкольного возраста; 6 % люди относящиеся к льготной категории (инвалиды и т.д.)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Уже второй год наблюдается естественный прирост населения, что хорошо видно на графике. </a:t>
            </a:r>
            <a:endParaRPr lang="ru-RU" dirty="0" smtClean="0"/>
          </a:p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</a:t>
            </a:r>
            <a:r>
              <a:rPr lang="ru-RU" dirty="0" err="1" smtClean="0"/>
              <a:t>нижение</a:t>
            </a:r>
            <a:r>
              <a:rPr lang="ru-RU" dirty="0" smtClean="0"/>
              <a:t> уровня безработицы.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Подавляющее</a:t>
            </a:r>
            <a:r>
              <a:rPr lang="ru-RU" baseline="0" dirty="0" smtClean="0"/>
              <a:t> большинство населения – это 66%, работает вахтовым методом. 12% работающие системы образования. 6% здравоохранение. 5 % торговля.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Тесно работаем</a:t>
            </a:r>
            <a:r>
              <a:rPr lang="ru-RU" baseline="0" dirty="0" smtClean="0"/>
              <a:t> с управлением соц.защиты по путёвкам, оформлению пособий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ООО</a:t>
            </a:r>
            <a:r>
              <a:rPr lang="ru-RU" baseline="0" dirty="0" smtClean="0"/>
              <a:t> «Перспектива» взяла на обслуживание с 01.07.2015 года 18 многоквартирных домов , общей площадью 7283,9 </a:t>
            </a:r>
            <a:r>
              <a:rPr lang="ru-RU" sz="1200" baseline="0" dirty="0" smtClean="0">
                <a:latin typeface="Georgia" pitchFamily="18" charset="0"/>
                <a:cs typeface="Times New Roman" pitchFamily="18" charset="0"/>
              </a:rPr>
              <a:t>м</a:t>
            </a:r>
            <a:r>
              <a:rPr lang="ru-RU" sz="12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200" baseline="0" dirty="0" smtClean="0">
                <a:latin typeface="Georgia" pitchFamily="18" charset="0"/>
                <a:cs typeface="Times New Roman" pitchFamily="18" charset="0"/>
              </a:rPr>
              <a:t> . По остальным домам объявлен открытый конкурс по отбору управляющей компании.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886" y="2354317"/>
            <a:ext cx="9031368" cy="16245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3772" y="4294612"/>
            <a:ext cx="7437597" cy="1936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0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A857-6F80-41F7-B35F-B135D7923346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20D4-C45C-4335-A15F-D4C908CCC3BE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52049" y="335080"/>
            <a:ext cx="2776186" cy="71471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7956" y="335080"/>
            <a:ext cx="8157007" cy="71471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A4C-DEEC-41DB-861B-D5DFA4EED45C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8429-ACEA-45CD-974A-08274FD1BF5B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13" y="4870034"/>
            <a:ext cx="9031368" cy="150521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13" y="3212187"/>
            <a:ext cx="9031368" cy="165784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00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0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0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0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0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0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0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E565-8225-4E69-8382-36A1A7FAF338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7956" y="1954330"/>
            <a:ext cx="5465674" cy="552790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60716" y="1954330"/>
            <a:ext cx="5467519" cy="552790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F68F-0162-488E-8959-CF1340D6D09A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8" y="303501"/>
            <a:ext cx="9562624" cy="126312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257" y="1696442"/>
            <a:ext cx="4694615" cy="7069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001" indent="0">
              <a:buNone/>
              <a:defRPr sz="2300" b="1"/>
            </a:lvl2pPr>
            <a:lvl3pPr marL="1040002" indent="0">
              <a:buNone/>
              <a:defRPr sz="2000" b="1"/>
            </a:lvl3pPr>
            <a:lvl4pPr marL="1560003" indent="0">
              <a:buNone/>
              <a:defRPr sz="1800" b="1"/>
            </a:lvl4pPr>
            <a:lvl5pPr marL="2080004" indent="0">
              <a:buNone/>
              <a:defRPr sz="1800" b="1"/>
            </a:lvl5pPr>
            <a:lvl6pPr marL="2600004" indent="0">
              <a:buNone/>
              <a:defRPr sz="1800" b="1"/>
            </a:lvl6pPr>
            <a:lvl7pPr marL="3120006" indent="0">
              <a:buNone/>
              <a:defRPr sz="1800" b="1"/>
            </a:lvl7pPr>
            <a:lvl8pPr marL="3640007" indent="0">
              <a:buNone/>
              <a:defRPr sz="1800" b="1"/>
            </a:lvl8pPr>
            <a:lvl9pPr marL="41600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57" y="2403439"/>
            <a:ext cx="4694615" cy="43665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97424" y="1696442"/>
            <a:ext cx="4696459" cy="7069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001" indent="0">
              <a:buNone/>
              <a:defRPr sz="2300" b="1"/>
            </a:lvl2pPr>
            <a:lvl3pPr marL="1040002" indent="0">
              <a:buNone/>
              <a:defRPr sz="2000" b="1"/>
            </a:lvl3pPr>
            <a:lvl4pPr marL="1560003" indent="0">
              <a:buNone/>
              <a:defRPr sz="1800" b="1"/>
            </a:lvl4pPr>
            <a:lvl5pPr marL="2080004" indent="0">
              <a:buNone/>
              <a:defRPr sz="1800" b="1"/>
            </a:lvl5pPr>
            <a:lvl6pPr marL="2600004" indent="0">
              <a:buNone/>
              <a:defRPr sz="1800" b="1"/>
            </a:lvl6pPr>
            <a:lvl7pPr marL="3120006" indent="0">
              <a:buNone/>
              <a:defRPr sz="1800" b="1"/>
            </a:lvl7pPr>
            <a:lvl8pPr marL="3640007" indent="0">
              <a:buNone/>
              <a:defRPr sz="1800" b="1"/>
            </a:lvl8pPr>
            <a:lvl9pPr marL="41600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97424" y="2403439"/>
            <a:ext cx="4696459" cy="43665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DF9-D94F-4A60-8042-E16F01E8589D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C104-AE9B-44E5-98BE-7DDDE052389A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0F18-3546-4FA3-92EE-051C7250BB1F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9" y="301745"/>
            <a:ext cx="3495597" cy="128417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4135" y="301747"/>
            <a:ext cx="5939747" cy="646823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1259" y="1585920"/>
            <a:ext cx="3495597" cy="5184059"/>
          </a:xfrm>
        </p:spPr>
        <p:txBody>
          <a:bodyPr/>
          <a:lstStyle>
            <a:lvl1pPr marL="0" indent="0">
              <a:buNone/>
              <a:defRPr sz="1600"/>
            </a:lvl1pPr>
            <a:lvl2pPr marL="520001" indent="0">
              <a:buNone/>
              <a:defRPr sz="1400"/>
            </a:lvl2pPr>
            <a:lvl3pPr marL="1040002" indent="0">
              <a:buNone/>
              <a:defRPr sz="1100"/>
            </a:lvl3pPr>
            <a:lvl4pPr marL="1560003" indent="0">
              <a:buNone/>
              <a:defRPr sz="1000"/>
            </a:lvl4pPr>
            <a:lvl5pPr marL="2080004" indent="0">
              <a:buNone/>
              <a:defRPr sz="1000"/>
            </a:lvl5pPr>
            <a:lvl6pPr marL="2600004" indent="0">
              <a:buNone/>
              <a:defRPr sz="1000"/>
            </a:lvl6pPr>
            <a:lvl7pPr marL="3120006" indent="0">
              <a:buNone/>
              <a:defRPr sz="1000"/>
            </a:lvl7pPr>
            <a:lvl8pPr marL="3640007" indent="0">
              <a:buNone/>
              <a:defRPr sz="1000"/>
            </a:lvl8pPr>
            <a:lvl9pPr marL="4160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512F-65FB-4875-AA60-9E193ECC646E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602" y="5305108"/>
            <a:ext cx="6375083" cy="62629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2602" y="677173"/>
            <a:ext cx="6375083" cy="4547235"/>
          </a:xfrm>
        </p:spPr>
        <p:txBody>
          <a:bodyPr/>
          <a:lstStyle>
            <a:lvl1pPr marL="0" indent="0">
              <a:buNone/>
              <a:defRPr sz="3600"/>
            </a:lvl1pPr>
            <a:lvl2pPr marL="520001" indent="0">
              <a:buNone/>
              <a:defRPr sz="3200"/>
            </a:lvl2pPr>
            <a:lvl3pPr marL="1040002" indent="0">
              <a:buNone/>
              <a:defRPr sz="2700"/>
            </a:lvl3pPr>
            <a:lvl4pPr marL="1560003" indent="0">
              <a:buNone/>
              <a:defRPr sz="2300"/>
            </a:lvl4pPr>
            <a:lvl5pPr marL="2080004" indent="0">
              <a:buNone/>
              <a:defRPr sz="2300"/>
            </a:lvl5pPr>
            <a:lvl6pPr marL="2600004" indent="0">
              <a:buNone/>
              <a:defRPr sz="2300"/>
            </a:lvl6pPr>
            <a:lvl7pPr marL="3120006" indent="0">
              <a:buNone/>
              <a:defRPr sz="2300"/>
            </a:lvl7pPr>
            <a:lvl8pPr marL="3640007" indent="0">
              <a:buNone/>
              <a:defRPr sz="2300"/>
            </a:lvl8pPr>
            <a:lvl9pPr marL="416000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2602" y="5931406"/>
            <a:ext cx="6375083" cy="889447"/>
          </a:xfrm>
        </p:spPr>
        <p:txBody>
          <a:bodyPr/>
          <a:lstStyle>
            <a:lvl1pPr marL="0" indent="0">
              <a:buNone/>
              <a:defRPr sz="1600"/>
            </a:lvl1pPr>
            <a:lvl2pPr marL="520001" indent="0">
              <a:buNone/>
              <a:defRPr sz="1400"/>
            </a:lvl2pPr>
            <a:lvl3pPr marL="1040002" indent="0">
              <a:buNone/>
              <a:defRPr sz="1100"/>
            </a:lvl3pPr>
            <a:lvl4pPr marL="1560003" indent="0">
              <a:buNone/>
              <a:defRPr sz="1000"/>
            </a:lvl4pPr>
            <a:lvl5pPr marL="2080004" indent="0">
              <a:buNone/>
              <a:defRPr sz="1000"/>
            </a:lvl5pPr>
            <a:lvl6pPr marL="2600004" indent="0">
              <a:buNone/>
              <a:defRPr sz="1000"/>
            </a:lvl6pPr>
            <a:lvl7pPr marL="3120006" indent="0">
              <a:buNone/>
              <a:defRPr sz="1000"/>
            </a:lvl7pPr>
            <a:lvl8pPr marL="3640007" indent="0">
              <a:buNone/>
              <a:defRPr sz="1000"/>
            </a:lvl8pPr>
            <a:lvl9pPr marL="4160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7A21-71B6-4CB1-8E53-B145C943912B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8" y="303501"/>
            <a:ext cx="9562624" cy="1263121"/>
          </a:xfrm>
          <a:prstGeom prst="rect">
            <a:avLst/>
          </a:prstGeom>
        </p:spPr>
        <p:txBody>
          <a:bodyPr vert="horz" lIns="104000" tIns="52001" rIns="104000" bIns="520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258" y="1768370"/>
            <a:ext cx="9562624" cy="5001608"/>
          </a:xfrm>
          <a:prstGeom prst="rect">
            <a:avLst/>
          </a:prstGeom>
        </p:spPr>
        <p:txBody>
          <a:bodyPr vert="horz" lIns="104000" tIns="52001" rIns="104000" bIns="520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1258" y="7024357"/>
            <a:ext cx="2479199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F816-00D0-4619-AEA8-2ABF369AF755}" type="datetime1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30257" y="7024357"/>
            <a:ext cx="3364627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14683" y="7024357"/>
            <a:ext cx="2479199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04000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000" indent="-390000" algn="l" defTabSz="104000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5002" indent="-325001" algn="l" defTabSz="104000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003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003" indent="-260001" algn="l" defTabSz="104000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0005" indent="-260001" algn="l" defTabSz="104000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0006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0006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0008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0008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0001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002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003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004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004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06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40007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60007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diagramData" Target="../diagrams/data1.xml"/><Relationship Id="rId7" Type="http://schemas.openxmlformats.org/officeDocument/2006/relationships/chart" Target="../charts/chart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chart" Target="../charts/chart31.xml"/><Relationship Id="rId7" Type="http://schemas.openxmlformats.org/officeDocument/2006/relationships/diagramLayout" Target="../diagrams/layout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chart" Target="../charts/chart33.xml"/><Relationship Id="rId10" Type="http://schemas.microsoft.com/office/2007/relationships/diagramDrawing" Target="../diagrams/drawing2.xml"/><Relationship Id="rId4" Type="http://schemas.openxmlformats.org/officeDocument/2006/relationships/chart" Target="../charts/chart32.xml"/><Relationship Id="rId9" Type="http://schemas.openxmlformats.org/officeDocument/2006/relationships/diagramColors" Target="../diagrams/colors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7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chart" Target="../charts/chart43.xml"/><Relationship Id="rId9" Type="http://schemas.microsoft.com/office/2007/relationships/diagramDrawing" Target="../diagrams/drawing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40669" y="6932634"/>
            <a:ext cx="7437597" cy="646091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 год</a:t>
            </a:r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101" y="1560735"/>
            <a:ext cx="9031368" cy="1796400"/>
          </a:xfrm>
          <a:solidFill>
            <a:schemeClr val="bg1">
              <a:alpha val="0"/>
            </a:schemeClr>
          </a:solidFill>
          <a:ln>
            <a:noFill/>
          </a:ln>
          <a:effectLst/>
          <a:scene3d>
            <a:camera prst="obliqueBottomLeft"/>
            <a:lightRig rig="harsh" dir="t">
              <a:rot lat="0" lon="0" rev="3000000"/>
            </a:lightRig>
          </a:scene3d>
          <a:sp3d extrusionH="234950" contourW="25400">
            <a:bevelT w="38100" h="0"/>
            <a:bevelB w="95250" h="50800"/>
            <a:contourClr>
              <a:srgbClr val="FFFFFF"/>
            </a:contourClr>
          </a:sp3d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Иркутская область</a:t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Нижнеилимский район</a:t>
            </a: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сельское поселение</a:t>
            </a: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                                  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://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a-bsp.ru</a:t>
            </a:r>
            <a:endParaRPr lang="ru-RU" sz="4400" b="1" spc="50" dirty="0">
              <a:ln w="1143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190500" sx="65000" sy="65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6355" y="3503611"/>
            <a:ext cx="7569999" cy="1200318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Отчёт главы Березняковского СП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 работе администрации за 2016 год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 descr="Изображение 081.jpg"/>
          <p:cNvPicPr>
            <a:picLocks noChangeAspect="1"/>
          </p:cNvPicPr>
          <p:nvPr/>
        </p:nvPicPr>
        <p:blipFill>
          <a:blip r:embed="rId3"/>
          <a:srcRect t="2941" r="2343" b="12745"/>
          <a:stretch>
            <a:fillRect/>
          </a:stretch>
        </p:blipFill>
        <p:spPr>
          <a:xfrm>
            <a:off x="0" y="0"/>
            <a:ext cx="10625137" cy="772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655888" y="146024"/>
            <a:ext cx="5311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Иркутская область</a:t>
            </a:r>
            <a:b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Нижнеилимский район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0603" y="1289032"/>
            <a:ext cx="78581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rchangelsk" pitchFamily="2" charset="0"/>
              </a:rPr>
              <a:t>Березняковское сельское поселение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отчёт главы БСП о работе администрации за 2016год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55115" y="6789758"/>
            <a:ext cx="407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 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http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a-bsp.ru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Управление финансами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727" y="1717660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Структура доходов по основным доходным источникам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3347" y="2289164"/>
          <a:ext cx="9858444" cy="490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9931"/>
                <a:gridCol w="1170854"/>
                <a:gridCol w="980776"/>
                <a:gridCol w="1146332"/>
                <a:gridCol w="917064"/>
                <a:gridCol w="993487"/>
              </a:tblGrid>
              <a:tr h="3806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</a:rPr>
                        <a:t> Наименование дохода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Уточненный    </a:t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>
                          <a:latin typeface="Arial Black" pitchFamily="34" charset="0"/>
                        </a:rPr>
                        <a:t>план 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2016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года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сполнение</a:t>
                      </a:r>
                      <a:r>
                        <a:rPr lang="ru-RU" sz="1100" dirty="0">
                          <a:latin typeface="Arial Black" pitchFamily="34" charset="0"/>
                        </a:rPr>
                        <a:t/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 smtClean="0">
                          <a:latin typeface="Arial Black" pitchFamily="34" charset="0"/>
                        </a:rPr>
                        <a:t>2016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год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 Black" pitchFamily="34" charset="0"/>
                        </a:rPr>
                        <a:t>%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     </a:t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 err="1" smtClean="0">
                          <a:latin typeface="Arial Black" pitchFamily="34" charset="0"/>
                        </a:rPr>
                        <a:t>исполне-ния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</a:tr>
              <a:tr h="36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Сумма 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 тыс.  руб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.)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Уд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вес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%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Сумма                         ( 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тыс.  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руб.)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Уд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вес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%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Налоговые  и   неналоговые доходы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1739,1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10,66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1599,2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9,89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48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из них: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79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 на доходы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физических</a:t>
                      </a:r>
                      <a:r>
                        <a:rPr lang="ru-RU" sz="11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лиц   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896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5,49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latin typeface="Arial Black" pitchFamily="34" charset="0"/>
                          <a:ea typeface="Times New Roman"/>
                        </a:rPr>
                        <a:t>732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4,52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3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 на имущество физических лиц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53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0,32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47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0,29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43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Земельный налог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0,56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94,2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0,58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43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Акцизы по подакцизным товарам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618,1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3,79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645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3,99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21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Единый  сельскохозяйственный налог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27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27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197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Государственная пошлина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0,09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386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Доходы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от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использования имущества, находящегося в государственной и муниципальной собственности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380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Доходы от продажи материальных и нематериальных активов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57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Доходы от оказания платных услуг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0,23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0,23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7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Штрафы, санкции, возмещение ущерба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0,01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0,01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24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Безвозмездные поступления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14574,3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89,34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14574,3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90,11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Прочие безвозмездные поступления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3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ИТОГО 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</a:t>
                      </a:r>
                      <a:r>
                        <a:rPr lang="ru-RU" sz="1100" baseline="0" dirty="0" smtClean="0">
                          <a:latin typeface="Arial Black" pitchFamily="34" charset="0"/>
                          <a:ea typeface="Times New Roman"/>
                        </a:rPr>
                        <a:t>313,4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100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16173,5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Управление финансами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479" y="1674740"/>
            <a:ext cx="8279831" cy="400110"/>
          </a:xfrm>
          <a:prstGeom prst="rect">
            <a:avLst/>
          </a:prstGeom>
          <a:noFill/>
          <a:effectLst>
            <a:innerShdw blurRad="63500" dist="50800">
              <a:prstClr val="black">
                <a:alpha val="57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Структура расходов бюджета по функциональной классификации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0" name="Содержимое 3"/>
          <p:cNvGraphicFramePr>
            <a:graphicFrameLocks noGrp="1"/>
          </p:cNvGraphicFramePr>
          <p:nvPr>
            <p:ph idx="1"/>
          </p:nvPr>
        </p:nvGraphicFramePr>
        <p:xfrm>
          <a:off x="740538" y="2217726"/>
          <a:ext cx="9072626" cy="52705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15164"/>
                <a:gridCol w="1220779"/>
                <a:gridCol w="976624"/>
                <a:gridCol w="1065437"/>
                <a:gridCol w="969196"/>
                <a:gridCol w="1025426"/>
              </a:tblGrid>
              <a:tr h="5893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Наименование      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Уточненный 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план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2016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года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Исполнение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</a:rPr>
                        <a:t>%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 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исполнения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</a:tr>
              <a:tr h="5893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(тыс. руб.)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Уд.вес</a:t>
                      </a:r>
                      <a:r>
                        <a:rPr lang="ru-RU" sz="1100" dirty="0"/>
                        <a:t>,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%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Сумма  (тыс.руб.)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Уд.вес</a:t>
                      </a:r>
                      <a:r>
                        <a:rPr lang="ru-RU" sz="1100" dirty="0"/>
                        <a:t>,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%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4192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Общегосударственные     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вопросы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8165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48,99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7984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50,62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98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Национальная оборона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267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1,60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267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1,69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Национальная безопасность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Национальная экономика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734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Общеэкономические вопросы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Дорожное  </a:t>
                      </a:r>
                      <a:r>
                        <a:rPr lang="ru-RU" sz="1100" dirty="0" smtClean="0"/>
                        <a:t>хозяйство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Другие</a:t>
                      </a:r>
                      <a:r>
                        <a:rPr lang="ru-RU" sz="1100" baseline="0" dirty="0" smtClean="0"/>
                        <a:t> вопросы в области национальной экономики</a:t>
                      </a:r>
                      <a:endParaRPr lang="ru-RU" sz="1100" dirty="0" smtClean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85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0,51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5,39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0,30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329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0,54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2,09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0,32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100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37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838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Жилищно-коммунальное хозяйство</a:t>
                      </a:r>
                      <a:r>
                        <a:rPr lang="ru-RU" sz="1100" dirty="0" smtClean="0"/>
                        <a:t>: 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Жилищное хозяйство</a:t>
                      </a:r>
                      <a:endParaRPr lang="ru-RU" sz="11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Коммунальное хозяйство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благоустройство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524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524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3,14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3,14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453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453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2,87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2,87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86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86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Образование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Культура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6664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39,99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6592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41,79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99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Физическая культура и спорт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Обслуживание</a:t>
                      </a:r>
                      <a:r>
                        <a:rPr lang="ru-RU" sz="1100" baseline="0" dirty="0" smtClean="0">
                          <a:latin typeface="+mn-lt"/>
                          <a:ea typeface="+mn-ea"/>
                        </a:rPr>
                        <a:t> муниципального долга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0,02</a:t>
                      </a:r>
                      <a:endParaRPr lang="ru-RU" sz="11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ВСЕГО: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16666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100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15</a:t>
                      </a:r>
                      <a:r>
                        <a:rPr lang="ru-RU" sz="1100" baseline="0" dirty="0" smtClean="0">
                          <a:latin typeface="+mn-lt"/>
                          <a:ea typeface="Times New Roman"/>
                        </a:rPr>
                        <a:t> 773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95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Народные инициативы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4017" y="2217726"/>
          <a:ext cx="9937104" cy="439053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41649"/>
                <a:gridCol w="2508866"/>
                <a:gridCol w="1628892"/>
                <a:gridCol w="603459"/>
                <a:gridCol w="762588"/>
                <a:gridCol w="655260"/>
                <a:gridCol w="710789"/>
                <a:gridCol w="710789"/>
                <a:gridCol w="516257"/>
                <a:gridCol w="1398555"/>
              </a:tblGrid>
              <a:tr h="8296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№, </a:t>
                      </a:r>
                      <a:r>
                        <a:rPr lang="ru-RU" sz="1100" u="none" strike="noStrike" dirty="0" err="1"/>
                        <a:t>п</a:t>
                      </a:r>
                      <a:r>
                        <a:rPr lang="ru-RU" sz="1100" u="none" strike="noStrike" dirty="0"/>
                        <a:t>/</a:t>
                      </a:r>
                      <a:r>
                        <a:rPr lang="ru-RU" sz="1100" u="none" strike="noStrike" dirty="0" err="1"/>
                        <a:t>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Наименование мероприятия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Наименование и реквизиты </a:t>
                      </a:r>
                      <a:r>
                        <a:rPr lang="ru-RU" sz="1100" u="none" strike="noStrike" dirty="0" err="1"/>
                        <a:t>номативно-правового</a:t>
                      </a:r>
                      <a:r>
                        <a:rPr lang="ru-RU" sz="1100" u="none" strike="noStrike" dirty="0"/>
                        <a:t> акта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МО о принятии расходных обязательств по реализации мероприятий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Предусмотрено бюджетных ассигнований на </a:t>
                      </a:r>
                      <a:r>
                        <a:rPr lang="ru-RU" sz="1100" u="none" strike="noStrike" dirty="0" smtClean="0"/>
                        <a:t>2016 </a:t>
                      </a:r>
                      <a:r>
                        <a:rPr lang="ru-RU" sz="1100" u="none" strike="noStrike" dirty="0"/>
                        <a:t>год с учетом перераспределения  экономии между мероприятиями,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Фактические расходы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(освоено),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Наименование и реквизиты документа, подтверждающего выполнение мероприятия**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</a:tr>
              <a:tr h="569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Всего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Областной </a:t>
                      </a:r>
                      <a:r>
                        <a:rPr lang="ru-RU" sz="1100" u="none" strike="noStrike" dirty="0"/>
                        <a:t>бюджет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/>
                        <a:t>Бюджет МО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Всего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Областной </a:t>
                      </a:r>
                      <a:r>
                        <a:rPr lang="ru-RU" sz="1100" u="none" strike="noStrike" dirty="0"/>
                        <a:t>бюджет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Бюджет МО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86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Капитальный ремонт кровли СДК п.Игирма (МУК "Культурно-информационный центр Березняковского сельского поселения  Нижнеилимского района")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Пост.№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89 от 21.04.2016 года "Об установлении расходных обязательств по финансированию мероприятий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преречня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проектов НИ на 2016 год  Березняковского сельского поселения"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353440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353440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353440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353440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Акт № 48 от 29.08.2016 года, КС-2 № 1 от 29.08.2016 года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</a:tr>
              <a:tr h="252964"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51402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31160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51402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31160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Акт № 24 от 08.07.2016 года, КС-2 № 1 от 08.07.2016 года, акт № 39 от 08.08.2016 года, КС-2 № 1 от 08.08.2016 года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Текущий ремонт кровли СДК п.Березняки (МУК "Культурно-информационный центр Березняковского сельского поселения  Нижнеилимского района")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61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C00000"/>
                          </a:solidFill>
                        </a:rPr>
                        <a:t> ИТОГО: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C00000"/>
                          </a:solidFill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C00000"/>
                          </a:solidFill>
                        </a:rPr>
                        <a:t>404842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384600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C00000"/>
                          </a:solidFill>
                        </a:rPr>
                        <a:t>20242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C00000"/>
                          </a:solidFill>
                        </a:rPr>
                        <a:t>404842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C00000"/>
                          </a:solidFill>
                        </a:rPr>
                        <a:t>384600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C00000"/>
                          </a:solidFill>
                        </a:rPr>
                        <a:t>20242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2049" y="1623068"/>
            <a:ext cx="9361040" cy="52322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Отчёт об использовании субсидии в целях </a:t>
            </a:r>
            <a:r>
              <a:rPr lang="ru-RU" sz="1400" dirty="0" err="1" smtClean="0">
                <a:solidFill>
                  <a:srgbClr val="C00000"/>
                </a:solidFill>
              </a:rPr>
              <a:t>софинансирования</a:t>
            </a:r>
            <a:r>
              <a:rPr lang="ru-RU" sz="1400" dirty="0" smtClean="0">
                <a:solidFill>
                  <a:srgbClr val="C00000"/>
                </a:solidFill>
              </a:rPr>
              <a:t> расходов,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связанных с реализацией мероприятий перечня проектов народных инициатив  по состоянию на 20 января 2017 года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0999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Народные инициативы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Текст 27"/>
          <p:cNvSpPr>
            <a:spLocks noGrp="1"/>
          </p:cNvSpPr>
          <p:nvPr>
            <p:ph type="body" idx="1"/>
          </p:nvPr>
        </p:nvSpPr>
        <p:spPr>
          <a:xfrm>
            <a:off x="669099" y="1217594"/>
            <a:ext cx="4000528" cy="857256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Замена кровли</a:t>
            </a:r>
          </a:p>
          <a:p>
            <a:pPr algn="ctr">
              <a:spcBef>
                <a:spcPts val="0"/>
              </a:spcBef>
            </a:pP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СДК п. Игирма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" name="Содержимое 31" descr="IMG-20160920-WA000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33334"/>
          <a:stretch>
            <a:fillRect/>
          </a:stretch>
        </p:blipFill>
        <p:spPr>
          <a:xfrm>
            <a:off x="383347" y="2432040"/>
            <a:ext cx="4357717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12" descr="20160205_135950 копия1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098255" y="4667729"/>
            <a:ext cx="4857784" cy="276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027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471" y="4575180"/>
            <a:ext cx="4572032" cy="283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_20160822_1657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41131" y="2360602"/>
            <a:ext cx="444503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526883" y="1217594"/>
            <a:ext cx="4071966" cy="857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Замена кровли СДК п. Березняки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Социальное партнёрство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92089" y="1843436"/>
            <a:ext cx="8640960" cy="588604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92D0B"/>
                </a:solidFill>
              </a:rPr>
              <a:t>Информация о ходе работ по заключению соглашений о социально-экономическом сотрудничестве между муниципальным образованием «Березняковское сельское поселение» и организациями за  2016 г.</a:t>
            </a:r>
            <a:endParaRPr lang="ru-RU" sz="1400" dirty="0">
              <a:solidFill>
                <a:srgbClr val="F92D0B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92089" y="5932502"/>
          <a:ext cx="8640960" cy="143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/>
        </p:nvGraphicFramePr>
        <p:xfrm>
          <a:off x="383347" y="2554084"/>
          <a:ext cx="9858444" cy="3306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553"/>
                <a:gridCol w="3536165"/>
                <a:gridCol w="2143140"/>
                <a:gridCol w="1643074"/>
                <a:gridCol w="1714512"/>
              </a:tblGrid>
              <a:tr h="51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№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Arial"/>
                          <a:ea typeface="Times New Roman"/>
                        </a:rPr>
                        <a:t>п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Arial"/>
                          <a:ea typeface="Times New Roman"/>
                        </a:rPr>
                        <a:t>п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Наименование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предприятия  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Соглашение</a:t>
                      </a:r>
                      <a:r>
                        <a:rPr lang="ru-RU" sz="1200" b="1" baseline="0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подписано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(дата и №)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План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на 2015 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ru-RU" sz="1200" b="1" dirty="0" err="1">
                          <a:latin typeface="Arial"/>
                          <a:ea typeface="Times New Roman"/>
                        </a:rPr>
                        <a:t>млн.руб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Исполнение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(млн.руб.)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</a:tr>
              <a:tr h="233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Серебряков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А.Г.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25.04.2016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№ 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Брюханова А.Н.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26.04.2016 № 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Белобородов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М.П.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28.04.2016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 № 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Яковлев И.Е.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28.04.2016 № 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latin typeface="Arial"/>
                          <a:ea typeface="Times New Roman"/>
                        </a:rPr>
                        <a:t>Лузан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А.Н.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ИП.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"/>
                          <a:ea typeface="Times New Roman"/>
                        </a:rPr>
                        <a:t>Подкорытова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Т.В.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6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0,0025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0,0025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ООО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«Перспектива»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 № 7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Андреева Л.А.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01.06.2016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latin typeface="Arial"/>
                          <a:ea typeface="Times New Roman"/>
                        </a:rPr>
                        <a:t>0,005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Туз Г.С.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01.06.2016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9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0,005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"/>
                          <a:ea typeface="Times New Roman"/>
                        </a:rPr>
                        <a:t>Дехтерюк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В.В.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01.06.2016 № 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0,0775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0,0775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ИТОГО: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0,138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0,138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2" descr="20160205_135950 копия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26817" y="288900"/>
            <a:ext cx="5422111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11909" y="2217726"/>
          <a:ext cx="2880319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598057" y="1860536"/>
          <a:ext cx="6696744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44017" y="5085506"/>
          <a:ext cx="986509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26289" y="1503346"/>
            <a:ext cx="1512168" cy="612934"/>
          </a:xfrm>
          <a:prstGeom prst="downArrowCallout">
            <a:avLst/>
          </a:prstGeom>
          <a:solidFill>
            <a:prstClr val="white">
              <a:alpha val="79000"/>
            </a:prst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Структура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2" descr="20160205_135950 копия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Диаграмма 3"/>
          <p:cNvGraphicFramePr/>
          <p:nvPr/>
        </p:nvGraphicFramePr>
        <p:xfrm>
          <a:off x="526223" y="1503346"/>
          <a:ext cx="964907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54785" y="3646486"/>
          <a:ext cx="96490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88033" y="5805586"/>
          <a:ext cx="9649072" cy="148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1131" y="288900"/>
            <a:ext cx="485060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 клу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25138" cy="7578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61" y="1217594"/>
            <a:ext cx="9429816" cy="3714776"/>
          </a:xfrm>
          <a:prstGeom prst="rect">
            <a:avLst/>
          </a:prstGeom>
          <a:solidFill>
            <a:prstClr val="white">
              <a:alpha val="90000"/>
            </a:prstClr>
          </a:solidFill>
        </p:spPr>
        <p:txBody>
          <a:bodyPr wrap="square" numCol="2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МОДЕЛЬНАЯ БИБЛИОТЕКА П. БЕРЕЗНЯКИ В 2016 ГОДУ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Контрольные показатели работы: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пользователей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всего: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522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 том числе дети до 14 лет: 189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молодёжь 15-30 лет: 54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читатели в передвижках: 107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пользователей в информационном зале: 316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посещений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5727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 том числе в информационном зале: 1523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 том числе на мероприятиях: 1334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Выдача 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книг, журналов, электронных изданий: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11379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мероприятий: 54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События года: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Главным событием библиотечной жизни посёлка стал 90-летний юбилей Нижнеилимского района. В Модельной </a:t>
            </a:r>
            <a:r>
              <a:rPr lang="ru-RU" sz="16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библиотекедля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школьников реализовывался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краеведческий проект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«ДАВАЙ, ДРУЖОК, ПО РАЙОНУ ПРОМЧИМСЯ!» (о посёлках района)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социальной сети «Одноклассники» создана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страничка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Модельной библиотеки п. Березняки «БЕРЕЗНЯКИ ЧИТАЮЩИЕ», на которой отражаются события текущие и события из истории посёлка.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Новые </a:t>
            </a:r>
            <a:r>
              <a:rPr lang="ru-RU" sz="16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поступления:</a:t>
            </a:r>
            <a:r>
              <a:rPr lang="ru-RU" sz="16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МБ поступило 34 книги и 24 экземпляра журналов. Всего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58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экземпляров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300" i="1" dirty="0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47907" y="5227579"/>
          <a:ext cx="972108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41131" y="288900"/>
            <a:ext cx="485060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909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625137" cy="757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7661" y="2410996"/>
            <a:ext cx="9361041" cy="4287319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144000" tIns="180000" bIns="0" rtlCol="0">
            <a:spAutoFit/>
          </a:bodyPr>
          <a:lstStyle/>
          <a:p>
            <a:r>
              <a:rPr lang="ru-RU" sz="2400" dirty="0" smtClean="0"/>
              <a:t>Расходы за 2016 год составили – 6.591,8тыс.руб.</a:t>
            </a:r>
          </a:p>
          <a:p>
            <a:r>
              <a:rPr lang="ru-RU" sz="2400" dirty="0" smtClean="0"/>
              <a:t>Расходы по ремонту СДК составили – 493,4тыс.руб.</a:t>
            </a:r>
          </a:p>
          <a:p>
            <a:r>
              <a:rPr lang="ru-RU" sz="2400" dirty="0" smtClean="0"/>
              <a:t>Оплата за коммунальные услуги – 1.002,0 тыс.руб.</a:t>
            </a:r>
          </a:p>
          <a:p>
            <a:r>
              <a:rPr lang="ru-RU" sz="2400" dirty="0" smtClean="0"/>
              <a:t>По программе «100 модельных домов культуры»  освоено 1.190 тыс.руб.</a:t>
            </a:r>
          </a:p>
          <a:p>
            <a:r>
              <a:rPr lang="ru-RU" sz="2400" dirty="0" smtClean="0"/>
              <a:t>Проблемными вопросами являются: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Установка стеклопакетов в СДК;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Установка стеклопакетов в библиотеке п.Березняки;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Установка дверей во всех объектах (заменить) капитальный ремонт;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1776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3875" y="503214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7661" y="1574784"/>
            <a:ext cx="9572692" cy="1464231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За 2016 год проведено 45 субботника. Приняло участие по очистке и благоустройству территорий – 3152 чел. (в т.ч. школы,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/сады, СДК, библиотеки, больница и др. организации).</a:t>
            </a:r>
          </a:p>
          <a:p>
            <a:pPr>
              <a:buNone/>
            </a:pP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Очищено территории – 70 тыс.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. Объём убранного мусора – 322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.</a:t>
            </a:r>
          </a:p>
          <a:p>
            <a:pPr>
              <a:buNone/>
            </a:pP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В 2016 году были проведены следующие конкурсы :</a:t>
            </a:r>
            <a:endParaRPr lang="ru-RU" sz="1600" dirty="0" smtClean="0">
              <a:latin typeface="Georgia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Лучшая усадьба – награждены 52 чел</a:t>
            </a:r>
            <a:r>
              <a:rPr lang="ru-RU" sz="1600" smtClean="0">
                <a:latin typeface="Georgia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26223" y="4217990"/>
          <a:ext cx="9433048" cy="254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527015" y="5861064"/>
            <a:ext cx="1461643" cy="510767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txBody>
          <a:bodyPr wrap="none" lIns="91429" tIns="45715" rIns="91429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1246 чел.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98586" y="2932106"/>
            <a:ext cx="1313873" cy="510767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txBody>
          <a:bodyPr wrap="none" lIns="91429" tIns="45715" rIns="91429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672 чел.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347" y="217462"/>
            <a:ext cx="9793043" cy="923320"/>
          </a:xfrm>
          <a:prstGeom prst="rect">
            <a:avLst/>
          </a:prstGeom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Население составляет 19</a:t>
            </a: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76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 чел.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6949" y="2289164"/>
            <a:ext cx="2335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Игирма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26685" y="5218122"/>
            <a:ext cx="3158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Березняки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Рисунок 12" descr="IMG_1038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3611" y="1717660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P1160330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785" y="4646618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Изображение 071.jpg"/>
          <p:cNvPicPr>
            <a:picLocks noChangeAspect="1"/>
          </p:cNvPicPr>
          <p:nvPr/>
        </p:nvPicPr>
        <p:blipFill>
          <a:blip r:embed="rId6"/>
          <a:srcRect b="12766"/>
          <a:stretch>
            <a:fillRect/>
          </a:stretch>
        </p:blipFill>
        <p:spPr>
          <a:xfrm>
            <a:off x="0" y="1"/>
            <a:ext cx="10625138" cy="757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20170210_105615_27.jpg"/>
          <p:cNvPicPr>
            <a:picLocks noChangeAspect="1"/>
          </p:cNvPicPr>
          <p:nvPr/>
        </p:nvPicPr>
        <p:blipFill>
          <a:blip r:embed="rId7"/>
          <a:srcRect l="37897" t="37822" r="17728" b="18539"/>
          <a:stretch>
            <a:fillRect/>
          </a:stretch>
        </p:blipFill>
        <p:spPr>
          <a:xfrm rot="21107589">
            <a:off x="988930" y="3794560"/>
            <a:ext cx="427631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049.jpg"/>
          <p:cNvPicPr>
            <a:picLocks noChangeAspect="1"/>
          </p:cNvPicPr>
          <p:nvPr/>
        </p:nvPicPr>
        <p:blipFill>
          <a:blip r:embed="rId8" cstate="print"/>
          <a:srcRect b="13379"/>
          <a:stretch>
            <a:fillRect/>
          </a:stretch>
        </p:blipFill>
        <p:spPr>
          <a:xfrm rot="20896801">
            <a:off x="5653352" y="2238905"/>
            <a:ext cx="4255923" cy="27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Население составляет 1918ч.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21072774">
            <a:off x="1347701" y="6582310"/>
            <a:ext cx="4073617" cy="639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blipFill>
                  <a:blip r:embed="rId9"/>
                  <a:tile tx="0" ty="0" sx="100000" sy="100000" flip="none" algn="tl"/>
                </a:blip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Игирма - 672</a:t>
            </a:r>
            <a:endParaRPr lang="ru-RU" sz="3600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20872661">
            <a:off x="6110955" y="4919613"/>
            <a:ext cx="4046830" cy="81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blipFill>
                  <a:blip r:embed="rId9"/>
                  <a:tile tx="0" ty="0" sx="100000" sy="100000" flip="none" algn="tl"/>
                </a:blip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Березняки - 1246</a:t>
            </a:r>
            <a:endParaRPr lang="ru-RU" sz="3600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\программы\соцццццц\_16-kopiy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798" y="0"/>
            <a:ext cx="10571340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9825" y="931842"/>
            <a:ext cx="4214842" cy="1214446"/>
          </a:xfrm>
          <a:prstGeom prst="rect">
            <a:avLst/>
          </a:prstGeom>
          <a:solidFill>
            <a:schemeClr val="accent1">
              <a:alpha val="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Капитальный ремонт кровли СДК п. Березняки, п. Игирма (МУК «Культурно-информационный центр БСП Нижнеилимского района»)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69825" y="2289162"/>
          <a:ext cx="4154466" cy="5072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7233"/>
                <a:gridCol w="2077233"/>
              </a:tblGrid>
              <a:tr h="845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п.Березняки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п. Игирма</a:t>
                      </a:r>
                      <a:endParaRPr lang="ru-RU" dirty="0"/>
                    </a:p>
                  </a:txBody>
                  <a:tcPr anchor="ctr"/>
                </a:tc>
              </a:tr>
              <a:tr h="8453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Объём Финансирования</a:t>
                      </a:r>
                      <a:r>
                        <a:rPr lang="ru-RU" sz="2400" b="1" baseline="0" dirty="0" smtClean="0"/>
                        <a:t> – всего, руб.</a:t>
                      </a:r>
                      <a:endParaRPr lang="ru-RU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8453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51402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353440</a:t>
                      </a:r>
                      <a:endParaRPr lang="ru-RU" sz="2400" b="1" dirty="0"/>
                    </a:p>
                  </a:txBody>
                  <a:tcPr anchor="ctr"/>
                </a:tc>
              </a:tr>
              <a:tr h="8453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 т.ч. Из местного бюджета, руб.</a:t>
                      </a:r>
                      <a:endParaRPr lang="ru-RU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453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20242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</a:t>
                      </a:r>
                      <a:endParaRPr lang="ru-RU" sz="2400" b="1" dirty="0"/>
                    </a:p>
                  </a:txBody>
                  <a:tcPr anchor="ctr"/>
                </a:tc>
              </a:tr>
              <a:tr h="8453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Срок реализации</a:t>
                      </a:r>
                      <a:r>
                        <a:rPr lang="ru-RU" sz="2400" b="1" baseline="0" dirty="0" smtClean="0"/>
                        <a:t> до 30.12.2016г.</a:t>
                      </a:r>
                      <a:endParaRPr lang="ru-RU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0471" y="1431908"/>
            <a:ext cx="5786478" cy="6429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п. Березняки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                До                                   После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 descr="DSCF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471" y="2146288"/>
            <a:ext cx="2887851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P_20160822_1656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429" y="2146288"/>
            <a:ext cx="285752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9033" y="4146552"/>
            <a:ext cx="5857916" cy="107157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п.Игирма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                До                                     После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1" name="Рисунок 10" descr="IMG-20160920-WA0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034" y="5289561"/>
            <a:ext cx="2928957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MG-20160920-WA0008.jpg"/>
          <p:cNvPicPr>
            <a:picLocks noChangeAspect="1"/>
          </p:cNvPicPr>
          <p:nvPr/>
        </p:nvPicPr>
        <p:blipFill>
          <a:blip r:embed="rId6"/>
          <a:srcRect l="15359" t="30815" r="45051" b="29263"/>
          <a:stretch>
            <a:fillRect/>
          </a:stretch>
        </p:blipFill>
        <p:spPr>
          <a:xfrm>
            <a:off x="3097991" y="5289560"/>
            <a:ext cx="2928958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919_161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1166"/>
            <a:ext cx="10625138" cy="778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033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20160614_142328.jpg"/>
          <p:cNvPicPr>
            <a:picLocks noChangeAspect="1"/>
          </p:cNvPicPr>
          <p:nvPr/>
        </p:nvPicPr>
        <p:blipFill>
          <a:blip r:embed="rId3" cstate="print"/>
          <a:srcRect r="18442"/>
          <a:stretch>
            <a:fillRect/>
          </a:stretch>
        </p:blipFill>
        <p:spPr>
          <a:xfrm>
            <a:off x="597661" y="1289032"/>
            <a:ext cx="3500462" cy="241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11975" y="2932106"/>
            <a:ext cx="2629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 Березняки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20160614_142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1131" y="1074718"/>
            <a:ext cx="4929222" cy="277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598453" y="3217858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п.Березняки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DSC02738.JPG"/>
          <p:cNvPicPr>
            <a:picLocks noChangeAspect="1"/>
          </p:cNvPicPr>
          <p:nvPr/>
        </p:nvPicPr>
        <p:blipFill>
          <a:blip r:embed="rId5" cstate="print">
            <a:lum bright="-30000"/>
          </a:blip>
          <a:srcRect l="21089" t="15337" r="3608" b="45219"/>
          <a:stretch>
            <a:fillRect/>
          </a:stretch>
        </p:blipFill>
        <p:spPr>
          <a:xfrm>
            <a:off x="4883941" y="4003676"/>
            <a:ext cx="5500726" cy="162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955775" y="4789494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п.Игирма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DSC02740.JPG"/>
          <p:cNvPicPr>
            <a:picLocks noChangeAspect="1"/>
          </p:cNvPicPr>
          <p:nvPr/>
        </p:nvPicPr>
        <p:blipFill>
          <a:blip r:embed="rId6" cstate="print">
            <a:lum bright="-30000"/>
          </a:blip>
          <a:srcRect t="18922" b="15337"/>
          <a:stretch>
            <a:fillRect/>
          </a:stretch>
        </p:blipFill>
        <p:spPr>
          <a:xfrm>
            <a:off x="454785" y="5289560"/>
            <a:ext cx="5715040" cy="211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312173" y="6646882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п.Игирма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431776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6355" y="1503346"/>
            <a:ext cx="7358114" cy="550962"/>
          </a:xfrm>
          <a:prstGeom prst="ribbon">
            <a:avLst/>
          </a:prstGeom>
          <a:solidFill>
            <a:prstClr val="white">
              <a:alpha val="82000"/>
            </a:prst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«Лучшая усадьба»</a:t>
            </a:r>
          </a:p>
        </p:txBody>
      </p:sp>
      <p:pic>
        <p:nvPicPr>
          <p:cNvPr id="6" name="Рисунок 5" descr="_16-kopi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585" y="2574916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_16-kopi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9759" y="2574916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312041" y="6003940"/>
            <a:ext cx="3000396" cy="1128713"/>
          </a:xfrm>
          <a:prstGeom prst="verticalScroll">
            <a:avLst>
              <a:gd name="adj" fmla="val 12500"/>
            </a:avLst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Monotype Corsiva" pitchFamily="66" charset="0"/>
                <a:ea typeface="Microsoft YaHei" pitchFamily="34" charset="-122"/>
              </a:rPr>
              <a:t>п.Березняки.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</a:rPr>
              <a:t>  </a:t>
            </a:r>
            <a:r>
              <a:rPr lang="ru-RU" sz="2200" dirty="0" smtClean="0">
                <a:ln>
                  <a:solidFill>
                    <a:sysClr val="windowText" lastClr="000000"/>
                  </a:solidFill>
                </a:ln>
              </a:rPr>
              <a:t>                   </a:t>
            </a:r>
          </a:p>
          <a:p>
            <a:pPr algn="ctr"/>
            <a:r>
              <a:rPr lang="ru-RU" sz="2200" dirty="0" smtClean="0"/>
              <a:t>               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241263" y="6075378"/>
            <a:ext cx="3000396" cy="1128713"/>
          </a:xfrm>
          <a:prstGeom prst="verticalScroll">
            <a:avLst>
              <a:gd name="adj" fmla="val 12500"/>
            </a:avLst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Monotype Corsiva" pitchFamily="66" charset="0"/>
              </a:rPr>
              <a:t>п.Игирма.</a:t>
            </a:r>
            <a:r>
              <a:rPr lang="ru-RU" sz="3200" dirty="0" smtClean="0"/>
              <a:t> </a:t>
            </a:r>
            <a:r>
              <a:rPr lang="ru-RU" sz="2200" dirty="0" smtClean="0"/>
              <a:t>                    </a:t>
            </a:r>
          </a:p>
          <a:p>
            <a:pPr algn="ctr"/>
            <a:endParaRPr lang="ru-RU" sz="2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912_154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4169561" y="931842"/>
            <a:ext cx="6072230" cy="785818"/>
          </a:xfrm>
          <a:prstGeom prst="ribbon">
            <a:avLst>
              <a:gd name="adj1" fmla="val 16667"/>
              <a:gd name="adj2" fmla="val 72686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установка дорожных знаков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IMG_20160912_151517.jpg"/>
          <p:cNvPicPr>
            <a:picLocks noChangeAspect="1"/>
          </p:cNvPicPr>
          <p:nvPr/>
        </p:nvPicPr>
        <p:blipFill>
          <a:blip r:embed="rId3" cstate="print"/>
          <a:srcRect l="22429" t="14181" r="18187" b="22799"/>
          <a:stretch>
            <a:fillRect/>
          </a:stretch>
        </p:blipFill>
        <p:spPr>
          <a:xfrm>
            <a:off x="3883809" y="1646222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912_150233.jpg"/>
          <p:cNvPicPr>
            <a:picLocks noChangeAspect="1"/>
          </p:cNvPicPr>
          <p:nvPr/>
        </p:nvPicPr>
        <p:blipFill>
          <a:blip r:embed="rId4" cstate="print"/>
          <a:srcRect l="56202" t="25830" r="6738" b="34863"/>
          <a:stretch>
            <a:fillRect/>
          </a:stretch>
        </p:blipFill>
        <p:spPr>
          <a:xfrm>
            <a:off x="5098255" y="3289296"/>
            <a:ext cx="36433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912_152035.jpg"/>
          <p:cNvPicPr>
            <a:picLocks noChangeAspect="1"/>
          </p:cNvPicPr>
          <p:nvPr/>
        </p:nvPicPr>
        <p:blipFill>
          <a:blip r:embed="rId5" cstate="print"/>
          <a:srcRect l="34447" t="20779" r="25963" b="40574"/>
          <a:stretch>
            <a:fillRect/>
          </a:stretch>
        </p:blipFill>
        <p:spPr>
          <a:xfrm>
            <a:off x="6598453" y="4575180"/>
            <a:ext cx="3714776" cy="271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312833" y="6870839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 Березняки 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DSC02731.JPG"/>
          <p:cNvPicPr>
            <a:picLocks noChangeAspect="1"/>
          </p:cNvPicPr>
          <p:nvPr/>
        </p:nvPicPr>
        <p:blipFill>
          <a:blip r:embed="rId6" cstate="print"/>
          <a:srcRect l="33191" t="21313" r="29157" b="30876"/>
          <a:stretch>
            <a:fillRect/>
          </a:stretch>
        </p:blipFill>
        <p:spPr>
          <a:xfrm>
            <a:off x="169033" y="1717660"/>
            <a:ext cx="3571900" cy="233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02646.JPG"/>
          <p:cNvPicPr>
            <a:picLocks noChangeAspect="1"/>
          </p:cNvPicPr>
          <p:nvPr/>
        </p:nvPicPr>
        <p:blipFill>
          <a:blip r:embed="rId7" cstate="print"/>
          <a:srcRect l="38363" t="16532" r="21089" b="28485"/>
          <a:stretch>
            <a:fillRect/>
          </a:stretch>
        </p:blipFill>
        <p:spPr>
          <a:xfrm>
            <a:off x="1097727" y="3360734"/>
            <a:ext cx="365265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2728.JPG"/>
          <p:cNvPicPr>
            <a:picLocks noChangeAspect="1"/>
          </p:cNvPicPr>
          <p:nvPr/>
        </p:nvPicPr>
        <p:blipFill>
          <a:blip r:embed="rId8" cstate="print"/>
          <a:srcRect l="49328" t="30875" r="27813" b="35657"/>
          <a:stretch>
            <a:fillRect/>
          </a:stretch>
        </p:blipFill>
        <p:spPr>
          <a:xfrm>
            <a:off x="2383612" y="4789495"/>
            <a:ext cx="3571900" cy="267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169429" y="6646882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п. Игирма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625138" cy="757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597661" y="1360470"/>
            <a:ext cx="4071966" cy="1571636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/>
              <a:t>Замена пожарных гидрантов  и уличное освещение</a:t>
            </a:r>
            <a:endParaRPr lang="ru-RU" sz="2800" dirty="0"/>
          </a:p>
        </p:txBody>
      </p:sp>
      <p:pic>
        <p:nvPicPr>
          <p:cNvPr id="6" name="Рисунок 5" descr="IMG_20160810_160010.jpg"/>
          <p:cNvPicPr>
            <a:picLocks noChangeAspect="1"/>
          </p:cNvPicPr>
          <p:nvPr/>
        </p:nvPicPr>
        <p:blipFill>
          <a:blip r:embed="rId3" cstate="print"/>
          <a:srcRect l="6169" t="12295" r="8290" b="4755"/>
          <a:stretch>
            <a:fillRect/>
          </a:stretch>
        </p:blipFill>
        <p:spPr>
          <a:xfrm>
            <a:off x="311909" y="4217990"/>
            <a:ext cx="4000529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921_111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263" y="2146288"/>
            <a:ext cx="4095779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810_155959.jpg"/>
          <p:cNvPicPr>
            <a:picLocks noChangeAspect="1"/>
          </p:cNvPicPr>
          <p:nvPr/>
        </p:nvPicPr>
        <p:blipFill>
          <a:blip r:embed="rId5" cstate="print"/>
          <a:srcRect t="14286" r="14286"/>
          <a:stretch>
            <a:fillRect/>
          </a:stretch>
        </p:blipFill>
        <p:spPr>
          <a:xfrm>
            <a:off x="3383743" y="3146420"/>
            <a:ext cx="4095777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12767" y="6146816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Monotype Corsiva" pitchFamily="66" charset="0"/>
              </a:rPr>
              <a:t>п. Березняки</a:t>
            </a:r>
            <a:endParaRPr lang="ru-RU" sz="4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\программы\соцццццц\_16-kopiy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26751" y="146024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360338"/>
            <a:ext cx="4221353" cy="646321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669495" y="860404"/>
            <a:ext cx="6715172" cy="1500198"/>
          </a:xfrm>
          <a:prstGeom prst="wave">
            <a:avLst>
              <a:gd name="adj1" fmla="val 18041"/>
              <a:gd name="adj2" fmla="val 0"/>
            </a:avLst>
          </a:prstGeom>
          <a:solidFill>
            <a:srgbClr val="7030A0">
              <a:alpha val="53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000" rIns="108000" rtlCol="0" anchor="ctr"/>
          <a:lstStyle/>
          <a:p>
            <a:pPr algn="ctr"/>
            <a:endParaRPr lang="ru-RU" sz="3200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53692">
            <a:off x="4240999" y="1268138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Школа и предприятия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DSC02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661" y="4860932"/>
            <a:ext cx="4424400" cy="2488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2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9759" y="4789494"/>
            <a:ext cx="4423563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54983" y="6646882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п. Игирма</a:t>
            </a:r>
            <a:endParaRPr lang="ru-RU" sz="4000" b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5643" y="6504006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п. Игирма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506_112353.jpg"/>
          <p:cNvPicPr>
            <a:picLocks noChangeAspect="1"/>
          </p:cNvPicPr>
          <p:nvPr/>
        </p:nvPicPr>
        <p:blipFill>
          <a:blip r:embed="rId2" cstate="print"/>
          <a:srcRect l="6297" r="7642"/>
          <a:stretch>
            <a:fillRect/>
          </a:stretch>
        </p:blipFill>
        <p:spPr>
          <a:xfrm>
            <a:off x="0" y="1"/>
            <a:ext cx="10706021" cy="757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4312437" y="146024"/>
            <a:ext cx="5922177" cy="1173404"/>
          </a:xfrm>
          <a:prstGeom prst="flowChartPunchedTape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 2016г.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_2543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2041" y="1395416"/>
            <a:ext cx="4071967" cy="307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54917" y="3860800"/>
            <a:ext cx="3786214" cy="714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 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п. Игирма</a:t>
            </a:r>
            <a:endParaRPr lang="ru-RU" sz="4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SAM_2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3571" y="4075114"/>
            <a:ext cx="4405345" cy="330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669759" y="6646882"/>
            <a:ext cx="4500594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п. Березняки</a:t>
            </a:r>
            <a:endParaRPr lang="ru-RU" sz="4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7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12437" y="36033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Решение социальных вопросов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40471" y="2003412"/>
          <a:ext cx="471490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169693" y="2003412"/>
          <a:ext cx="514353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11909" y="5503874"/>
          <a:ext cx="9971132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900"/>
            <a:ext cx="10625138" cy="728982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11976" y="1431905"/>
          <a:ext cx="9144063" cy="595455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0019"/>
                <a:gridCol w="7150243"/>
                <a:gridCol w="1443801"/>
              </a:tblGrid>
              <a:tr h="56305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Поселковые мероприятия за 2016 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Участников</a:t>
                      </a:r>
                      <a:endParaRPr lang="ru-RU" sz="18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Новый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Детские поселковые ёлки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защитника отечества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71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Международный день 8 Марта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победы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матери (посещение на дому)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96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памяти и скорби «Свеча памяти»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</a:t>
                      </a:r>
                      <a:r>
                        <a:rPr lang="ru-RU" sz="1600" baseline="0" dirty="0" smtClean="0"/>
                        <a:t> молодёжи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</a:t>
                      </a:r>
                      <a:r>
                        <a:rPr lang="ru-RU" sz="1600" baseline="0" dirty="0" smtClean="0"/>
                        <a:t> семьи, любви и верности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</a:t>
                      </a:r>
                      <a:endParaRPr lang="ru-RU" sz="1600" dirty="0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физкультурника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</a:t>
                      </a:r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знаний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</a:t>
                      </a:r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пожилого человека «Осень жизни – пора золотая»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115</a:t>
                      </a:r>
                    </a:p>
                  </a:txBody>
                  <a:tcPr/>
                </a:tc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единства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</a:t>
                      </a:r>
                    </a:p>
                  </a:txBody>
                  <a:tcPr/>
                </a:tc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матери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250</a:t>
                      </a:r>
                    </a:p>
                  </a:txBody>
                  <a:tcPr/>
                </a:tc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Интеллектуальные турниры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408</a:t>
                      </a:r>
                    </a:p>
                  </a:txBody>
                  <a:tcPr/>
                </a:tc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Работа Клуба по интересам, работа спортзала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постоянно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12437" y="36033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Решение социальных вопросов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625139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26751" y="288900"/>
            <a:ext cx="5859289" cy="46165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Молодёжная политика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спорт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033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661" y="1360470"/>
            <a:ext cx="9505055" cy="246221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На территории поселения имеются спортивные сооружения: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</a:t>
            </a: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п. Березняки:  </a:t>
            </a: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Стадион, корт, спортивные сооружения, детские площадки 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                              спортзал в школе, спортзал в администрации.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</a:t>
            </a: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п. Игирма:  </a:t>
            </a: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Стадион (футбольное поле), стадион при школе, спортзал 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                         в    школе,   детские площадки.</a:t>
            </a:r>
          </a:p>
          <a:p>
            <a:pPr algn="just">
              <a:buNone/>
            </a:pPr>
            <a:r>
              <a:rPr lang="ru-RU" sz="1400" dirty="0" smtClean="0">
                <a:latin typeface="Sylfaen" pitchFamily="18" charset="0"/>
                <a:ea typeface="Meiryo" pitchFamily="34" charset="-128"/>
                <a:cs typeface="Meiryo" pitchFamily="34" charset="-128"/>
              </a:rPr>
              <a:t>Проводим в летнее время спортивные встречи, выезжаем на все спортивные мероприятия районного масштаба. В школах работают три преподавателя физкультуры. Два специалиста по молодёжной политике и спорту при администрации Березняковского сельского поселения. Созданы спортивные клубы, занимается спортом население всех возрастов, активную жизненную позицию в спорте занимают люди пенсионного возраста. </a:t>
            </a:r>
          </a:p>
          <a:p>
            <a:pPr algn="just">
              <a:buNone/>
            </a:pPr>
            <a:r>
              <a:rPr lang="ru-RU" sz="1400" dirty="0" smtClean="0">
                <a:latin typeface="Sylfaen" pitchFamily="18" charset="0"/>
                <a:ea typeface="Meiryo" pitchFamily="34" charset="-128"/>
                <a:cs typeface="Meiryo" pitchFamily="34" charset="-128"/>
              </a:rPr>
              <a:t>     Продолжают работу спортивные залы при администрации БСП и в ДК п. Игирма, установлены тренажёры, бильярдные и теннисные столы.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40471" y="4075114"/>
          <a:ext cx="54292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741197" y="4075114"/>
          <a:ext cx="464347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3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471" y="1646222"/>
            <a:ext cx="10215634" cy="230832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Березняковское сельское поселение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муниципальное образование находится на правом берегу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Илимского водохранилища. Образовано в 1970 году,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связи с затоплением деревень в результате строительства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Усть-Илимской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ГЭС. Расположено в центре Нижнеилимского района в 80-ти километрах от  г. Железногорска, в 45-ти км. от железной дороги, т.е. от п. Новая Игирма. В состав МО входят два населённых пункта: п. Березняки и п. Игирма. Занимаемая площадь – 5,7 тыс.га. В поселении Березняки находится дом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Михаила Кузьмича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Янгеля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учёного, конструктора в области ракетно-космической техники, академика АН СССР (1966), дважды Героя Социалистического Труда (1959,1961). Дом был перевезён в Березняки после затопления  деревни Зыряновой.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Краткая справка о поселении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794"/>
            <a:ext cx="10623665" cy="821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383875" y="217462"/>
            <a:ext cx="5922177" cy="584765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Общественные формирования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9032" y="1360470"/>
          <a:ext cx="10215636" cy="3169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74628"/>
                <a:gridCol w="4213950"/>
                <a:gridCol w="718287"/>
                <a:gridCol w="3940679"/>
                <a:gridCol w="768092"/>
              </a:tblGrid>
              <a:tr h="35719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Общественные формирования БСП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чис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Мероприятия районные</a:t>
                      </a:r>
                      <a:r>
                        <a:rPr lang="ru-RU" sz="1400" baseline="0" dirty="0" smtClean="0"/>
                        <a:t> и областные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чис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Женсовет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Женсовет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Совет ветеранов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Совет ветеранов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Совет отцов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Совет отцов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Клубы по интересам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Клубы по интересам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клубы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Спортивные клубы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Высшая народная школа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Высшая народная школа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Молодёжный парламент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Молодёжный парламент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83347" y="4789494"/>
            <a:ext cx="9715568" cy="2677656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numCol="2">
            <a:spAutoFit/>
          </a:bodyPr>
          <a:lstStyle/>
          <a:p>
            <a:pPr lvl="0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Участие в районных и областных мероприятиях: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Летние спортивные сельские игры – 31 чел.;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Районный конкурс семейных пар «Осень жизни пора золотая» – 1чел.;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Православный праздник: участие </a:t>
            </a:r>
            <a:r>
              <a:rPr lang="ru-RU" sz="1400" dirty="0" err="1" smtClean="0">
                <a:solidFill>
                  <a:schemeClr val="bg1"/>
                </a:solidFill>
              </a:rPr>
              <a:t>образц</a:t>
            </a:r>
            <a:r>
              <a:rPr lang="ru-RU" sz="1400" dirty="0" smtClean="0">
                <a:solidFill>
                  <a:schemeClr val="bg1"/>
                </a:solidFill>
              </a:rPr>
              <a:t>. Ансамбля «Апельсин»;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«Весенние вдохновение» – конкурсно - игровая программа для команд ветеранов – 2 чел.;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ансамбля «Апельсин» на международный конкурс «Будущее планеты» г. Санкт – Петербург (</a:t>
            </a:r>
            <a:r>
              <a:rPr lang="ru-RU" sz="1400" dirty="0" err="1" smtClean="0">
                <a:solidFill>
                  <a:schemeClr val="bg1"/>
                </a:solidFill>
              </a:rPr>
              <a:t>руков-ль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Абрамочкина</a:t>
            </a:r>
            <a:r>
              <a:rPr lang="ru-RU" sz="1400" dirty="0" smtClean="0">
                <a:solidFill>
                  <a:schemeClr val="bg1"/>
                </a:solidFill>
              </a:rPr>
              <a:t> М.М.)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ансамбля «Радуга» на конкур «Золотой микрофон» г. Нижнеудинск (</a:t>
            </a:r>
            <a:r>
              <a:rPr lang="ru-RU" sz="1400" dirty="0" err="1" smtClean="0">
                <a:solidFill>
                  <a:schemeClr val="bg1"/>
                </a:solidFill>
              </a:rPr>
              <a:t>рук-ль</a:t>
            </a:r>
            <a:r>
              <a:rPr lang="ru-RU" sz="1400" dirty="0" smtClean="0">
                <a:solidFill>
                  <a:schemeClr val="bg1"/>
                </a:solidFill>
              </a:rPr>
              <a:t> ансамбля </a:t>
            </a:r>
            <a:r>
              <a:rPr lang="ru-RU" sz="1400" dirty="0" err="1" smtClean="0">
                <a:solidFill>
                  <a:schemeClr val="bg1"/>
                </a:solidFill>
              </a:rPr>
              <a:t>Микова</a:t>
            </a:r>
            <a:r>
              <a:rPr lang="ru-RU" sz="1400" dirty="0" smtClean="0">
                <a:solidFill>
                  <a:schemeClr val="bg1"/>
                </a:solidFill>
              </a:rPr>
              <a:t> С.Я.).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солистки СДИ п. Березняки О.А. Задонской на конкурс «Золотой микрофон» г. Нижнеудинск;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Районный фестиваль «Хоровод Дружбы». Приняли участия 5 коллективов – 34 чел. «Казаки» (</a:t>
            </a:r>
            <a:r>
              <a:rPr lang="ru-RU" sz="1400" dirty="0" err="1" smtClean="0">
                <a:solidFill>
                  <a:schemeClr val="bg1"/>
                </a:solidFill>
              </a:rPr>
              <a:t>рук-ль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Солодовникова</a:t>
            </a:r>
            <a:r>
              <a:rPr lang="ru-RU" sz="1400" dirty="0" smtClean="0">
                <a:solidFill>
                  <a:schemeClr val="bg1"/>
                </a:solidFill>
              </a:rPr>
              <a:t> О.А.)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«Ночной дозор» – (организован Думой и Молодёжным парламентом БСП) – участвовало 6 команд района;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Встреча совета ветеранов: п. Семигорск – ансамбль «</a:t>
            </a:r>
            <a:r>
              <a:rPr lang="ru-RU" sz="1400" dirty="0" err="1" smtClean="0">
                <a:solidFill>
                  <a:schemeClr val="bg1"/>
                </a:solidFill>
              </a:rPr>
              <a:t>Семигорочка</a:t>
            </a:r>
            <a:r>
              <a:rPr lang="ru-RU" sz="1400" dirty="0" smtClean="0">
                <a:solidFill>
                  <a:schemeClr val="bg1"/>
                </a:solidFill>
              </a:rPr>
              <a:t>», п. Игирма – ансамбль «Зазнобушка» (социальное партнёрство).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360338"/>
            <a:ext cx="6003305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Комиссии при администрации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11909" y="1574784"/>
          <a:ext cx="98650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44017" y="4509442"/>
          <a:ext cx="98650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288900"/>
            <a:ext cx="6003305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Комиссии при администрации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83347" y="1574784"/>
          <a:ext cx="97930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69033" y="4503742"/>
          <a:ext cx="4927512" cy="266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40561" y="4503742"/>
          <a:ext cx="5144106" cy="266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509_115435.jpg"/>
          <p:cNvPicPr>
            <a:picLocks noChangeAspect="1"/>
          </p:cNvPicPr>
          <p:nvPr/>
        </p:nvPicPr>
        <p:blipFill>
          <a:blip r:embed="rId2" cstate="print"/>
          <a:srcRect l="8524" t="7541" r="13904" b="6281"/>
          <a:stretch>
            <a:fillRect/>
          </a:stretch>
        </p:blipFill>
        <p:spPr>
          <a:xfrm>
            <a:off x="0" y="-1"/>
            <a:ext cx="10625138" cy="757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перфолента 2"/>
          <p:cNvSpPr/>
          <p:nvPr/>
        </p:nvSpPr>
        <p:spPr>
          <a:xfrm>
            <a:off x="4741065" y="217462"/>
            <a:ext cx="5644405" cy="969331"/>
          </a:xfrm>
          <a:prstGeom prst="flowChartPunchedTape">
            <a:avLst/>
          </a:prstGeom>
          <a:solidFill>
            <a:srgbClr val="0070C0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Военно-учётный стол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54917" y="1574784"/>
          <a:ext cx="7817522" cy="293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240471" y="5013498"/>
          <a:ext cx="996864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7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02893" y="860404"/>
            <a:ext cx="6722245" cy="46165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Гражданская оборона и чрезвычайные ситуации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0338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54785" y="1503346"/>
          <a:ext cx="964907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IMG_1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2933" y="4104455"/>
            <a:ext cx="2172164" cy="1629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9092014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681" y="5013498"/>
            <a:ext cx="2088232" cy="1566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13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0978" y="5733578"/>
            <a:ext cx="1980143" cy="14851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5169" y="4171398"/>
            <a:ext cx="5904656" cy="2554545"/>
          </a:xfrm>
          <a:prstGeom prst="rect">
            <a:avLst/>
          </a:prstGeom>
          <a:solidFill>
            <a:srgbClr val="FFFFFF">
              <a:shade val="85000"/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П.Березняки :</a:t>
            </a: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обновление мин.полосы вокруг свалки ТБО – 0,4 га.;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обновление мин.полосы по периметру населенного пункта – 1,6 км.;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Уборка кустарников , мелких деревьев и сухой травы -  401 м</a:t>
            </a:r>
            <a:r>
              <a:rPr lang="ru-RU" sz="1600" baseline="30000" dirty="0" smtClean="0"/>
              <a:t>2</a:t>
            </a:r>
            <a:r>
              <a:rPr lang="ru-RU" sz="1600" dirty="0" smtClean="0"/>
              <a:t>.</a:t>
            </a:r>
          </a:p>
          <a:p>
            <a:r>
              <a:rPr lang="ru-RU" sz="1600" b="1" dirty="0" smtClean="0"/>
              <a:t>П. Игирма :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создание мин.полосы с </a:t>
            </a:r>
            <a:r>
              <a:rPr lang="ru-RU" sz="1600" dirty="0" err="1" smtClean="0"/>
              <a:t>юго</a:t>
            </a:r>
            <a:r>
              <a:rPr lang="ru-RU" sz="1600" dirty="0" smtClean="0"/>
              <a:t> - западной стороны -  1,55га. ;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обновление мин.полосы по периметру населенного пункта – 0,18 км.;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Уборка кустарников , мелких деревьев и сухой травы -  201 м</a:t>
            </a:r>
            <a:r>
              <a:rPr lang="ru-RU" sz="1600" baseline="40000" dirty="0" smtClean="0"/>
              <a:t>2</a:t>
            </a:r>
            <a:r>
              <a:rPr lang="ru-RU" sz="1600" dirty="0" smtClean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69561" y="217462"/>
            <a:ext cx="6279367" cy="5232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Информация о работе администрации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40471" y="2003412"/>
          <a:ext cx="6357981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нутый угол 5"/>
          <p:cNvSpPr/>
          <p:nvPr/>
        </p:nvSpPr>
        <p:spPr>
          <a:xfrm>
            <a:off x="6812767" y="1289032"/>
            <a:ext cx="3500462" cy="5969198"/>
          </a:xfrm>
          <a:prstGeom prst="foldedCorner">
            <a:avLst>
              <a:gd name="adj" fmla="val 9354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400" b="1" dirty="0" smtClean="0">
                <a:latin typeface="Century" pitchFamily="18" charset="0"/>
                <a:cs typeface="Times New Roman" pitchFamily="18" charset="0"/>
              </a:rPr>
              <a:t>При администрации работают комиссии:</a:t>
            </a:r>
            <a:endParaRPr lang="ru-RU" sz="1400" dirty="0" smtClean="0">
              <a:latin typeface="Century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Жилищная комиссия по задолженности за коммунальные услуги (заседание 2 раза в месяц)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Комиссия по делам несовершеннолетних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Совет содействия семье и школе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Административная  комиссия</a:t>
            </a:r>
          </a:p>
          <a:p>
            <a:pPr lvl="0">
              <a:buNone/>
            </a:pPr>
            <a:r>
              <a:rPr lang="ru-RU" sz="1400" b="1" dirty="0" smtClean="0">
                <a:latin typeface="Century" pitchFamily="18" charset="0"/>
              </a:rPr>
              <a:t>Работа по программам:</a:t>
            </a:r>
            <a:endParaRPr lang="ru-RU" sz="1400" dirty="0" smtClean="0">
              <a:latin typeface="Century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Комплексное развитие систем коммунальной инфраструктуры на территории МО «Березняковское сельское поселение»: </a:t>
            </a:r>
          </a:p>
          <a:p>
            <a:pPr marL="400050" lvl="0" indent="-400050">
              <a:buFont typeface="+mj-lt"/>
              <a:buAutoNum type="alphaLcPeriod"/>
            </a:pPr>
            <a:r>
              <a:rPr lang="ru-RU" sz="1400" dirty="0" smtClean="0">
                <a:latin typeface="Century" pitchFamily="18" charset="0"/>
              </a:rPr>
              <a:t>«Чистая вода» (строительство КОС)</a:t>
            </a:r>
          </a:p>
          <a:p>
            <a:pPr marL="400050" lvl="0" indent="-400050">
              <a:buFont typeface="+mj-lt"/>
              <a:buAutoNum type="alphaLcPeriod"/>
            </a:pPr>
            <a:r>
              <a:rPr lang="ru-RU" sz="1400" dirty="0" smtClean="0">
                <a:latin typeface="Century" pitchFamily="18" charset="0"/>
              </a:rPr>
              <a:t>«Энергоснабжения и повышения энергетической эффективности</a:t>
            </a:r>
          </a:p>
          <a:p>
            <a:pPr lvl="0"/>
            <a:r>
              <a:rPr lang="ru-RU" sz="1400" dirty="0" smtClean="0">
                <a:latin typeface="Century" pitchFamily="18" charset="0"/>
              </a:rPr>
              <a:t>в.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 Модернизация объектов коммунальной инфраструктуры на территории МО БСП.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Развитие автомобильных дорог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Областная программа «Народная инициатива»</a:t>
            </a:r>
          </a:p>
          <a:p>
            <a:pPr lvl="0">
              <a:buFont typeface="Wingdings" pitchFamily="2" charset="2"/>
              <a:buChar char="Ø"/>
            </a:pPr>
            <a:endParaRPr lang="ru-RU" sz="1400" dirty="0" smtClean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69561" y="217462"/>
            <a:ext cx="6279367" cy="5232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Информация о работе администрации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83347" y="1717660"/>
            <a:ext cx="9858444" cy="5684818"/>
          </a:xfrm>
          <a:prstGeom prst="horizontalScroll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Работаем согласно планов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(годовые, месячные)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Ежемесячно проводится Административный Совет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приглашением руководителей предприятий и общественности; совместные заседания Думы БСП и Административного Совета.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Приём граждан в п. Березняки проводиться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понедельник, вторник, пятница;  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п. Игирма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каждый четверг.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Среда  - выездной день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район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решения вопросов нашего поселения (пенсии, пособия, субсидия, приватизация и т.д.), совещания и семинары.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течение года проводим собрания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подготовке и запуску летних водопроводов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подготовке картофельных участков п. Березняки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выпасу частного скота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итогам работы управляющих компаний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Отчётные собрания администрации БСП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противопожарной безопасности населения в осенне-зимний и весенне-летний периоды.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Тесно работаем с депутатским корпусом Думы Березняковского сельского поселения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состав 9 человек. Заседания Думы и комиссий проводятся ежемесячно, рассматривают вопросы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жизнедеятельности поселения и нормативно-правовые акты.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431776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44017" y="5157514"/>
          <a:ext cx="496855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45530" y="2071976"/>
          <a:ext cx="4967039" cy="2941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5528593" y="5661570"/>
          <a:ext cx="468052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41329" y="4789494"/>
            <a:ext cx="2428892" cy="646986"/>
          </a:xfrm>
          <a:prstGeom prst="roundRect">
            <a:avLst/>
          </a:prstGeom>
          <a:solidFill>
            <a:prstClr val="white">
              <a:alpha val="67000"/>
            </a:prst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Структура</a:t>
            </a:r>
            <a:endParaRPr lang="ru-RU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456584" y="1289032"/>
          <a:ext cx="5168553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848073" y="1845146"/>
          <a:ext cx="9001000" cy="4722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45924" y="6741690"/>
            <a:ext cx="5438413" cy="400110"/>
          </a:xfrm>
          <a:prstGeom prst="rect">
            <a:avLst/>
          </a:prstGeom>
          <a:solidFill>
            <a:prstClr val="white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Рост заработной платы в 2016 году составил 0 %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16025" y="1917154"/>
          <a:ext cx="98650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16025" y="4941490"/>
          <a:ext cx="266429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296345" y="4941490"/>
          <a:ext cx="302433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536705" y="4941490"/>
          <a:ext cx="372839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0999" y="360338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69033" y="1360470"/>
          <a:ext cx="10287072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099" y="4432304"/>
            <a:ext cx="9215502" cy="2928461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txBody>
          <a:bodyPr wrap="square" numCol="2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Проблемные вопросы: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ОСШ п. Березняки: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Установка камер </a:t>
            </a:r>
            <a:r>
              <a:rPr lang="ru-RU" sz="1400" dirty="0" err="1" smtClean="0"/>
              <a:t>видионаблюдение</a:t>
            </a:r>
            <a:r>
              <a:rPr lang="ru-RU" sz="1400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Оборудование для медицинского кабинета, кабинетов химии, физики, английского языка;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Обновление школьной мебели (в кабинеты – столы, в столовую - стулья);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Замена кровли музея М.К. </a:t>
            </a:r>
            <a:r>
              <a:rPr lang="ru-RU" sz="1400" dirty="0" err="1" smtClean="0"/>
              <a:t>Янгеля</a:t>
            </a:r>
            <a:r>
              <a:rPr lang="ru-RU" sz="1400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Кап. ремонт спортзала.</a:t>
            </a:r>
          </a:p>
          <a:p>
            <a:pPr>
              <a:buFont typeface="Wingdings" pitchFamily="2" charset="2"/>
              <a:buChar char="q"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ООШ п. Игирма: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Строительство гаража для транспорта;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Обновление мебели в начальной школе;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</a:t>
            </a:r>
            <a:r>
              <a:rPr lang="ru-RU" sz="1400" dirty="0" err="1" smtClean="0"/>
              <a:t>Канолизование</a:t>
            </a:r>
            <a:r>
              <a:rPr lang="ru-RU" sz="1400" dirty="0" smtClean="0"/>
              <a:t> и развозка воды в дошкольной группе;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Замена кровли </a:t>
            </a:r>
            <a:r>
              <a:rPr lang="ru-RU" sz="1400" dirty="0" err="1" smtClean="0"/>
              <a:t>Игирменской</a:t>
            </a:r>
            <a:r>
              <a:rPr lang="ru-RU" sz="1400" dirty="0" smtClean="0"/>
              <a:t> основной школы</a:t>
            </a:r>
          </a:p>
          <a:p>
            <a:pPr>
              <a:buFont typeface="Wingdings" pitchFamily="2" charset="2"/>
              <a:buChar char="q"/>
            </a:pP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Д/с «Ручеёк»: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Кап. ремонт кровли </a:t>
            </a:r>
            <a:r>
              <a:rPr lang="ru-RU" sz="1400" dirty="0" err="1" smtClean="0"/>
              <a:t>д</a:t>
            </a:r>
            <a:r>
              <a:rPr lang="ru-RU" sz="1400" dirty="0" smtClean="0"/>
              <a:t>/сада;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 Кап. ремонт сточных и канализационных труб.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Приобретение жарочного шкафа.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97661" y="1860536"/>
          <a:ext cx="4000528" cy="244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741065" y="1860536"/>
          <a:ext cx="5128591" cy="244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574653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Здравоохранение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009" y="2503478"/>
            <a:ext cx="10081120" cy="1815882"/>
          </a:xfrm>
          <a:prstGeom prst="rect">
            <a:avLst/>
          </a:prstGeom>
          <a:solidFill>
            <a:prstClr val="white">
              <a:alpha val="87000"/>
            </a:prst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dirty="0" smtClean="0"/>
              <a:t>Приобретение мед. оборудования в 2014 году – 0 ед.; в</a:t>
            </a:r>
            <a:r>
              <a:rPr lang="en-US" sz="1600" dirty="0" smtClean="0"/>
              <a:t> 2015</a:t>
            </a:r>
            <a:r>
              <a:rPr lang="ru-RU" sz="1600" dirty="0" smtClean="0"/>
              <a:t> году – 2 </a:t>
            </a:r>
            <a:r>
              <a:rPr lang="ru-RU" sz="1600" dirty="0" err="1" smtClean="0"/>
              <a:t>ед</a:t>
            </a:r>
            <a:r>
              <a:rPr lang="ru-RU" sz="1600" dirty="0" smtClean="0"/>
              <a:t>; 2016 году- 0ед.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Увеличение заработной платы: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 год </a:t>
            </a:r>
            <a:r>
              <a:rPr lang="ru-RU" sz="1600" dirty="0" smtClean="0"/>
              <a:t>- 0%;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2014 год </a:t>
            </a:r>
            <a:r>
              <a:rPr lang="ru-RU" sz="1600" dirty="0" smtClean="0"/>
              <a:t>- 5%; 2015 год – 0%; 2016 году-0%.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Обучение (повышение квалификации и переподготовки): 2013 г. – 0 чел.; 2014 г. – 1 чел.; 2015 г. – 9 чел; 2016г.-1чел.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Трудоустроено по программе обеспечения врачей на селе: 2013 г. – 1 чел.; 2014 г. – 2 чел.; 2015 г. – 0 чел; 2016году – 0 чел.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Обеспечение кадрами на 2014 год – 100 %; на 2015 год – 82 %; на 2016год – 100%.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72009" y="4437434"/>
          <a:ext cx="403244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4592489" y="4437434"/>
          <a:ext cx="576064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8033" y="1431908"/>
            <a:ext cx="9577064" cy="892552"/>
          </a:xfrm>
          <a:prstGeom prst="rect">
            <a:avLst/>
          </a:prstGeom>
          <a:solidFill>
            <a:prstClr val="white">
              <a:alpha val="87000"/>
            </a:prst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1600" b="1" dirty="0" smtClean="0"/>
              <a:t>В состав персонала </a:t>
            </a:r>
            <a:r>
              <a:rPr lang="ru-RU" sz="1600" b="1" dirty="0" err="1" smtClean="0"/>
              <a:t>Березняковской</a:t>
            </a:r>
            <a:r>
              <a:rPr lang="ru-RU" sz="1600" b="1" dirty="0" smtClean="0"/>
              <a:t> Участковой Больницы входят: </a:t>
            </a:r>
            <a:r>
              <a:rPr lang="ru-RU" sz="1600" dirty="0" smtClean="0"/>
              <a:t>врача – 3; м/сёстер – 17; </a:t>
            </a:r>
          </a:p>
          <a:p>
            <a:r>
              <a:rPr lang="ru-RU" sz="1600" dirty="0" err="1" smtClean="0"/>
              <a:t>мл.мед.персонал</a:t>
            </a:r>
            <a:r>
              <a:rPr lang="ru-RU" sz="1600" dirty="0" smtClean="0"/>
              <a:t> - 9; прочие рабочие – 15. Стационар 25 </a:t>
            </a:r>
            <a:r>
              <a:rPr lang="ru-RU" sz="1600" dirty="0" err="1" smtClean="0"/>
              <a:t>койкомест</a:t>
            </a:r>
            <a:r>
              <a:rPr lang="ru-RU" sz="1600" dirty="0" smtClean="0"/>
              <a:t>, тубдиспансер 23 </a:t>
            </a:r>
            <a:r>
              <a:rPr lang="ru-RU" sz="1600" dirty="0" err="1" smtClean="0"/>
              <a:t>койкомест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    </a:t>
            </a:r>
            <a:r>
              <a:rPr lang="ru-RU" sz="1600" b="1" dirty="0" smtClean="0"/>
              <a:t>Фельдшерско-Акушерский пункт п. Игирма состоит:</a:t>
            </a:r>
            <a:r>
              <a:rPr lang="ru-RU" sz="1600" dirty="0" smtClean="0"/>
              <a:t> фельдшер – 1; мед/сёстер – </a:t>
            </a:r>
            <a:r>
              <a:rPr lang="en-US" sz="1600" dirty="0" smtClean="0"/>
              <a:t>1</a:t>
            </a:r>
            <a:r>
              <a:rPr lang="ru-RU" sz="1600" dirty="0" smtClean="0"/>
              <a:t>; </a:t>
            </a:r>
            <a:r>
              <a:rPr lang="ru-RU" sz="1600" dirty="0" err="1" smtClean="0"/>
              <a:t>мл.мед.персонал</a:t>
            </a:r>
            <a:r>
              <a:rPr lang="ru-RU" sz="1600" dirty="0" smtClean="0"/>
              <a:t> – </a:t>
            </a:r>
            <a:r>
              <a:rPr lang="en-US" sz="1600" dirty="0" smtClean="0"/>
              <a:t>1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741197" y="1646222"/>
          <a:ext cx="4500594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311909" y="2360602"/>
          <a:ext cx="5072098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3413" y="1431909"/>
            <a:ext cx="3214710" cy="661154"/>
          </a:xfrm>
          <a:prstGeom prst="snip2DiagRect">
            <a:avLst/>
          </a:prstGeom>
          <a:solidFill>
            <a:schemeClr val="lt1">
              <a:hueOff val="0"/>
              <a:satOff val="0"/>
              <a:lumOff val="0"/>
              <a:alpha val="86000"/>
            </a:schemeClr>
          </a:solidFill>
        </p:spPr>
        <p:txBody>
          <a:bodyPr wrap="square" lIns="36000" tIns="0" rIns="0" bIns="0" rtlCol="0">
            <a:spAutoFit/>
          </a:bodyPr>
          <a:lstStyle/>
          <a:p>
            <a:r>
              <a:rPr lang="ru-RU" sz="1800" b="1" dirty="0" err="1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Ресурсоснабжающая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и</a:t>
            </a:r>
          </a:p>
          <a:p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управляющая компании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347" y="5789626"/>
            <a:ext cx="9787006" cy="1532334"/>
          </a:xfrm>
          <a:prstGeom prst="roundRect">
            <a:avLst/>
          </a:prstGeom>
          <a:solidFill>
            <a:schemeClr val="lt1">
              <a:hueOff val="0"/>
              <a:satOff val="0"/>
              <a:lumOff val="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Жилищный фонд  Березняковского сельского поселения на 01.01.2017г. составил 39909,4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; в том числе п. Березняки   -  26083,4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бл.фонд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- 20554,0м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 и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небл.фонд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– 5529,4м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); п. Игирма – 13826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.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Количество домов п. Березняки  - 157, п. Игирма – 167, всего 324. В среднем степень износа – 43 - 74 %. Жильём обеспечено всё население посёлков. Имеются квартиры в неблагоустроенном фонде для распределения. Очереди нет.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7661" y="4575180"/>
            <a:ext cx="4714908" cy="9286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Georgia" pitchFamily="18" charset="0"/>
              </a:rPr>
              <a:t>ООО «ГРАНДСЕРВИС» – </a:t>
            </a:r>
            <a:r>
              <a:rPr lang="ru-RU" sz="1600" u="sng" dirty="0" smtClean="0">
                <a:latin typeface="Georgia" pitchFamily="18" charset="0"/>
              </a:rPr>
              <a:t>Генеральный директор И.К. Клименко</a:t>
            </a:r>
            <a:r>
              <a:rPr lang="ru-RU" sz="1600" dirty="0" smtClean="0">
                <a:latin typeface="Georgia" pitchFamily="18" charset="0"/>
              </a:rPr>
              <a:t> водоснабжение и водоотведение.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169561" y="431776"/>
            <a:ext cx="6215106" cy="10715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54785" y="1360470"/>
            <a:ext cx="9572692" cy="3115747"/>
          </a:xfrm>
          <a:prstGeom prst="round2Diag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0" rIns="91440" bIns="4572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Жилищный фонд оборудован водопроводом, централизованной канализацией, центральным отоплением, печным отоплением пользуются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49 %. В летний период весь неблагоустроенный сектор в обоих посёлках подключён к летнему водопроводу.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Тарифы на теплоснабжение на 01.07.2017г. увеличились на 5,9%;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на 01.07. 2014 г. увеличились на 6% 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с  01.12. 2015 г. увеличились на 3,9 %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на 01.07.2016г. увеличилось на 3,9%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На 01.07.2017 г. Увеличится на 5,9%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Sylfaen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69033" y="4360866"/>
          <a:ext cx="10144196" cy="301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Горизонтальный свиток 6"/>
          <p:cNvSpPr/>
          <p:nvPr/>
        </p:nvSpPr>
        <p:spPr>
          <a:xfrm>
            <a:off x="4169561" y="217462"/>
            <a:ext cx="6215106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69099" y="1789098"/>
            <a:ext cx="9358378" cy="1413153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91440" tIns="0" rIns="91440" bIns="4572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фонд БСП за 2016 год составляет: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п.Березняки – всего (399), 295 (приватизировано), 35 (частных) = 69 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мун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п. Игирма – всего (318), 62 (приватизировано), 25 (частных) = 231 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мун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Sylfaen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83347" y="4003676"/>
          <a:ext cx="9897774" cy="315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Горизонтальный свиток 7"/>
          <p:cNvSpPr/>
          <p:nvPr/>
        </p:nvSpPr>
        <p:spPr>
          <a:xfrm>
            <a:off x="4169561" y="431776"/>
            <a:ext cx="6215106" cy="10715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21746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Транспорт / ТВ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Связь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0471" y="1431908"/>
            <a:ext cx="10144196" cy="3143272"/>
          </a:xfrm>
          <a:prstGeom prst="roundRect">
            <a:avLst>
              <a:gd name="adj" fmla="val 9342"/>
            </a:avLst>
          </a:prstGeom>
          <a:gradFill flip="none" rotWithShape="1">
            <a:gsLst>
              <a:gs pos="0">
                <a:schemeClr val="accent1">
                  <a:tint val="45000"/>
                  <a:shade val="30000"/>
                  <a:satMod val="115000"/>
                  <a:alpha val="42000"/>
                </a:schemeClr>
              </a:gs>
              <a:gs pos="50000">
                <a:schemeClr val="accent1">
                  <a:tint val="45000"/>
                  <a:shade val="67500"/>
                  <a:satMod val="115000"/>
                </a:schemeClr>
              </a:gs>
              <a:gs pos="100000">
                <a:schemeClr val="accent1">
                  <a:tint val="4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lvl="0"/>
            <a:endParaRPr lang="ru-RU" sz="1400" b="1" dirty="0" smtClean="0"/>
          </a:p>
          <a:p>
            <a:pPr lvl="0"/>
            <a:endParaRPr lang="ru-RU" sz="1400" b="1" dirty="0" smtClean="0"/>
          </a:p>
          <a:p>
            <a:pPr lvl="0"/>
            <a:endParaRPr lang="ru-RU" sz="1400" b="1" dirty="0" smtClean="0"/>
          </a:p>
          <a:p>
            <a:pPr lvl="0"/>
            <a:endParaRPr lang="ru-RU" sz="1400" b="1" dirty="0" smtClean="0"/>
          </a:p>
          <a:p>
            <a:pPr lvl="0"/>
            <a:endParaRPr lang="ru-RU" sz="1400" b="1" dirty="0" smtClean="0"/>
          </a:p>
          <a:p>
            <a:pPr lvl="0"/>
            <a:r>
              <a:rPr lang="ru-RU" sz="1400" b="1" dirty="0" smtClean="0"/>
              <a:t>Транспорт:</a:t>
            </a:r>
            <a:endParaRPr lang="ru-RU" sz="1400" dirty="0" smtClean="0"/>
          </a:p>
          <a:p>
            <a:pPr lvl="0"/>
            <a:r>
              <a:rPr lang="ru-RU" sz="1400" b="1" i="1" dirty="0" smtClean="0"/>
              <a:t>   В </a:t>
            </a:r>
            <a:r>
              <a:rPr lang="ru-RU" sz="1400" b="1" i="1" dirty="0" err="1" smtClean="0"/>
              <a:t>Березняковском</a:t>
            </a:r>
            <a:r>
              <a:rPr lang="ru-RU" sz="1400" b="1" i="1" dirty="0" smtClean="0"/>
              <a:t> сельском поселении действует  маршрут автобусных пассажирских перевозок: </a:t>
            </a:r>
            <a:r>
              <a:rPr lang="ru-RU" sz="1400" b="1" i="1" dirty="0" err="1" smtClean="0"/>
              <a:t>Березняки-Игирма-Железногорск</a:t>
            </a:r>
            <a:r>
              <a:rPr lang="ru-RU" sz="1400" b="1" i="1" dirty="0" smtClean="0"/>
              <a:t>. Протяжённость маршрута 93 км. Осуществляет </a:t>
            </a:r>
            <a:r>
              <a:rPr lang="ru-RU" sz="1400" b="1" i="1" dirty="0" err="1" smtClean="0"/>
              <a:t>пассажиро-перевозки</a:t>
            </a:r>
            <a:r>
              <a:rPr lang="ru-RU" sz="1400" b="1" i="1" dirty="0" smtClean="0"/>
              <a:t> предприятие ИП Трошин Н.Б., но ввиду плохих дорог часто бывает, что транспорт не выходит по маршруту, особенно в осеннее и весеннее время. Предоставляется  ветеранам труда, труженикам тыла льготный проезд. </a:t>
            </a:r>
            <a:endParaRPr lang="ru-RU" sz="1400" dirty="0" smtClean="0"/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6289" y="1503346"/>
            <a:ext cx="2357454" cy="1857388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 descr="016.JPG"/>
          <p:cNvPicPr>
            <a:picLocks noChangeAspect="1"/>
          </p:cNvPicPr>
          <p:nvPr/>
        </p:nvPicPr>
        <p:blipFill>
          <a:blip r:embed="rId4" cstate="print"/>
          <a:srcRect l="14085" b="8920"/>
          <a:stretch>
            <a:fillRect/>
          </a:stretch>
        </p:blipFill>
        <p:spPr>
          <a:xfrm>
            <a:off x="3883809" y="1503346"/>
            <a:ext cx="2336095" cy="1857388"/>
          </a:xfrm>
          <a:prstGeom prst="roundRect">
            <a:avLst>
              <a:gd name="adj" fmla="val 12866"/>
            </a:avLst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122.jpg"/>
          <p:cNvPicPr>
            <a:picLocks noChangeAspect="1"/>
          </p:cNvPicPr>
          <p:nvPr/>
        </p:nvPicPr>
        <p:blipFill>
          <a:blip r:embed="rId5" cstate="print"/>
          <a:srcRect t="7830" r="10049" b="14488"/>
          <a:stretch>
            <a:fillRect/>
          </a:stretch>
        </p:blipFill>
        <p:spPr>
          <a:xfrm>
            <a:off x="6598453" y="1574784"/>
            <a:ext cx="2786081" cy="1804562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311909" y="4718056"/>
            <a:ext cx="4429156" cy="2714644"/>
          </a:xfrm>
          <a:prstGeom prst="roundRect">
            <a:avLst>
              <a:gd name="adj" fmla="val 8355"/>
            </a:avLst>
          </a:prstGeom>
          <a:solidFill>
            <a:schemeClr val="accent1">
              <a:tint val="45000"/>
              <a:alpha val="8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r>
              <a:rPr lang="ru-RU" sz="1600" b="1" dirty="0" smtClean="0"/>
              <a:t>Телевидение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1) Работает аналоговое 2-х каналовое телевиденье.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2) Цифровое эфирное телевиденье.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3) Спутниковое телевиденье (преобладает «</a:t>
            </a:r>
            <a:r>
              <a:rPr lang="ru-RU" sz="1600" b="1" i="1" dirty="0" err="1" smtClean="0"/>
              <a:t>Триколор</a:t>
            </a:r>
            <a:r>
              <a:rPr lang="ru-RU" sz="1600" b="1" i="1" dirty="0" smtClean="0"/>
              <a:t> ТВ» и «НТВ+»). 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26421" y="4860932"/>
            <a:ext cx="2000264" cy="1214446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4955379" y="4718056"/>
            <a:ext cx="5429288" cy="2714644"/>
          </a:xfrm>
          <a:prstGeom prst="roundRect">
            <a:avLst>
              <a:gd name="adj" fmla="val 8580"/>
            </a:avLst>
          </a:prstGeom>
          <a:solidFill>
            <a:schemeClr val="accent1">
              <a:tint val="45000"/>
              <a:alpha val="8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/>
              <a:t> </a:t>
            </a:r>
          </a:p>
          <a:p>
            <a:pPr lvl="0"/>
            <a:endParaRPr lang="ru-RU" sz="1600" b="1" dirty="0" smtClean="0"/>
          </a:p>
          <a:p>
            <a:pPr lvl="0"/>
            <a:r>
              <a:rPr lang="ru-RU" sz="1600" b="1" dirty="0" smtClean="0"/>
              <a:t>Связь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1) Стационарная связь</a:t>
            </a:r>
          </a:p>
          <a:p>
            <a:pPr lvl="0"/>
            <a:r>
              <a:rPr lang="ru-RU" sz="1600" b="1" i="1" dirty="0" smtClean="0"/>
              <a:t> «</a:t>
            </a:r>
            <a:r>
              <a:rPr lang="ru-RU" sz="1600" b="1" i="1" dirty="0" err="1" smtClean="0"/>
              <a:t>Ростелеком</a:t>
            </a:r>
            <a:r>
              <a:rPr lang="ru-RU" sz="1600" b="1" i="1" dirty="0" smtClean="0"/>
              <a:t>».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2) Сотовая связь «Мегафон», </a:t>
            </a:r>
          </a:p>
          <a:p>
            <a:pPr lvl="0"/>
            <a:r>
              <a:rPr lang="ru-RU" sz="1600" b="1" i="1" dirty="0" smtClean="0"/>
              <a:t>«МТС», «</a:t>
            </a:r>
            <a:r>
              <a:rPr lang="ru-RU" sz="1600" b="1" i="1" dirty="0" err="1" smtClean="0"/>
              <a:t>Билайн</a:t>
            </a:r>
            <a:r>
              <a:rPr lang="ru-RU" sz="1600" b="1" i="1" dirty="0" smtClean="0"/>
              <a:t>», «Теле2».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3)  Безлемитный, беспроводной </a:t>
            </a:r>
          </a:p>
          <a:p>
            <a:pPr lvl="0"/>
            <a:r>
              <a:rPr lang="ru-RU" sz="1600" b="1" i="1" dirty="0" smtClean="0"/>
              <a:t>широкополосный доступ</a:t>
            </a:r>
          </a:p>
          <a:p>
            <a:pPr lvl="0"/>
            <a:r>
              <a:rPr lang="ru-RU" sz="1600" b="1" i="1" dirty="0" smtClean="0"/>
              <a:t> к сети интернет  </a:t>
            </a:r>
            <a:r>
              <a:rPr lang="ru-RU" sz="1600" b="1" i="1" dirty="0" err="1" smtClean="0"/>
              <a:t>существляет</a:t>
            </a:r>
            <a:r>
              <a:rPr lang="ru-RU" sz="1600" b="1" i="1" dirty="0" smtClean="0"/>
              <a:t> ООО «Регион Телеком» </a:t>
            </a:r>
            <a:endParaRPr lang="ru-RU" sz="1600" dirty="0"/>
          </a:p>
        </p:txBody>
      </p:sp>
      <p:pic>
        <p:nvPicPr>
          <p:cNvPr id="12" name="Рисунок 11" descr="DSCN0888.JPG"/>
          <p:cNvPicPr/>
          <p:nvPr/>
        </p:nvPicPr>
        <p:blipFill>
          <a:blip r:embed="rId7" cstate="print"/>
          <a:srcRect l="30205" t="17008" r="28084" b="33976"/>
          <a:stretch>
            <a:fillRect/>
          </a:stretch>
        </p:blipFill>
        <p:spPr>
          <a:xfrm>
            <a:off x="8241527" y="4860932"/>
            <a:ext cx="1928826" cy="1785950"/>
          </a:xfrm>
          <a:prstGeom prst="roundRect">
            <a:avLst>
              <a:gd name="adj" fmla="val 10896"/>
            </a:avLst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Сельское хозяйство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5049" y="1931974"/>
            <a:ext cx="5256584" cy="46166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Динамика роста сельхозпродукции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383479" y="2646354"/>
          <a:ext cx="761175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Сельское хозяйство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8113" y="1898937"/>
            <a:ext cx="5256584" cy="46166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Динамика роста сельхозпродукции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69099" y="2637234"/>
          <a:ext cx="935837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Сельское хозяйство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11975" y="2574916"/>
          <a:ext cx="900118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08113" y="1845146"/>
            <a:ext cx="5256584" cy="46166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Динамика роста сельхозпродукции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8189" y="360339"/>
            <a:ext cx="5715040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Сельское хозяйство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3347" y="5646750"/>
            <a:ext cx="9644130" cy="14301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0" rIns="72000" bIns="0">
            <a:spAutoFit/>
          </a:bodyPr>
          <a:lstStyle/>
          <a:p>
            <a:pPr algn="just">
              <a:buNone/>
            </a:pP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Оформление земель с/</a:t>
            </a:r>
            <a:r>
              <a:rPr lang="ru-RU" sz="1400" b="1" dirty="0" err="1" smtClean="0">
                <a:latin typeface="Century" pitchFamily="18" charset="0"/>
                <a:ea typeface="Tahoma" pitchFamily="34" charset="0"/>
                <a:cs typeface="Tahoma" pitchFamily="34" charset="0"/>
              </a:rPr>
              <a:t>х</a:t>
            </a: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 назначения в долевую собственность на 01. 01.2017г.:</a:t>
            </a:r>
          </a:p>
          <a:p>
            <a:pPr algn="just">
              <a:buNone/>
            </a:pP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 - оформило 9 человек общей площадью 480 га. </a:t>
            </a:r>
          </a:p>
          <a:p>
            <a:pPr algn="just">
              <a:buNone/>
            </a:pP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Оформление приусадебных участков в личную собственность (для ведения личного подсобного хозяйства) :</a:t>
            </a:r>
          </a:p>
          <a:p>
            <a:pPr algn="just">
              <a:buNone/>
            </a:pP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 - оформило 62 человек. (по сравнению с 2016годом на 47 участков больше)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latin typeface="Century" pitchFamily="18" charset="0"/>
                <a:ea typeface="Tahoma" pitchFamily="34" charset="0"/>
                <a:cs typeface="Tahoma" pitchFamily="34" charset="0"/>
              </a:rPr>
              <a:t>Оформление участков (промышленная зона) купля продажи - 2 чел, аренда – 1чел.</a:t>
            </a:r>
          </a:p>
          <a:p>
            <a:pPr algn="just"/>
            <a:endParaRPr lang="ru-RU" sz="1400" b="1" dirty="0" smtClean="0">
              <a:latin typeface="Century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312041" y="1360470"/>
            <a:ext cx="7643866" cy="64294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Динамика роста сельхозпродукции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312041" y="2217726"/>
          <a:ext cx="7643865" cy="321471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47955"/>
                <a:gridCol w="2547955"/>
                <a:gridCol w="2547955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скота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Население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Т.И. Анисимова</a:t>
                      </a:r>
                      <a:endParaRPr lang="ru-RU" dirty="0"/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Лошади (голов)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4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30</a:t>
                      </a:r>
                      <a:endParaRPr lang="ru-RU" sz="3600" dirty="0"/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Свиньи (голов)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9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-</a:t>
                      </a:r>
                      <a:endParaRPr lang="ru-RU" sz="3600" dirty="0"/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Кролики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62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-</a:t>
                      </a:r>
                      <a:endParaRPr lang="ru-RU" sz="3600" dirty="0"/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Пчёлосемьи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15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-</a:t>
                      </a:r>
                      <a:endParaRPr lang="ru-RU" sz="36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21746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632049" y="4581450"/>
          <a:ext cx="9361040" cy="271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240471" y="1646222"/>
          <a:ext cx="10144196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20281" y="1146157"/>
            <a:ext cx="7595349" cy="408623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Демографическая ситуация по данным управления службы ЗАГС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034" y="1574784"/>
            <a:ext cx="5072098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Потребительский рынок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471" y="2503478"/>
            <a:ext cx="5000661" cy="64294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Анализ деятельности предприятий, находящихся на территории Березняковского сельского поселения. </a:t>
            </a:r>
            <a:endParaRPr lang="ru-RU" sz="1600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40471" y="3217858"/>
          <a:ext cx="5000660" cy="414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384007" y="1574784"/>
            <a:ext cx="5072098" cy="64294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0">
                  <a:solidFill>
                    <a:schemeClr val="bg1"/>
                  </a:solidFill>
                </a:ln>
              </a:rPr>
              <a:t>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Малое предпринимательство</a:t>
            </a:r>
            <a:endParaRPr lang="ru-RU" sz="2800" b="1" dirty="0">
              <a:ln w="19050">
                <a:solidFill>
                  <a:schemeClr val="bg1"/>
                </a:solidFill>
              </a:ln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26883" y="3217858"/>
            <a:ext cx="4929222" cy="4143404"/>
          </a:xfrm>
          <a:prstGeom prst="roundRect">
            <a:avLst>
              <a:gd name="adj" fmla="val 5115"/>
            </a:avLst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Юр. Лица и индивид</a:t>
            </a:r>
            <a:r>
              <a:rPr lang="en-US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 всего:22чел.</a:t>
            </a:r>
          </a:p>
          <a:p>
            <a:pPr algn="ctr"/>
            <a:endParaRPr lang="ru-RU" dirty="0" smtClean="0"/>
          </a:p>
          <a:p>
            <a:r>
              <a:rPr lang="ru-RU" sz="2400" dirty="0" smtClean="0"/>
              <a:t>Работают по направлениям:</a:t>
            </a:r>
          </a:p>
          <a:p>
            <a:r>
              <a:rPr lang="ru-RU" sz="2400" dirty="0" smtClean="0"/>
              <a:t>Сельское хозяйство – 3;</a:t>
            </a:r>
          </a:p>
          <a:p>
            <a:r>
              <a:rPr lang="ru-RU" sz="2400" dirty="0" smtClean="0"/>
              <a:t>Розничная торговля – 13;</a:t>
            </a:r>
          </a:p>
          <a:p>
            <a:r>
              <a:rPr lang="ru-RU" sz="2400" dirty="0" smtClean="0"/>
              <a:t>Лесозаготовки: поставка твёрдого топлива – 3;</a:t>
            </a:r>
          </a:p>
          <a:p>
            <a:r>
              <a:rPr lang="ru-RU" sz="2400" dirty="0" smtClean="0"/>
              <a:t>Перевозка пассажиров – 1;</a:t>
            </a:r>
          </a:p>
          <a:p>
            <a:r>
              <a:rPr lang="ru-RU" sz="2400" dirty="0" smtClean="0"/>
              <a:t>Деревопереработка – 2.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5232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Социально-экономическая ситуация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</p:nvPr>
        </p:nvGraphicFramePr>
        <p:xfrm>
          <a:off x="526223" y="2289165"/>
          <a:ext cx="9644129" cy="5168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357454"/>
                <a:gridCol w="3286148"/>
                <a:gridCol w="1143008"/>
                <a:gridCol w="2428892"/>
              </a:tblGrid>
              <a:tr h="546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Содержание проблемы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Решение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проблемы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Затраты  тыс.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Итог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Сельское хозяйство. </a:t>
                      </a:r>
                      <a:endParaRPr lang="ru-RU" sz="1100" b="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R"/>
                      </a:pPr>
                      <a:r>
                        <a:rPr lang="ru-RU" sz="1100" b="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Работа по долевой собственности.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1100" b="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Оформление ИП, КФХ. </a:t>
                      </a:r>
                      <a:endParaRPr lang="ru-RU" sz="1100" b="0" dirty="0" smtClean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b="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Вопрос на постоянном контроле.</a:t>
                      </a:r>
                    </a:p>
                  </a:txBody>
                  <a:tcPr marL="68580" marR="68580" marT="0" marB="0" anchor="ctr"/>
                </a:tc>
              </a:tr>
              <a:tr h="373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Приобретение пожарных машин.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 программе с 2012г.</a:t>
                      </a:r>
                      <a:r>
                        <a:rPr lang="ru-RU" sz="1100" baseline="0" dirty="0" smtClean="0">
                          <a:latin typeface="Archangelsk" pitchFamily="2" charset="0"/>
                          <a:cs typeface="Arial" pitchFamily="34" charset="0"/>
                        </a:rPr>
                        <a:t> Отсутствие финансирование.</a:t>
                      </a:r>
                      <a:endParaRPr lang="ru-RU" sz="1100" dirty="0" smtClean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Вопрос остаётся на контроле.</a:t>
                      </a:r>
                    </a:p>
                  </a:txBody>
                  <a:tcPr marL="68580" marR="68580" marT="0" marB="0" anchor="ctr"/>
                </a:tc>
              </a:tr>
              <a:tr h="35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Приобретение мусорной машины.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Отсутствие финансирование.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Вопрос остаётся на контроле.</a:t>
                      </a:r>
                    </a:p>
                  </a:txBody>
                  <a:tcPr marL="68580" marR="68580" marT="0" marB="0" anchor="ctr"/>
                </a:tc>
              </a:tr>
              <a:tr h="71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Содержание </a:t>
                      </a:r>
                      <a:r>
                        <a:rPr lang="ru-RU" sz="110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МУК К </a:t>
                      </a: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БСП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Программа «100 Модельных домов культуры»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Задолжность по ком</a:t>
                      </a:r>
                      <a:r>
                        <a:rPr lang="en-US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услугам.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marR="0" indent="-22860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Программа завершена.</a:t>
                      </a:r>
                    </a:p>
                    <a:p>
                      <a:pPr marL="228600" marR="0" indent="-22860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Задолжность погашена.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Вопрос снят с контроля.</a:t>
                      </a:r>
                    </a:p>
                  </a:txBody>
                  <a:tcPr marL="68580" marR="68580" marT="0" marB="0" anchor="ctr"/>
                </a:tc>
              </a:tr>
              <a:tr h="793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Капитальный</a:t>
                      </a: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ремонт зданий администрации и домов культуры.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marR="0" indent="-22860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00" baseline="0" dirty="0" smtClean="0">
                          <a:latin typeface="Archangelsk" pitchFamily="2" charset="0"/>
                          <a:cs typeface="Arial" pitchFamily="34" charset="0"/>
                        </a:rPr>
                        <a:t>СДК п. Игирма: капитальный ремонт кровли.</a:t>
                      </a:r>
                    </a:p>
                    <a:p>
                      <a:pPr marL="228600" marR="0" indent="-22860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00" baseline="0" dirty="0" smtClean="0">
                          <a:latin typeface="Archangelsk" pitchFamily="2" charset="0"/>
                          <a:cs typeface="Arial" pitchFamily="34" charset="0"/>
                        </a:rPr>
                        <a:t>Технический ремонт кровли СДК п.Березняки – за счёт народных инициатив.</a:t>
                      </a:r>
                    </a:p>
                    <a:p>
                      <a:pPr marL="228600" marR="0" indent="-22860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00" baseline="0" dirty="0" smtClean="0">
                          <a:latin typeface="Archangelsk" pitchFamily="2" charset="0"/>
                          <a:cs typeface="Arial" pitchFamily="34" charset="0"/>
                        </a:rPr>
                        <a:t>Администрация – соц. партнёрство.</a:t>
                      </a:r>
                      <a:endParaRPr lang="ru-RU" sz="1100" dirty="0" smtClean="0">
                        <a:latin typeface="Archangelsk" pitchFamily="2" charset="0"/>
                        <a:cs typeface="Arial" pitchFamily="34" charset="0"/>
                      </a:endParaRPr>
                    </a:p>
                    <a:p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ВЫПОЛНЕНО.</a:t>
                      </a:r>
                    </a:p>
                    <a:p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Вопрос снят с контроля.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0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Строительство КОС.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   Программа «Чистая вода» не выделено</a:t>
                      </a:r>
                      <a:r>
                        <a:rPr lang="ru-RU" sz="1100" baseline="0" dirty="0" smtClean="0">
                          <a:latin typeface="Archangelsk" pitchFamily="2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финансов.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 2007 года.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5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Строительство</a:t>
                      </a: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скважины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п. Игирма.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 Проектно – сметная документация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Программа «Чистая вода».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0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8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Плоскостные</a:t>
                      </a:r>
                      <a:r>
                        <a:rPr lang="ru-RU" sz="11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спортивные сооружения.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 Проектно – сметная документация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1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Развитие сельских территорий.</a:t>
                      </a:r>
                      <a:endParaRPr lang="ru-RU" sz="11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1998" y="1701130"/>
            <a:ext cx="9881231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  <a:cs typeface="Miriam" pitchFamily="34" charset="-79"/>
              </a:rPr>
              <a:t>Отчёт о решении поставленных проблемных вопросов Березняковского МО за 2016 год</a:t>
            </a:r>
            <a:endParaRPr lang="ru-RU" dirty="0">
              <a:latin typeface="Impact" pitchFamily="34" charset="0"/>
              <a:cs typeface="Miriam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0999" y="217462"/>
            <a:ext cx="5922177" cy="523210"/>
          </a:xfrm>
          <a:prstGeom prst="rect">
            <a:avLst/>
          </a:prstGeom>
          <a:solidFill>
            <a:schemeClr val="bg1">
              <a:alpha val="83000"/>
            </a:schemeClr>
          </a:solidFill>
          <a:effectLst/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Социально-экономическая ситуация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785" y="1717660"/>
            <a:ext cx="45795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Перспективы развития Березняковского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сельского поселения  на 2017 год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11909" y="2503478"/>
          <a:ext cx="6000792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598453" y="1217594"/>
          <a:ext cx="3643338" cy="588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/>
              </a:tblGrid>
              <a:tr h="684293"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Муниципальные целевые программы:</a:t>
                      </a:r>
                    </a:p>
                  </a:txBody>
                  <a:tcPr/>
                </a:tc>
              </a:tr>
              <a:tr h="92230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1) </a:t>
                      </a:r>
                      <a:r>
                        <a:rPr lang="ru-RU" sz="1400" baseline="0" dirty="0" smtClean="0"/>
                        <a:t>Развитие малого и среднего предпринимательства  на территории  Березняковского сельского поселения на 201</a:t>
                      </a:r>
                      <a:r>
                        <a:rPr lang="en-US" sz="1400" baseline="0" dirty="0" smtClean="0"/>
                        <a:t>6</a:t>
                      </a:r>
                      <a:r>
                        <a:rPr lang="ru-RU" sz="1400" baseline="0" dirty="0" smtClean="0"/>
                        <a:t>-201</a:t>
                      </a:r>
                      <a:r>
                        <a:rPr lang="en-US" sz="1400" baseline="0" dirty="0" smtClean="0"/>
                        <a:t>8</a:t>
                      </a:r>
                      <a:r>
                        <a:rPr lang="ru-RU" sz="1400" baseline="0" dirty="0" smtClean="0"/>
                        <a:t> годы.</a:t>
                      </a:r>
                      <a:endParaRPr lang="ru-RU" sz="1400" dirty="0"/>
                    </a:p>
                  </a:txBody>
                  <a:tcPr/>
                </a:tc>
              </a:tr>
              <a:tr h="9223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2) Развитие жилищно-коммунального хозяйства на территории муниципального</a:t>
                      </a:r>
                      <a:r>
                        <a:rPr lang="ru-RU" sz="1400" baseline="0" dirty="0" smtClean="0"/>
                        <a:t> образования</a:t>
                      </a:r>
                      <a:r>
                        <a:rPr lang="ru-RU" sz="1400" dirty="0" smtClean="0"/>
                        <a:t> Березняковского сельского поселения на 2014-2018 годы.</a:t>
                      </a:r>
                      <a:endParaRPr lang="ru-RU" sz="1400" dirty="0"/>
                    </a:p>
                  </a:txBody>
                  <a:tcPr/>
                </a:tc>
              </a:tr>
              <a:tr h="9223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3) Развитие автомобильных дорог общего пользования местного значения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Березняковского сельского поселения на период  201</a:t>
                      </a:r>
                      <a:r>
                        <a:rPr lang="en-US" sz="1400" dirty="0" smtClean="0"/>
                        <a:t>6</a:t>
                      </a:r>
                      <a:r>
                        <a:rPr lang="ru-RU" sz="1400" dirty="0" smtClean="0"/>
                        <a:t>-201</a:t>
                      </a:r>
                      <a:r>
                        <a:rPr lang="en-US" sz="1400" dirty="0" smtClean="0"/>
                        <a:t>8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годы.</a:t>
                      </a:r>
                      <a:endParaRPr lang="ru-RU" sz="1400" dirty="0"/>
                    </a:p>
                  </a:txBody>
                  <a:tcPr/>
                </a:tc>
              </a:tr>
              <a:tr h="71404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4)</a:t>
                      </a:r>
                      <a:r>
                        <a:rPr lang="ru-RU" sz="1400" baseline="0" dirty="0" smtClean="0"/>
                        <a:t> Повышение безопасности дорожного движения в </a:t>
                      </a:r>
                      <a:r>
                        <a:rPr lang="ru-RU" sz="1400" baseline="0" dirty="0" err="1" smtClean="0"/>
                        <a:t>Березняковском</a:t>
                      </a:r>
                      <a:r>
                        <a:rPr lang="ru-RU" sz="1400" baseline="0" dirty="0" smtClean="0"/>
                        <a:t>  сельском поселении на 2016-2018 годы.</a:t>
                      </a:r>
                      <a:endParaRPr lang="ru-RU" sz="1400" dirty="0" smtClean="0"/>
                    </a:p>
                  </a:txBody>
                  <a:tcPr/>
                </a:tc>
              </a:tr>
              <a:tr h="5382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5) Профилактика</a:t>
                      </a:r>
                      <a:r>
                        <a:rPr lang="ru-RU" sz="1400" baseline="0" dirty="0" smtClean="0"/>
                        <a:t> терроризма и экстремизма на территории БСП на 2016-2018 годы.</a:t>
                      </a:r>
                      <a:endParaRPr lang="ru-RU" sz="1400" dirty="0" smtClean="0"/>
                    </a:p>
                  </a:txBody>
                  <a:tcPr/>
                </a:tc>
              </a:tr>
              <a:tr h="5415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6) Доступная среда для инвалидов на 2016-2018 годы.</a:t>
                      </a:r>
                    </a:p>
                  </a:txBody>
                  <a:tcPr/>
                </a:tc>
              </a:tr>
              <a:tr h="5415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7) Самовложение.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 txBox="1">
            <a:spLocks/>
          </p:cNvSpPr>
          <p:nvPr/>
        </p:nvSpPr>
        <p:spPr>
          <a:xfrm>
            <a:off x="1954983" y="6789758"/>
            <a:ext cx="7437597" cy="6460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104000" tIns="52001" rIns="104000" bIns="52001"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90000" marR="0" lvl="0" indent="-390000" algn="ctr" defTabSz="10400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ylfaen" pitchFamily="18" charset="0"/>
              </a:rPr>
              <a:t>201</a:t>
            </a:r>
            <a:r>
              <a:rPr lang="ru-RU" sz="2400" b="1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6</a:t>
            </a:r>
            <a:r>
              <a:rPr kumimoji="0" lang="ru-RU" sz="2400" b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ylfaen" pitchFamily="18" charset="0"/>
              </a:rPr>
              <a:t>год</a:t>
            </a:r>
            <a:endParaRPr kumimoji="0" lang="ru-RU" sz="2400" b="1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Sylfae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9165" y="503214"/>
            <a:ext cx="85609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Березняковское муниципальное образование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Нижнеилимский район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Иркутская область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6487" y="2289164"/>
            <a:ext cx="5967730" cy="3198019"/>
          </a:xfrm>
          <a:prstGeom prst="verticalScroll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Иркутская область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Нижнеилимский район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Березняковское сельское поселение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АДМИНИСТРАЦИЯ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Arial" pitchFamily="34" charset="0"/>
              </a:rPr>
              <a:t>665696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, п. Березняки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улица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Янгеля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дом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Телефон (факс):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8(39566)60-2-10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a-bsp@yandex.ru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40735" y="5575312"/>
            <a:ext cx="6286544" cy="923330"/>
          </a:xfrm>
          <a:prstGeom prst="rect">
            <a:avLst/>
          </a:prstGeom>
          <a:noFill/>
          <a:effectLst>
            <a:outerShdw blurRad="50800" dist="50800" dir="5400000" sx="200000" sy="200000" algn="ctr" rotWithShape="0">
              <a:srgbClr val="000000">
                <a:alpha val="47000"/>
              </a:srgb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pple Chancery" pitchFamily="66" charset="0"/>
              </a:rPr>
              <a:t>http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://</a:t>
            </a:r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pple Chancery" pitchFamily="66" charset="0"/>
              </a:rPr>
              <a:t>a-bsp.ru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88033" y="1845146"/>
          <a:ext cx="971556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Уровень жизни населения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97661" y="1860536"/>
          <a:ext cx="950125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21969" y="4991932"/>
          <a:ext cx="9476945" cy="222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Уровень жизни населения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97661" y="1860536"/>
          <a:ext cx="950125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21969" y="4991932"/>
          <a:ext cx="9476945" cy="222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Управление финансами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099" y="2074850"/>
            <a:ext cx="9215502" cy="48013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Бюджет Березняковского  сельского  поселения на 2016 год был утвержден Решением Думы Березняковского сельского поселения </a:t>
            </a:r>
            <a:r>
              <a:rPr lang="ru-RU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№ 144 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</a:t>
            </a:r>
            <a:r>
              <a:rPr lang="ru-RU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28.12.2015 года.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Доходная часть бюджета утверждена в сумме 11 768,4 тыс. рублей, в т.ч.  безвозмездных поступлений в сумме 10 208,0 тыс. руб. из них  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объём межбюджетных  трансфертов, получаемых из других бюджетов  бюджетной   системы РФ,  в сумме 10 208,0 тыс. рублей. С учетом внесенных уточнений и изменений в течение отчетного периода доходная часть бюджета составила </a:t>
            </a:r>
            <a:r>
              <a:rPr lang="ru-RU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16 313,4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тыс.рублей, в т.ч. объем безвозмездных поступлений </a:t>
            </a:r>
            <a:r>
              <a:rPr lang="ru-RU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14  574,3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тыс. рублей.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Исполнение за 2016 год составило 16 173,5 тыс. рублей или </a:t>
            </a: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99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,1 % к уточненному плану 2016 года, в том числе: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по разделу «налоговые и неналоговые доходы» – исполнение составило  1 599,2 тыс.рублей или 91,9  % к уточненным  показателям.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по разделу «безвозмездные поступления» – исполнение составило 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14 574,3 тыс.рублей или </a:t>
            </a:r>
            <a:r>
              <a:rPr lang="ru-RU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% к уточненным  показателям.</a:t>
            </a:r>
          </a:p>
          <a:p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884e58cad63eda35971ed8befc73a5473c3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10518</TotalTime>
  <Words>4146</Words>
  <Application>Microsoft Office PowerPoint</Application>
  <PresentationFormat>Произвольный</PresentationFormat>
  <Paragraphs>916</Paragraphs>
  <Slides>53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Иркутская область Нижнеилимский район Березняковское сельское поселение                                             http://a-bsp.ru</vt:lpstr>
      <vt:lpstr>Население составляет 1918ч.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Информация о ходе работ по заключению соглашений о социально-экономическом сотрудничестве между муниципальным образованием «Березняковское сельское поселение» и организациями за  2016 г.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Березняковское сельское  поселение</dc:title>
  <dc:creator>Вячеслав</dc:creator>
  <cp:lastModifiedBy>c400</cp:lastModifiedBy>
  <cp:revision>1765</cp:revision>
  <dcterms:created xsi:type="dcterms:W3CDTF">2014-02-24T13:47:25Z</dcterms:created>
  <dcterms:modified xsi:type="dcterms:W3CDTF">2017-02-21T02:13:16Z</dcterms:modified>
</cp:coreProperties>
</file>