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19" r:id="rId3"/>
    <p:sldId id="349" r:id="rId4"/>
    <p:sldId id="350" r:id="rId5"/>
    <p:sldId id="320" r:id="rId6"/>
    <p:sldId id="321" r:id="rId7"/>
    <p:sldId id="322" r:id="rId8"/>
    <p:sldId id="323" r:id="rId9"/>
    <p:sldId id="324" r:id="rId10"/>
    <p:sldId id="325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</p:sldIdLst>
  <p:sldSz cx="12801600" cy="9601200" type="A3"/>
  <p:notesSz cx="6815138" cy="9942513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84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366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625" indent="7334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FF0000"/>
    <a:srgbClr val="00B050"/>
    <a:srgbClr val="FF33CC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94304" autoAdjust="0"/>
  </p:normalViewPr>
  <p:slideViewPr>
    <p:cSldViewPr>
      <p:cViewPr varScale="1">
        <p:scale>
          <a:sx n="73" d="100"/>
          <a:sy n="73" d="100"/>
        </p:scale>
        <p:origin x="414" y="11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B39D3155-8BCC-4C3E-B51C-D12D52133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25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1BD0E-D0B8-4101-8371-2A0998775A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CE965-3CD2-47BB-9E8E-1614E3FDEC9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057F2-9754-4F88-BA5B-0C9284E41B7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AD51D-5C51-455F-99DB-6394AAE3CEB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887CB-E145-44C9-9C03-C8271D80B28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D542A-E09C-40A6-B07E-0F58E8FBCA6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D4ED3-7F5D-4E8E-9E34-2DC74300C7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3470E-0B2E-4137-850F-4507F4E5AF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C3C09-5C76-425E-827D-3F2044EF4F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5" tIns="45793" rIns="91585" bIns="45793" anchor="b"/>
          <a:lstStyle/>
          <a:p>
            <a:pPr algn="r" defTabSz="898525"/>
            <a:fld id="{FAE476AE-0FA7-44F4-8232-7A8182562389}" type="slidenum">
              <a:rPr lang="ru-RU" sz="1200"/>
              <a:pPr algn="r" defTabSz="898525"/>
              <a:t>10</a:t>
            </a:fld>
            <a:endParaRPr lang="ru-R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DCFBB-F99C-45C9-80DA-52C549E602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8280D-140C-4F5B-B5E4-D9FD82624AF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06C81-0DAD-4043-B4C7-A26A6848D6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39" y="2982914"/>
            <a:ext cx="10880724" cy="20573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6" y="5440363"/>
            <a:ext cx="8959850" cy="2454276"/>
          </a:xfrm>
        </p:spPr>
        <p:txBody>
          <a:bodyPr/>
          <a:lstStyle>
            <a:lvl1pPr marL="0" indent="0" algn="ctr">
              <a:buNone/>
              <a:defRPr/>
            </a:lvl1pPr>
            <a:lvl2pPr marL="457145" indent="0" algn="ctr">
              <a:buNone/>
              <a:defRPr/>
            </a:lvl2pPr>
            <a:lvl3pPr marL="914290" indent="0" algn="ctr">
              <a:buNone/>
              <a:defRPr/>
            </a:lvl3pPr>
            <a:lvl4pPr marL="1371436" indent="0" algn="ctr">
              <a:buNone/>
              <a:defRPr/>
            </a:lvl4pPr>
            <a:lvl5pPr marL="1828581" indent="0" algn="ctr">
              <a:buNone/>
              <a:defRPr/>
            </a:lvl5pPr>
            <a:lvl6pPr marL="2285725" indent="0" algn="ctr">
              <a:buNone/>
              <a:defRPr/>
            </a:lvl6pPr>
            <a:lvl7pPr marL="2742870" indent="0" algn="ctr">
              <a:buNone/>
              <a:defRPr/>
            </a:lvl7pPr>
            <a:lvl8pPr marL="3200016" indent="0" algn="ctr">
              <a:buNone/>
              <a:defRPr/>
            </a:lvl8pPr>
            <a:lvl9pPr marL="365716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2875-F530-4C10-91BC-11A9F5C4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864E-9377-4A2C-9AFB-CC219505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14" y="384176"/>
            <a:ext cx="2879724" cy="81930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4" y="384176"/>
            <a:ext cx="8489950" cy="81930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48E6-4020-4C78-B886-C8F9FF015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7351"/>
            <a:ext cx="11522076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4" y="2239964"/>
            <a:ext cx="5684837" cy="63388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477000" y="2239964"/>
            <a:ext cx="5684839" cy="3092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77000" y="5484814"/>
            <a:ext cx="5684839" cy="3094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5DF26-D571-4513-8AFC-AD315B3D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61D4-9796-431F-8871-3300536E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6"/>
            <a:ext cx="10880724" cy="19081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4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500"/>
            </a:lvl3pPr>
            <a:lvl4pPr marL="1371436" indent="0">
              <a:buNone/>
              <a:defRPr sz="1400"/>
            </a:lvl4pPr>
            <a:lvl5pPr marL="1828581" indent="0">
              <a:buNone/>
              <a:defRPr sz="1400"/>
            </a:lvl5pPr>
            <a:lvl6pPr marL="2285725" indent="0">
              <a:buNone/>
              <a:defRPr sz="1400"/>
            </a:lvl6pPr>
            <a:lvl7pPr marL="2742870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085D7-9FD6-4CBC-8216-7A3025BD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4" y="2239964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0" y="2239964"/>
            <a:ext cx="5684839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065F-88A6-437F-BDFC-903FA5BA4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4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4" y="3044826"/>
            <a:ext cx="5656262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500" b="1"/>
            </a:lvl4pPr>
            <a:lvl5pPr marL="1828581" indent="0">
              <a:buNone/>
              <a:defRPr sz="1500" b="1"/>
            </a:lvl5pPr>
            <a:lvl6pPr marL="2285725" indent="0">
              <a:buNone/>
              <a:defRPr sz="1500" b="1"/>
            </a:lvl6pPr>
            <a:lvl7pPr marL="2742870" indent="0">
              <a:buNone/>
              <a:defRPr sz="1500" b="1"/>
            </a:lvl7pPr>
            <a:lvl8pPr marL="3200016" indent="0">
              <a:buNone/>
              <a:defRPr sz="1500" b="1"/>
            </a:lvl8pPr>
            <a:lvl9pPr marL="365716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6"/>
            <a:ext cx="5659438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6B7F-518E-4B42-A560-FD3A68204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FC161-B52F-4DF8-8E1B-CD8AC48E6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F69B-6730-427A-BE45-C88F07340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4" y="382589"/>
            <a:ext cx="4211637" cy="1627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90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4" y="2009776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300"/>
            </a:lvl2pPr>
            <a:lvl3pPr marL="914290" indent="0">
              <a:buNone/>
              <a:defRPr sz="1000"/>
            </a:lvl3pPr>
            <a:lvl4pPr marL="1371436" indent="0">
              <a:buNone/>
              <a:defRPr sz="800"/>
            </a:lvl4pPr>
            <a:lvl5pPr marL="1828581" indent="0">
              <a:buNone/>
              <a:defRPr sz="800"/>
            </a:lvl5pPr>
            <a:lvl6pPr marL="2285725" indent="0">
              <a:buNone/>
              <a:defRPr sz="800"/>
            </a:lvl6pPr>
            <a:lvl7pPr marL="2742870" indent="0">
              <a:buNone/>
              <a:defRPr sz="800"/>
            </a:lvl7pPr>
            <a:lvl8pPr marL="3200016" indent="0">
              <a:buNone/>
              <a:defRPr sz="800"/>
            </a:lvl8pPr>
            <a:lvl9pPr marL="365716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B418-317A-41D0-BD9A-18483487D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9" y="6721477"/>
            <a:ext cx="7680324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9" y="857251"/>
            <a:ext cx="7680324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6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9" y="7513639"/>
            <a:ext cx="7680324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300"/>
            </a:lvl2pPr>
            <a:lvl3pPr marL="914290" indent="0">
              <a:buNone/>
              <a:defRPr sz="1000"/>
            </a:lvl3pPr>
            <a:lvl4pPr marL="1371436" indent="0">
              <a:buNone/>
              <a:defRPr sz="800"/>
            </a:lvl4pPr>
            <a:lvl5pPr marL="1828581" indent="0">
              <a:buNone/>
              <a:defRPr sz="800"/>
            </a:lvl5pPr>
            <a:lvl6pPr marL="2285725" indent="0">
              <a:buNone/>
              <a:defRPr sz="800"/>
            </a:lvl6pPr>
            <a:lvl7pPr marL="2742870" indent="0">
              <a:buNone/>
              <a:defRPr sz="800"/>
            </a:lvl7pPr>
            <a:lvl8pPr marL="3200016" indent="0">
              <a:buNone/>
              <a:defRPr sz="800"/>
            </a:lvl8pPr>
            <a:lvl9pPr marL="365716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621E-DF8A-4C01-B0BE-2520B9A3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39" tIns="63973" rIns="127939" bIns="63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939" tIns="63973" rIns="127939" bIns="6397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charset="0"/>
              </a:defRPr>
            </a:lvl1pPr>
          </a:lstStyle>
          <a:p>
            <a:pPr>
              <a:defRPr/>
            </a:pPr>
            <a:fld id="{037DA5AA-B597-4264-9EBD-AE52A4555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7938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145" algn="ctr" defTabSz="127937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290" algn="ctr" defTabSz="127937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436" algn="ctr" defTabSz="127937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581" algn="ctr" defTabSz="1279372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7838" indent="-477838" algn="l" defTabSz="1277938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6638" indent="-396875" algn="l" defTabSz="1277938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7025" indent="-319088" algn="l" defTabSz="127793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6788" indent="-317500" algn="l" defTabSz="12779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8138" indent="-317500" algn="l" defTabSz="1277938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36525" indent="-319050" algn="l" defTabSz="127937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3670" indent="-319050" algn="l" defTabSz="127937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0814" indent="-319050" algn="l" defTabSz="127937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7961" indent="-319050" algn="l" defTabSz="1279372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/>
          <a:p>
            <a:pPr eaLnBrk="1" hangingPunct="1"/>
            <a:r>
              <a:rPr lang="ru-RU"/>
              <a:t>Титульный лист</a:t>
            </a:r>
          </a:p>
        </p:txBody>
      </p:sp>
      <p:pic>
        <p:nvPicPr>
          <p:cNvPr id="5123" name="Picture 4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22613"/>
            <a:ext cx="12801600" cy="3365500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defTabSz="1279372" eaLnBrk="1" hangingPunct="1">
              <a:defRPr/>
            </a:pPr>
            <a:r>
              <a:rPr lang="ru-RU" sz="4300" b="1" dirty="0">
                <a:solidFill>
                  <a:srgbClr val="FFFF00"/>
                </a:solidFill>
              </a:rPr>
              <a:t>ПАСПОРТ ТЕРРИТОРИИ </a:t>
            </a:r>
            <a:br>
              <a:rPr lang="ru-RU" sz="4300" b="1" dirty="0">
                <a:solidFill>
                  <a:srgbClr val="FFFF00"/>
                </a:solidFill>
              </a:rPr>
            </a:br>
            <a:r>
              <a:rPr lang="ru-RU" sz="4300" b="1" dirty="0">
                <a:solidFill>
                  <a:srgbClr val="FFFF00"/>
                </a:solidFill>
              </a:rPr>
              <a:t>ПОСЕЛКА СТАРАЯ ИГИРМА</a:t>
            </a:r>
            <a:br>
              <a:rPr lang="ru-RU" sz="4300" b="1" dirty="0">
                <a:solidFill>
                  <a:srgbClr val="FFFF00"/>
                </a:solidFill>
              </a:rPr>
            </a:br>
            <a:r>
              <a:rPr lang="ru-RU" sz="4300" b="1" dirty="0">
                <a:solidFill>
                  <a:srgbClr val="FFFF00"/>
                </a:solidFill>
              </a:rPr>
              <a:t> НИЖНЕИЛИМСКОГО РАЙОНА </a:t>
            </a:r>
            <a:br>
              <a:rPr lang="ru-RU" sz="4300" b="1" dirty="0">
                <a:solidFill>
                  <a:srgbClr val="FFFF00"/>
                </a:solidFill>
              </a:rPr>
            </a:br>
            <a:r>
              <a:rPr lang="ru-RU" sz="4300" b="1" dirty="0">
                <a:solidFill>
                  <a:srgbClr val="FFFF00"/>
                </a:solidFill>
              </a:rPr>
              <a:t>ИРКУТСКОЙ ОБЛАСТИ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29488" y="8515350"/>
            <a:ext cx="54721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39" tIns="63973" rIns="127939" bIns="63973" anchor="ctr"/>
          <a:lstStyle/>
          <a:p>
            <a:pPr defTabSz="1279372">
              <a:defRPr/>
            </a:pP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Ответственный за разработку паспорта:</a:t>
            </a:r>
          </a:p>
          <a:p>
            <a:pPr defTabSz="1279372">
              <a:defRPr/>
            </a:pP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Глава </a:t>
            </a:r>
            <a:r>
              <a:rPr lang="ru-RU" sz="2000" b="1" kern="0" dirty="0" err="1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Березняковского</a:t>
            </a:r>
            <a:r>
              <a:rPr lang="ru-RU" sz="20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сельского поселения Ефимова Анна Петровна, т. 8(39566) 60-210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Прямая со стрелкой 128"/>
          <p:cNvCxnSpPr>
            <a:cxnSpLocks noChangeShapeType="1"/>
          </p:cNvCxnSpPr>
          <p:nvPr/>
        </p:nvCxnSpPr>
        <p:spPr bwMode="auto">
          <a:xfrm>
            <a:off x="6350000" y="968375"/>
            <a:ext cx="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315" name="Text Box 553"/>
          <p:cNvSpPr txBox="1">
            <a:spLocks noChangeArrowheads="1"/>
          </p:cNvSpPr>
          <p:nvPr/>
        </p:nvSpPr>
        <p:spPr bwMode="auto">
          <a:xfrm>
            <a:off x="-50800" y="-38100"/>
            <a:ext cx="12903200" cy="1104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3" tIns="23215" rIns="46423" bIns="23215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обзорная карта наиболее значимых объектов прилегающих к сельскому поселению в границах пятикилометровой зоны</a:t>
            </a:r>
          </a:p>
        </p:txBody>
      </p:sp>
      <p:pic>
        <p:nvPicPr>
          <p:cNvPr id="13316" name="Picture 2" descr="E:\ВСЕ МОИ ДОКУМНЕНТЫ\СХЕМЫ населенных пунктов НИЖНЕИЛИМСКОГО РАЙОНА\Поселения\березняковское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4413"/>
            <a:ext cx="12801600" cy="85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Овал 300"/>
          <p:cNvSpPr>
            <a:spLocks noChangeArrowheads="1"/>
          </p:cNvSpPr>
          <p:nvPr/>
        </p:nvSpPr>
        <p:spPr bwMode="auto">
          <a:xfrm>
            <a:off x="3328988" y="1157288"/>
            <a:ext cx="7715250" cy="714375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1279525"/>
            <a:endParaRPr lang="ru-RU" sz="250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757238" y="4371975"/>
            <a:ext cx="11501437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Значимых объектов прилегающих к посёлку в границах пятикилометровой зоны – нет 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55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14484" name="Группа 109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14496" name="Группа 71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pic>
              <p:nvPicPr>
                <p:cNvPr id="14498" name="Picture 41" descr="Игирма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-2223"/>
                  <a:ext cx="12801600" cy="9603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99" name="Прямоугольник 55"/>
                <p:cNvSpPr>
                  <a:spLocks noChangeArrowheads="1"/>
                </p:cNvSpPr>
                <p:nvPr/>
              </p:nvSpPr>
              <p:spPr bwMode="auto">
                <a:xfrm rot="-5400000">
                  <a:off x="5536784" y="4650964"/>
                  <a:ext cx="288049" cy="154097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14500" name="Группа 55"/>
                <p:cNvGrpSpPr>
                  <a:grpSpLocks/>
                </p:cNvGrpSpPr>
                <p:nvPr/>
              </p:nvGrpSpPr>
              <p:grpSpPr bwMode="auto">
                <a:xfrm rot="-813681">
                  <a:off x="4877169" y="4792171"/>
                  <a:ext cx="286928" cy="229590"/>
                  <a:chOff x="4900602" y="5514980"/>
                  <a:chExt cx="285752" cy="285752"/>
                </a:xfrm>
              </p:grpSpPr>
              <p:sp>
                <p:nvSpPr>
                  <p:cNvPr id="1450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793445" y="5622137"/>
                    <a:ext cx="285752" cy="71438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451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019505" y="5610391"/>
                    <a:ext cx="262260" cy="71438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4511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903002" y="5657856"/>
                    <a:ext cx="283351" cy="142876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501" name="Прямоугольник 55"/>
                <p:cNvSpPr>
                  <a:spLocks noChangeArrowheads="1"/>
                </p:cNvSpPr>
                <p:nvPr/>
              </p:nvSpPr>
              <p:spPr bwMode="auto">
                <a:xfrm rot="-678080">
                  <a:off x="4842843" y="3818016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502" name="Прямоугольник 55"/>
                <p:cNvSpPr>
                  <a:spLocks noChangeArrowheads="1"/>
                </p:cNvSpPr>
                <p:nvPr/>
              </p:nvSpPr>
              <p:spPr bwMode="auto">
                <a:xfrm rot="-678080">
                  <a:off x="5128595" y="3746576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503" name="Прямоугольник 55"/>
                <p:cNvSpPr>
                  <a:spLocks noChangeArrowheads="1"/>
                </p:cNvSpPr>
                <p:nvPr/>
              </p:nvSpPr>
              <p:spPr bwMode="auto">
                <a:xfrm rot="-678080">
                  <a:off x="5628661" y="3675140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504" name="Прямоугольник 55"/>
                <p:cNvSpPr>
                  <a:spLocks noChangeArrowheads="1"/>
                </p:cNvSpPr>
                <p:nvPr/>
              </p:nvSpPr>
              <p:spPr bwMode="auto">
                <a:xfrm>
                  <a:off x="6414478" y="6675536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505" name="Полилиния 79"/>
                <p:cNvSpPr>
                  <a:spLocks noChangeArrowheads="1"/>
                </p:cNvSpPr>
                <p:nvPr/>
              </p:nvSpPr>
              <p:spPr bwMode="auto">
                <a:xfrm>
                  <a:off x="190500" y="6225117"/>
                  <a:ext cx="5149850" cy="3240616"/>
                </a:xfrm>
                <a:custGeom>
                  <a:avLst/>
                  <a:gdLst>
                    <a:gd name="T0" fmla="*/ 457200 w 5149850"/>
                    <a:gd name="T1" fmla="*/ 1255183 h 3240616"/>
                    <a:gd name="T2" fmla="*/ 825500 w 5149850"/>
                    <a:gd name="T3" fmla="*/ 1293283 h 3240616"/>
                    <a:gd name="T4" fmla="*/ 1270012 w 5149850"/>
                    <a:gd name="T5" fmla="*/ 1128183 h 3240616"/>
                    <a:gd name="T6" fmla="*/ 1409712 w 5149850"/>
                    <a:gd name="T7" fmla="*/ 861483 h 3240616"/>
                    <a:gd name="T8" fmla="*/ 1854212 w 5149850"/>
                    <a:gd name="T9" fmla="*/ 658283 h 3240616"/>
                    <a:gd name="T10" fmla="*/ 2679701 w 5149850"/>
                    <a:gd name="T11" fmla="*/ 455083 h 3240616"/>
                    <a:gd name="T12" fmla="*/ 3378201 w 5149850"/>
                    <a:gd name="T13" fmla="*/ 391583 h 3240616"/>
                    <a:gd name="T14" fmla="*/ 4102101 w 5149850"/>
                    <a:gd name="T15" fmla="*/ 35983 h 3240616"/>
                    <a:gd name="T16" fmla="*/ 4635502 w 5149850"/>
                    <a:gd name="T17" fmla="*/ 175683 h 3240616"/>
                    <a:gd name="T18" fmla="*/ 5105402 w 5149850"/>
                    <a:gd name="T19" fmla="*/ 594783 h 3240616"/>
                    <a:gd name="T20" fmla="*/ 4902202 w 5149850"/>
                    <a:gd name="T21" fmla="*/ 1128183 h 3240616"/>
                    <a:gd name="T22" fmla="*/ 4787902 w 5149850"/>
                    <a:gd name="T23" fmla="*/ 1788583 h 3240616"/>
                    <a:gd name="T24" fmla="*/ 4762502 w 5149850"/>
                    <a:gd name="T25" fmla="*/ 2398182 h 3240616"/>
                    <a:gd name="T26" fmla="*/ 4178301 w 5149850"/>
                    <a:gd name="T27" fmla="*/ 2969682 h 3240616"/>
                    <a:gd name="T28" fmla="*/ 3035301 w 5149850"/>
                    <a:gd name="T29" fmla="*/ 3033182 h 3240616"/>
                    <a:gd name="T30" fmla="*/ 2273301 w 5149850"/>
                    <a:gd name="T31" fmla="*/ 3236382 h 3240616"/>
                    <a:gd name="T32" fmla="*/ 1193812 w 5149850"/>
                    <a:gd name="T33" fmla="*/ 3007782 h 3240616"/>
                    <a:gd name="T34" fmla="*/ 546100 w 5149850"/>
                    <a:gd name="T35" fmla="*/ 3083982 h 3240616"/>
                    <a:gd name="T36" fmla="*/ 88900 w 5149850"/>
                    <a:gd name="T37" fmla="*/ 2334682 h 3240616"/>
                    <a:gd name="T38" fmla="*/ 63500 w 5149850"/>
                    <a:gd name="T39" fmla="*/ 1483783 h 3240616"/>
                    <a:gd name="T40" fmla="*/ 457200 w 5149850"/>
                    <a:gd name="T41" fmla="*/ 1255183 h 32406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49850"/>
                    <a:gd name="T64" fmla="*/ 0 h 3240616"/>
                    <a:gd name="T65" fmla="*/ 5149850 w 5149850"/>
                    <a:gd name="T66" fmla="*/ 3240616 h 32406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49850" h="3240616">
                      <a:moveTo>
                        <a:pt x="457200" y="1255183"/>
                      </a:moveTo>
                      <a:cubicBezTo>
                        <a:pt x="584200" y="1223433"/>
                        <a:pt x="690033" y="1314450"/>
                        <a:pt x="825500" y="1293283"/>
                      </a:cubicBezTo>
                      <a:cubicBezTo>
                        <a:pt x="960967" y="1272116"/>
                        <a:pt x="1172633" y="1200150"/>
                        <a:pt x="1270000" y="1128183"/>
                      </a:cubicBezTo>
                      <a:cubicBezTo>
                        <a:pt x="1367367" y="1056216"/>
                        <a:pt x="1312333" y="939800"/>
                        <a:pt x="1409700" y="861483"/>
                      </a:cubicBezTo>
                      <a:cubicBezTo>
                        <a:pt x="1507067" y="783166"/>
                        <a:pt x="1642533" y="726016"/>
                        <a:pt x="1854200" y="658283"/>
                      </a:cubicBezTo>
                      <a:cubicBezTo>
                        <a:pt x="2065867" y="590550"/>
                        <a:pt x="2425700" y="499533"/>
                        <a:pt x="2679700" y="455083"/>
                      </a:cubicBezTo>
                      <a:cubicBezTo>
                        <a:pt x="2933700" y="410633"/>
                        <a:pt x="3141133" y="461433"/>
                        <a:pt x="3378200" y="391583"/>
                      </a:cubicBezTo>
                      <a:cubicBezTo>
                        <a:pt x="3615267" y="321733"/>
                        <a:pt x="3892550" y="71966"/>
                        <a:pt x="4102100" y="35983"/>
                      </a:cubicBezTo>
                      <a:cubicBezTo>
                        <a:pt x="4311650" y="0"/>
                        <a:pt x="4468283" y="82550"/>
                        <a:pt x="4635500" y="175683"/>
                      </a:cubicBezTo>
                      <a:cubicBezTo>
                        <a:pt x="4802717" y="268816"/>
                        <a:pt x="5060950" y="436033"/>
                        <a:pt x="5105400" y="594783"/>
                      </a:cubicBezTo>
                      <a:cubicBezTo>
                        <a:pt x="5149850" y="753533"/>
                        <a:pt x="4955117" y="929216"/>
                        <a:pt x="4902200" y="1128183"/>
                      </a:cubicBezTo>
                      <a:cubicBezTo>
                        <a:pt x="4849283" y="1327150"/>
                        <a:pt x="4811183" y="1576916"/>
                        <a:pt x="4787900" y="1788583"/>
                      </a:cubicBezTo>
                      <a:cubicBezTo>
                        <a:pt x="4764617" y="2000250"/>
                        <a:pt x="4864100" y="2201333"/>
                        <a:pt x="4762500" y="2398183"/>
                      </a:cubicBezTo>
                      <a:cubicBezTo>
                        <a:pt x="4660900" y="2595033"/>
                        <a:pt x="4466167" y="2863850"/>
                        <a:pt x="4178300" y="2969683"/>
                      </a:cubicBezTo>
                      <a:cubicBezTo>
                        <a:pt x="3890433" y="3075516"/>
                        <a:pt x="3352800" y="2988733"/>
                        <a:pt x="3035300" y="3033183"/>
                      </a:cubicBezTo>
                      <a:cubicBezTo>
                        <a:pt x="2717800" y="3077633"/>
                        <a:pt x="2580217" y="3240616"/>
                        <a:pt x="2273300" y="3236383"/>
                      </a:cubicBezTo>
                      <a:cubicBezTo>
                        <a:pt x="1966383" y="3232150"/>
                        <a:pt x="1481667" y="3033183"/>
                        <a:pt x="1193800" y="3007783"/>
                      </a:cubicBezTo>
                      <a:cubicBezTo>
                        <a:pt x="905933" y="2982383"/>
                        <a:pt x="730250" y="3196166"/>
                        <a:pt x="546100" y="3083983"/>
                      </a:cubicBezTo>
                      <a:cubicBezTo>
                        <a:pt x="361950" y="2971800"/>
                        <a:pt x="169333" y="2601383"/>
                        <a:pt x="88900" y="2334683"/>
                      </a:cubicBezTo>
                      <a:cubicBezTo>
                        <a:pt x="8467" y="2067983"/>
                        <a:pt x="0" y="1663700"/>
                        <a:pt x="63500" y="1483783"/>
                      </a:cubicBezTo>
                      <a:cubicBezTo>
                        <a:pt x="127000" y="1303866"/>
                        <a:pt x="330200" y="1286933"/>
                        <a:pt x="457200" y="1255183"/>
                      </a:cubicBezTo>
                      <a:close/>
                    </a:path>
                  </a:pathLst>
                </a:custGeom>
                <a:solidFill>
                  <a:srgbClr val="00B050">
                    <a:alpha val="6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06" name="Полилиния 80"/>
                <p:cNvSpPr>
                  <a:spLocks noChangeArrowheads="1"/>
                </p:cNvSpPr>
                <p:nvPr/>
              </p:nvSpPr>
              <p:spPr bwMode="auto">
                <a:xfrm>
                  <a:off x="9431867" y="4942417"/>
                  <a:ext cx="3325283" cy="4643966"/>
                </a:xfrm>
                <a:custGeom>
                  <a:avLst/>
                  <a:gdLst>
                    <a:gd name="T0" fmla="*/ 118533 w 3325283"/>
                    <a:gd name="T1" fmla="*/ 3820583 h 4643966"/>
                    <a:gd name="T2" fmla="*/ 131233 w 3325283"/>
                    <a:gd name="T3" fmla="*/ 3325283 h 4643966"/>
                    <a:gd name="T4" fmla="*/ 131233 w 3325283"/>
                    <a:gd name="T5" fmla="*/ 2741083 h 4643966"/>
                    <a:gd name="T6" fmla="*/ 385233 w 3325283"/>
                    <a:gd name="T7" fmla="*/ 2194983 h 4643966"/>
                    <a:gd name="T8" fmla="*/ 918633 w 3325283"/>
                    <a:gd name="T9" fmla="*/ 1940995 h 4643966"/>
                    <a:gd name="T10" fmla="*/ 1591745 w 3325283"/>
                    <a:gd name="T11" fmla="*/ 2207683 h 4643966"/>
                    <a:gd name="T12" fmla="*/ 2087045 w 3325283"/>
                    <a:gd name="T13" fmla="*/ 2182283 h 4643966"/>
                    <a:gd name="T14" fmla="*/ 2277533 w 3325283"/>
                    <a:gd name="T15" fmla="*/ 1826695 h 4643966"/>
                    <a:gd name="T16" fmla="*/ 2252133 w 3325283"/>
                    <a:gd name="T17" fmla="*/ 1382195 h 4643966"/>
                    <a:gd name="T18" fmla="*/ 2061645 w 3325283"/>
                    <a:gd name="T19" fmla="*/ 924983 h 4643966"/>
                    <a:gd name="T20" fmla="*/ 1921945 w 3325283"/>
                    <a:gd name="T21" fmla="*/ 315383 h 4643966"/>
                    <a:gd name="T22" fmla="*/ 2417233 w 3325283"/>
                    <a:gd name="T23" fmla="*/ 10583 h 4643966"/>
                    <a:gd name="T24" fmla="*/ 3052233 w 3325283"/>
                    <a:gd name="T25" fmla="*/ 378883 h 4643966"/>
                    <a:gd name="T26" fmla="*/ 3103033 w 3325283"/>
                    <a:gd name="T27" fmla="*/ 1191695 h 4643966"/>
                    <a:gd name="T28" fmla="*/ 3191933 w 3325283"/>
                    <a:gd name="T29" fmla="*/ 1966395 h 4643966"/>
                    <a:gd name="T30" fmla="*/ 3242733 w 3325283"/>
                    <a:gd name="T31" fmla="*/ 2372783 h 4643966"/>
                    <a:gd name="T32" fmla="*/ 3191933 w 3325283"/>
                    <a:gd name="T33" fmla="*/ 3325283 h 4643966"/>
                    <a:gd name="T34" fmla="*/ 3280833 w 3325283"/>
                    <a:gd name="T35" fmla="*/ 3706283 h 4643966"/>
                    <a:gd name="T36" fmla="*/ 2925233 w 3325283"/>
                    <a:gd name="T37" fmla="*/ 4493682 h 4643966"/>
                    <a:gd name="T38" fmla="*/ 1871145 w 3325283"/>
                    <a:gd name="T39" fmla="*/ 4544482 h 4643966"/>
                    <a:gd name="T40" fmla="*/ 1528245 w 3325283"/>
                    <a:gd name="T41" fmla="*/ 4633382 h 4643966"/>
                    <a:gd name="T42" fmla="*/ 677333 w 3325283"/>
                    <a:gd name="T43" fmla="*/ 4607982 h 4643966"/>
                    <a:gd name="T44" fmla="*/ 93133 w 3325283"/>
                    <a:gd name="T45" fmla="*/ 4468282 h 4643966"/>
                    <a:gd name="T46" fmla="*/ 118533 w 3325283"/>
                    <a:gd name="T47" fmla="*/ 3769783 h 4643966"/>
                    <a:gd name="T48" fmla="*/ 118533 w 3325283"/>
                    <a:gd name="T49" fmla="*/ 3769783 h 4643966"/>
                    <a:gd name="T50" fmla="*/ 118533 w 3325283"/>
                    <a:gd name="T51" fmla="*/ 3820583 h 464396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25283"/>
                    <a:gd name="T79" fmla="*/ 0 h 4643966"/>
                    <a:gd name="T80" fmla="*/ 3325283 w 3325283"/>
                    <a:gd name="T81" fmla="*/ 4643966 h 464396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25283" h="4643966">
                      <a:moveTo>
                        <a:pt x="118533" y="3820583"/>
                      </a:moveTo>
                      <a:cubicBezTo>
                        <a:pt x="123824" y="3662891"/>
                        <a:pt x="129116" y="3505200"/>
                        <a:pt x="131233" y="3325283"/>
                      </a:cubicBezTo>
                      <a:cubicBezTo>
                        <a:pt x="133350" y="3145366"/>
                        <a:pt x="88900" y="2929466"/>
                        <a:pt x="131233" y="2741083"/>
                      </a:cubicBezTo>
                      <a:cubicBezTo>
                        <a:pt x="173566" y="2552700"/>
                        <a:pt x="254000" y="2328333"/>
                        <a:pt x="385233" y="2194983"/>
                      </a:cubicBezTo>
                      <a:cubicBezTo>
                        <a:pt x="516466" y="2061633"/>
                        <a:pt x="717550" y="1938866"/>
                        <a:pt x="918633" y="1940983"/>
                      </a:cubicBezTo>
                      <a:cubicBezTo>
                        <a:pt x="1119716" y="1943100"/>
                        <a:pt x="1397000" y="2167466"/>
                        <a:pt x="1591733" y="2207683"/>
                      </a:cubicBezTo>
                      <a:cubicBezTo>
                        <a:pt x="1786466" y="2247900"/>
                        <a:pt x="1972733" y="2245783"/>
                        <a:pt x="2087033" y="2182283"/>
                      </a:cubicBezTo>
                      <a:cubicBezTo>
                        <a:pt x="2201333" y="2118783"/>
                        <a:pt x="2250016" y="1960033"/>
                        <a:pt x="2277533" y="1826683"/>
                      </a:cubicBezTo>
                      <a:cubicBezTo>
                        <a:pt x="2305050" y="1693333"/>
                        <a:pt x="2288116" y="1532466"/>
                        <a:pt x="2252133" y="1382183"/>
                      </a:cubicBezTo>
                      <a:cubicBezTo>
                        <a:pt x="2216150" y="1231900"/>
                        <a:pt x="2116666" y="1102783"/>
                        <a:pt x="2061633" y="924983"/>
                      </a:cubicBezTo>
                      <a:cubicBezTo>
                        <a:pt x="2006600" y="747183"/>
                        <a:pt x="1862666" y="467783"/>
                        <a:pt x="1921933" y="315383"/>
                      </a:cubicBezTo>
                      <a:cubicBezTo>
                        <a:pt x="1981200" y="162983"/>
                        <a:pt x="2228850" y="0"/>
                        <a:pt x="2417233" y="10583"/>
                      </a:cubicBezTo>
                      <a:cubicBezTo>
                        <a:pt x="2605616" y="21166"/>
                        <a:pt x="2937933" y="182033"/>
                        <a:pt x="3052233" y="378883"/>
                      </a:cubicBezTo>
                      <a:cubicBezTo>
                        <a:pt x="3166533" y="575733"/>
                        <a:pt x="3079750" y="927100"/>
                        <a:pt x="3103033" y="1191683"/>
                      </a:cubicBezTo>
                      <a:cubicBezTo>
                        <a:pt x="3126316" y="1456266"/>
                        <a:pt x="3168650" y="1769533"/>
                        <a:pt x="3191933" y="1966383"/>
                      </a:cubicBezTo>
                      <a:cubicBezTo>
                        <a:pt x="3215216" y="2163233"/>
                        <a:pt x="3242733" y="2146300"/>
                        <a:pt x="3242733" y="2372783"/>
                      </a:cubicBezTo>
                      <a:cubicBezTo>
                        <a:pt x="3242733" y="2599266"/>
                        <a:pt x="3185583" y="3103033"/>
                        <a:pt x="3191933" y="3325283"/>
                      </a:cubicBezTo>
                      <a:cubicBezTo>
                        <a:pt x="3198283" y="3547533"/>
                        <a:pt x="3325283" y="3511550"/>
                        <a:pt x="3280833" y="3706283"/>
                      </a:cubicBezTo>
                      <a:cubicBezTo>
                        <a:pt x="3236383" y="3901016"/>
                        <a:pt x="3160183" y="4353983"/>
                        <a:pt x="2925233" y="4493683"/>
                      </a:cubicBezTo>
                      <a:cubicBezTo>
                        <a:pt x="2690283" y="4633383"/>
                        <a:pt x="2103966" y="4521200"/>
                        <a:pt x="1871133" y="4544483"/>
                      </a:cubicBezTo>
                      <a:cubicBezTo>
                        <a:pt x="1638300" y="4567766"/>
                        <a:pt x="1727199" y="4622800"/>
                        <a:pt x="1528233" y="4633383"/>
                      </a:cubicBezTo>
                      <a:cubicBezTo>
                        <a:pt x="1329267" y="4643966"/>
                        <a:pt x="916516" y="4635500"/>
                        <a:pt x="677333" y="4607983"/>
                      </a:cubicBezTo>
                      <a:cubicBezTo>
                        <a:pt x="438150" y="4580466"/>
                        <a:pt x="186266" y="4607983"/>
                        <a:pt x="93133" y="4468283"/>
                      </a:cubicBezTo>
                      <a:cubicBezTo>
                        <a:pt x="0" y="4328583"/>
                        <a:pt x="118533" y="3769783"/>
                        <a:pt x="118533" y="3769783"/>
                      </a:cubicBezTo>
                      <a:lnTo>
                        <a:pt x="118533" y="3820583"/>
                      </a:lnTo>
                      <a:close/>
                    </a:path>
                  </a:pathLst>
                </a:custGeom>
                <a:solidFill>
                  <a:srgbClr val="00B050">
                    <a:alpha val="6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07" name="Полилиния 81"/>
                <p:cNvSpPr>
                  <a:spLocks noChangeArrowheads="1"/>
                </p:cNvSpPr>
                <p:nvPr/>
              </p:nvSpPr>
              <p:spPr bwMode="auto">
                <a:xfrm>
                  <a:off x="85725" y="104775"/>
                  <a:ext cx="6013450" cy="5762625"/>
                </a:xfrm>
                <a:custGeom>
                  <a:avLst/>
                  <a:gdLst>
                    <a:gd name="T0" fmla="*/ 9525 w 6013450"/>
                    <a:gd name="T1" fmla="*/ 5762625 h 5762625"/>
                    <a:gd name="T2" fmla="*/ 352425 w 6013450"/>
                    <a:gd name="T3" fmla="*/ 5172073 h 5762625"/>
                    <a:gd name="T4" fmla="*/ 371475 w 6013450"/>
                    <a:gd name="T5" fmla="*/ 4467225 h 5762625"/>
                    <a:gd name="T6" fmla="*/ 447675 w 6013450"/>
                    <a:gd name="T7" fmla="*/ 4010024 h 5762625"/>
                    <a:gd name="T8" fmla="*/ 923925 w 6013450"/>
                    <a:gd name="T9" fmla="*/ 3609974 h 5762625"/>
                    <a:gd name="T10" fmla="*/ 1666887 w 6013450"/>
                    <a:gd name="T11" fmla="*/ 3343274 h 5762625"/>
                    <a:gd name="T12" fmla="*/ 2352675 w 6013450"/>
                    <a:gd name="T13" fmla="*/ 3190874 h 5762625"/>
                    <a:gd name="T14" fmla="*/ 2790825 w 6013450"/>
                    <a:gd name="T15" fmla="*/ 3209924 h 5762625"/>
                    <a:gd name="T16" fmla="*/ 3133725 w 6013450"/>
                    <a:gd name="T17" fmla="*/ 3228974 h 5762625"/>
                    <a:gd name="T18" fmla="*/ 3457575 w 6013450"/>
                    <a:gd name="T19" fmla="*/ 2828925 h 5762625"/>
                    <a:gd name="T20" fmla="*/ 3781425 w 6013450"/>
                    <a:gd name="T21" fmla="*/ 2828925 h 5762625"/>
                    <a:gd name="T22" fmla="*/ 4219574 w 6013450"/>
                    <a:gd name="T23" fmla="*/ 2676525 h 5762625"/>
                    <a:gd name="T24" fmla="*/ 4562474 w 6013450"/>
                    <a:gd name="T25" fmla="*/ 2181225 h 5762625"/>
                    <a:gd name="T26" fmla="*/ 4772026 w 6013450"/>
                    <a:gd name="T27" fmla="*/ 1609725 h 5762625"/>
                    <a:gd name="T28" fmla="*/ 5172074 w 6013450"/>
                    <a:gd name="T29" fmla="*/ 1228725 h 5762625"/>
                    <a:gd name="T30" fmla="*/ 5438774 w 6013450"/>
                    <a:gd name="T31" fmla="*/ 657225 h 5762625"/>
                    <a:gd name="T32" fmla="*/ 5953126 w 6013450"/>
                    <a:gd name="T33" fmla="*/ 180975 h 5762625"/>
                    <a:gd name="T34" fmla="*/ 5800726 w 6013450"/>
                    <a:gd name="T35" fmla="*/ 28575 h 5762625"/>
                    <a:gd name="T36" fmla="*/ 5553074 w 6013450"/>
                    <a:gd name="T37" fmla="*/ 28575 h 5762625"/>
                    <a:gd name="T38" fmla="*/ 962025 w 6013450"/>
                    <a:gd name="T39" fmla="*/ 28575 h 5762625"/>
                    <a:gd name="T40" fmla="*/ 409575 w 6013450"/>
                    <a:gd name="T41" fmla="*/ 28575 h 5762625"/>
                    <a:gd name="T42" fmla="*/ 238125 w 6013450"/>
                    <a:gd name="T43" fmla="*/ 66675 h 5762625"/>
                    <a:gd name="T44" fmla="*/ 123825 w 6013450"/>
                    <a:gd name="T45" fmla="*/ 28575 h 5762625"/>
                    <a:gd name="T46" fmla="*/ 47625 w 6013450"/>
                    <a:gd name="T47" fmla="*/ 238125 h 5762625"/>
                    <a:gd name="T48" fmla="*/ 47625 w 6013450"/>
                    <a:gd name="T49" fmla="*/ 1209675 h 5762625"/>
                    <a:gd name="T50" fmla="*/ 66675 w 6013450"/>
                    <a:gd name="T51" fmla="*/ 4505325 h 5762625"/>
                    <a:gd name="T52" fmla="*/ 85725 w 6013450"/>
                    <a:gd name="T53" fmla="*/ 5419725 h 5762625"/>
                    <a:gd name="T54" fmla="*/ 9525 w 6013450"/>
                    <a:gd name="T55" fmla="*/ 5648325 h 5762625"/>
                    <a:gd name="T56" fmla="*/ 28575 w 6013450"/>
                    <a:gd name="T57" fmla="*/ 5705473 h 5762625"/>
                    <a:gd name="T58" fmla="*/ 28575 w 6013450"/>
                    <a:gd name="T59" fmla="*/ 5705473 h 57626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13450"/>
                    <a:gd name="T91" fmla="*/ 0 h 5762625"/>
                    <a:gd name="T92" fmla="*/ 6013450 w 6013450"/>
                    <a:gd name="T93" fmla="*/ 5762625 h 576262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13450" h="5762625">
                      <a:moveTo>
                        <a:pt x="9525" y="5762625"/>
                      </a:moveTo>
                      <a:cubicBezTo>
                        <a:pt x="150812" y="5575300"/>
                        <a:pt x="292100" y="5387975"/>
                        <a:pt x="352425" y="5172075"/>
                      </a:cubicBezTo>
                      <a:cubicBezTo>
                        <a:pt x="412750" y="4956175"/>
                        <a:pt x="355600" y="4660900"/>
                        <a:pt x="371475" y="4467225"/>
                      </a:cubicBezTo>
                      <a:cubicBezTo>
                        <a:pt x="387350" y="4273550"/>
                        <a:pt x="355600" y="4152900"/>
                        <a:pt x="447675" y="4010025"/>
                      </a:cubicBezTo>
                      <a:cubicBezTo>
                        <a:pt x="539750" y="3867150"/>
                        <a:pt x="720725" y="3721100"/>
                        <a:pt x="923925" y="3609975"/>
                      </a:cubicBezTo>
                      <a:cubicBezTo>
                        <a:pt x="1127125" y="3498850"/>
                        <a:pt x="1428750" y="3413125"/>
                        <a:pt x="1666875" y="3343275"/>
                      </a:cubicBezTo>
                      <a:cubicBezTo>
                        <a:pt x="1905000" y="3273425"/>
                        <a:pt x="2165350" y="3213100"/>
                        <a:pt x="2352675" y="3190875"/>
                      </a:cubicBezTo>
                      <a:cubicBezTo>
                        <a:pt x="2540000" y="3168650"/>
                        <a:pt x="2790825" y="3209925"/>
                        <a:pt x="2790825" y="3209925"/>
                      </a:cubicBezTo>
                      <a:cubicBezTo>
                        <a:pt x="2921000" y="3216275"/>
                        <a:pt x="3022600" y="3292475"/>
                        <a:pt x="3133725" y="3228975"/>
                      </a:cubicBezTo>
                      <a:cubicBezTo>
                        <a:pt x="3244850" y="3165475"/>
                        <a:pt x="3349625" y="2895600"/>
                        <a:pt x="3457575" y="2828925"/>
                      </a:cubicBezTo>
                      <a:cubicBezTo>
                        <a:pt x="3565525" y="2762250"/>
                        <a:pt x="3654425" y="2854325"/>
                        <a:pt x="3781425" y="2828925"/>
                      </a:cubicBezTo>
                      <a:cubicBezTo>
                        <a:pt x="3908425" y="2803525"/>
                        <a:pt x="4089400" y="2784475"/>
                        <a:pt x="4219575" y="2676525"/>
                      </a:cubicBezTo>
                      <a:cubicBezTo>
                        <a:pt x="4349750" y="2568575"/>
                        <a:pt x="4470400" y="2359025"/>
                        <a:pt x="4562475" y="2181225"/>
                      </a:cubicBezTo>
                      <a:cubicBezTo>
                        <a:pt x="4654550" y="2003425"/>
                        <a:pt x="4670425" y="1768475"/>
                        <a:pt x="4772025" y="1609725"/>
                      </a:cubicBezTo>
                      <a:cubicBezTo>
                        <a:pt x="4873625" y="1450975"/>
                        <a:pt x="5060950" y="1387475"/>
                        <a:pt x="5172075" y="1228725"/>
                      </a:cubicBezTo>
                      <a:cubicBezTo>
                        <a:pt x="5283200" y="1069975"/>
                        <a:pt x="5308600" y="831850"/>
                        <a:pt x="5438775" y="657225"/>
                      </a:cubicBezTo>
                      <a:cubicBezTo>
                        <a:pt x="5568950" y="482600"/>
                        <a:pt x="5892800" y="285750"/>
                        <a:pt x="5953125" y="180975"/>
                      </a:cubicBezTo>
                      <a:cubicBezTo>
                        <a:pt x="6013450" y="76200"/>
                        <a:pt x="5867400" y="53975"/>
                        <a:pt x="5800725" y="28575"/>
                      </a:cubicBezTo>
                      <a:cubicBezTo>
                        <a:pt x="5734050" y="3175"/>
                        <a:pt x="5553075" y="28575"/>
                        <a:pt x="5553075" y="28575"/>
                      </a:cubicBezTo>
                      <a:lnTo>
                        <a:pt x="962025" y="28575"/>
                      </a:lnTo>
                      <a:cubicBezTo>
                        <a:pt x="104775" y="28575"/>
                        <a:pt x="530225" y="22225"/>
                        <a:pt x="409575" y="28575"/>
                      </a:cubicBezTo>
                      <a:cubicBezTo>
                        <a:pt x="288925" y="34925"/>
                        <a:pt x="285750" y="66675"/>
                        <a:pt x="238125" y="66675"/>
                      </a:cubicBezTo>
                      <a:cubicBezTo>
                        <a:pt x="190500" y="66675"/>
                        <a:pt x="155575" y="0"/>
                        <a:pt x="123825" y="28575"/>
                      </a:cubicBezTo>
                      <a:cubicBezTo>
                        <a:pt x="92075" y="57150"/>
                        <a:pt x="60325" y="41275"/>
                        <a:pt x="47625" y="238125"/>
                      </a:cubicBezTo>
                      <a:cubicBezTo>
                        <a:pt x="34925" y="434975"/>
                        <a:pt x="44450" y="498475"/>
                        <a:pt x="47625" y="1209675"/>
                      </a:cubicBezTo>
                      <a:cubicBezTo>
                        <a:pt x="50800" y="1920875"/>
                        <a:pt x="60325" y="3803650"/>
                        <a:pt x="66675" y="4505325"/>
                      </a:cubicBezTo>
                      <a:cubicBezTo>
                        <a:pt x="73025" y="5207000"/>
                        <a:pt x="95250" y="5229225"/>
                        <a:pt x="85725" y="5419725"/>
                      </a:cubicBezTo>
                      <a:cubicBezTo>
                        <a:pt x="76200" y="5610225"/>
                        <a:pt x="19050" y="5600700"/>
                        <a:pt x="9525" y="5648325"/>
                      </a:cubicBezTo>
                      <a:cubicBezTo>
                        <a:pt x="0" y="5695950"/>
                        <a:pt x="28575" y="5705475"/>
                        <a:pt x="28575" y="5705475"/>
                      </a:cubicBezTo>
                    </a:path>
                  </a:pathLst>
                </a:custGeom>
                <a:solidFill>
                  <a:srgbClr val="00B0F0">
                    <a:alpha val="8392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08" name="Полилиния 82"/>
                <p:cNvSpPr>
                  <a:spLocks noChangeArrowheads="1"/>
                </p:cNvSpPr>
                <p:nvPr/>
              </p:nvSpPr>
              <p:spPr bwMode="auto">
                <a:xfrm>
                  <a:off x="6804025" y="98425"/>
                  <a:ext cx="5715000" cy="1787525"/>
                </a:xfrm>
                <a:custGeom>
                  <a:avLst/>
                  <a:gdLst>
                    <a:gd name="T0" fmla="*/ 34925 w 5715000"/>
                    <a:gd name="T1" fmla="*/ 206375 h 1787525"/>
                    <a:gd name="T2" fmla="*/ 263525 w 5715000"/>
                    <a:gd name="T3" fmla="*/ 835025 h 1787525"/>
                    <a:gd name="T4" fmla="*/ 1063625 w 5715000"/>
                    <a:gd name="T5" fmla="*/ 1482725 h 1787525"/>
                    <a:gd name="T6" fmla="*/ 1863725 w 5715000"/>
                    <a:gd name="T7" fmla="*/ 1749425 h 1787525"/>
                    <a:gd name="T8" fmla="*/ 2682874 w 5715000"/>
                    <a:gd name="T9" fmla="*/ 1711325 h 1787525"/>
                    <a:gd name="T10" fmla="*/ 3311524 w 5715000"/>
                    <a:gd name="T11" fmla="*/ 1577975 h 1787525"/>
                    <a:gd name="T12" fmla="*/ 4130674 w 5715000"/>
                    <a:gd name="T13" fmla="*/ 1577975 h 1787525"/>
                    <a:gd name="T14" fmla="*/ 4968872 w 5715000"/>
                    <a:gd name="T15" fmla="*/ 1577975 h 1787525"/>
                    <a:gd name="T16" fmla="*/ 5387972 w 5715000"/>
                    <a:gd name="T17" fmla="*/ 1501775 h 1787525"/>
                    <a:gd name="T18" fmla="*/ 5673724 w 5715000"/>
                    <a:gd name="T19" fmla="*/ 1158875 h 1787525"/>
                    <a:gd name="T20" fmla="*/ 5635624 w 5715000"/>
                    <a:gd name="T21" fmla="*/ 682625 h 1787525"/>
                    <a:gd name="T22" fmla="*/ 5445124 w 5715000"/>
                    <a:gd name="T23" fmla="*/ 92075 h 1787525"/>
                    <a:gd name="T24" fmla="*/ 4416424 w 5715000"/>
                    <a:gd name="T25" fmla="*/ 130175 h 1787525"/>
                    <a:gd name="T26" fmla="*/ 3311524 w 5715000"/>
                    <a:gd name="T27" fmla="*/ 111125 h 1787525"/>
                    <a:gd name="T28" fmla="*/ 930275 w 5715000"/>
                    <a:gd name="T29" fmla="*/ 111125 h 1787525"/>
                    <a:gd name="T30" fmla="*/ 320675 w 5715000"/>
                    <a:gd name="T31" fmla="*/ 53975 h 1787525"/>
                    <a:gd name="T32" fmla="*/ 53975 w 5715000"/>
                    <a:gd name="T33" fmla="*/ 111125 h 1787525"/>
                    <a:gd name="T34" fmla="*/ 34925 w 5715000"/>
                    <a:gd name="T35" fmla="*/ 206375 h 17875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15000"/>
                    <a:gd name="T55" fmla="*/ 0 h 1787525"/>
                    <a:gd name="T56" fmla="*/ 5715000 w 5715000"/>
                    <a:gd name="T57" fmla="*/ 1787525 h 17875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15000" h="1787525">
                      <a:moveTo>
                        <a:pt x="34925" y="206375"/>
                      </a:moveTo>
                      <a:cubicBezTo>
                        <a:pt x="69850" y="327025"/>
                        <a:pt x="92075" y="622300"/>
                        <a:pt x="263525" y="835025"/>
                      </a:cubicBezTo>
                      <a:cubicBezTo>
                        <a:pt x="434975" y="1047750"/>
                        <a:pt x="796925" y="1330325"/>
                        <a:pt x="1063625" y="1482725"/>
                      </a:cubicBezTo>
                      <a:cubicBezTo>
                        <a:pt x="1330325" y="1635125"/>
                        <a:pt x="1593850" y="1711325"/>
                        <a:pt x="1863725" y="1749425"/>
                      </a:cubicBezTo>
                      <a:cubicBezTo>
                        <a:pt x="2133600" y="1787525"/>
                        <a:pt x="2441575" y="1739900"/>
                        <a:pt x="2682875" y="1711325"/>
                      </a:cubicBezTo>
                      <a:cubicBezTo>
                        <a:pt x="2924175" y="1682750"/>
                        <a:pt x="3070225" y="1600200"/>
                        <a:pt x="3311525" y="1577975"/>
                      </a:cubicBezTo>
                      <a:cubicBezTo>
                        <a:pt x="3552825" y="1555750"/>
                        <a:pt x="4130675" y="1577975"/>
                        <a:pt x="4130675" y="1577975"/>
                      </a:cubicBezTo>
                      <a:cubicBezTo>
                        <a:pt x="4406900" y="1577975"/>
                        <a:pt x="4759325" y="1590675"/>
                        <a:pt x="4968875" y="1577975"/>
                      </a:cubicBezTo>
                      <a:cubicBezTo>
                        <a:pt x="5178425" y="1565275"/>
                        <a:pt x="5270500" y="1571625"/>
                        <a:pt x="5387975" y="1501775"/>
                      </a:cubicBezTo>
                      <a:cubicBezTo>
                        <a:pt x="5505450" y="1431925"/>
                        <a:pt x="5632450" y="1295400"/>
                        <a:pt x="5673725" y="1158875"/>
                      </a:cubicBezTo>
                      <a:cubicBezTo>
                        <a:pt x="5715000" y="1022350"/>
                        <a:pt x="5673725" y="860425"/>
                        <a:pt x="5635625" y="682625"/>
                      </a:cubicBezTo>
                      <a:cubicBezTo>
                        <a:pt x="5597525" y="504825"/>
                        <a:pt x="5648325" y="184150"/>
                        <a:pt x="5445125" y="92075"/>
                      </a:cubicBezTo>
                      <a:cubicBezTo>
                        <a:pt x="5241925" y="0"/>
                        <a:pt x="4416425" y="130175"/>
                        <a:pt x="4416425" y="130175"/>
                      </a:cubicBezTo>
                      <a:lnTo>
                        <a:pt x="3311525" y="111125"/>
                      </a:lnTo>
                      <a:lnTo>
                        <a:pt x="930275" y="111125"/>
                      </a:lnTo>
                      <a:cubicBezTo>
                        <a:pt x="431800" y="101600"/>
                        <a:pt x="466725" y="53975"/>
                        <a:pt x="320675" y="53975"/>
                      </a:cubicBezTo>
                      <a:cubicBezTo>
                        <a:pt x="174625" y="53975"/>
                        <a:pt x="98425" y="82550"/>
                        <a:pt x="53975" y="111125"/>
                      </a:cubicBezTo>
                      <a:cubicBezTo>
                        <a:pt x="9525" y="139700"/>
                        <a:pt x="0" y="85725"/>
                        <a:pt x="34925" y="206375"/>
                      </a:cubicBezTo>
                      <a:close/>
                    </a:path>
                  </a:pathLst>
                </a:custGeom>
                <a:solidFill>
                  <a:srgbClr val="00B050">
                    <a:alpha val="6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497" name="Прямоугольник 108"/>
              <p:cNvSpPr>
                <a:spLocks noChangeArrowheads="1"/>
              </p:cNvSpPr>
              <p:nvPr/>
            </p:nvSpPr>
            <p:spPr bwMode="auto">
              <a:xfrm>
                <a:off x="8186750" y="2443146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279525"/>
                <a:endParaRPr lang="ru-RU" sz="2500"/>
              </a:p>
            </p:txBody>
          </p:sp>
        </p:grpSp>
        <p:grpSp>
          <p:nvGrpSpPr>
            <p:cNvPr id="14485" name="Группа 154"/>
            <p:cNvGrpSpPr>
              <a:grpSpLocks/>
            </p:cNvGrpSpPr>
            <p:nvPr/>
          </p:nvGrpSpPr>
          <p:grpSpPr bwMode="auto">
            <a:xfrm>
              <a:off x="257132" y="942948"/>
              <a:ext cx="12288130" cy="8429684"/>
              <a:chOff x="257132" y="942948"/>
              <a:chExt cx="12288130" cy="8429684"/>
            </a:xfrm>
          </p:grpSpPr>
          <p:cxnSp>
            <p:nvCxnSpPr>
              <p:cNvPr id="14486" name="Прямая соединительная линия 123"/>
              <p:cNvCxnSpPr>
                <a:cxnSpLocks noChangeShapeType="1"/>
              </p:cNvCxnSpPr>
              <p:nvPr/>
            </p:nvCxnSpPr>
            <p:spPr bwMode="auto">
              <a:xfrm flipV="1">
                <a:off x="757198" y="3586154"/>
                <a:ext cx="2643206" cy="5000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87" name="Прямая соединительная линия 124"/>
              <p:cNvCxnSpPr>
                <a:cxnSpLocks noChangeShapeType="1"/>
              </p:cNvCxnSpPr>
              <p:nvPr/>
            </p:nvCxnSpPr>
            <p:spPr bwMode="auto">
              <a:xfrm flipV="1">
                <a:off x="3328966" y="2371708"/>
                <a:ext cx="1643074" cy="121444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88" name="Прямая соединительная линия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86288" y="1228700"/>
                <a:ext cx="1428760" cy="85725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89" name="Прямая соединительная линия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7115180" y="1085824"/>
                <a:ext cx="857256" cy="85725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90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10800000" flipV="1">
                <a:off x="7972436" y="1873230"/>
                <a:ext cx="4572032" cy="6985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91" name="Прямая соединительная линия 133"/>
              <p:cNvCxnSpPr>
                <a:cxnSpLocks noChangeShapeType="1"/>
              </p:cNvCxnSpPr>
              <p:nvPr/>
            </p:nvCxnSpPr>
            <p:spPr bwMode="auto">
              <a:xfrm rot="5400000">
                <a:off x="11079989" y="3336121"/>
                <a:ext cx="2928958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92" name="Прямая соединительная линия 137"/>
              <p:cNvCxnSpPr>
                <a:cxnSpLocks noChangeShapeType="1"/>
              </p:cNvCxnSpPr>
              <p:nvPr/>
            </p:nvCxnSpPr>
            <p:spPr bwMode="auto">
              <a:xfrm rot="5400000">
                <a:off x="8651891" y="5480055"/>
                <a:ext cx="4570444" cy="321471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93" name="Прямая соединительная линия 143"/>
              <p:cNvCxnSpPr>
                <a:cxnSpLocks noChangeShapeType="1"/>
              </p:cNvCxnSpPr>
              <p:nvPr/>
            </p:nvCxnSpPr>
            <p:spPr bwMode="auto">
              <a:xfrm rot="10800000">
                <a:off x="4829164" y="9301194"/>
                <a:ext cx="4572032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94" name="Прямая соединительная линия 148"/>
              <p:cNvCxnSpPr>
                <a:cxnSpLocks noChangeShapeType="1"/>
              </p:cNvCxnSpPr>
              <p:nvPr/>
            </p:nvCxnSpPr>
            <p:spPr bwMode="auto">
              <a:xfrm rot="5400000">
                <a:off x="-921595" y="5264947"/>
                <a:ext cx="2857520" cy="5000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495" name="Прямая соединительная линия 151"/>
              <p:cNvCxnSpPr>
                <a:cxnSpLocks noChangeShapeType="1"/>
              </p:cNvCxnSpPr>
              <p:nvPr/>
            </p:nvCxnSpPr>
            <p:spPr bwMode="auto">
              <a:xfrm rot="10800000">
                <a:off x="257132" y="7015178"/>
                <a:ext cx="4572032" cy="2286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4339" name="Group 253"/>
          <p:cNvGrpSpPr>
            <a:grpSpLocks/>
          </p:cNvGrpSpPr>
          <p:nvPr/>
        </p:nvGrpSpPr>
        <p:grpSpPr bwMode="auto">
          <a:xfrm>
            <a:off x="4972050" y="4514850"/>
            <a:ext cx="214313" cy="180975"/>
            <a:chOff x="476" y="3248"/>
            <a:chExt cx="408" cy="409"/>
          </a:xfrm>
        </p:grpSpPr>
        <p:sp>
          <p:nvSpPr>
            <p:cNvPr id="90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0" name="Прямоугольник 51"/>
          <p:cNvSpPr>
            <a:spLocks noChangeArrowheads="1"/>
          </p:cNvSpPr>
          <p:nvPr/>
        </p:nvSpPr>
        <p:spPr bwMode="auto">
          <a:xfrm rot="-729774">
            <a:off x="954088" y="5888038"/>
            <a:ext cx="3249612" cy="1857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51"/>
          <p:cNvSpPr>
            <a:spLocks noChangeArrowheads="1"/>
          </p:cNvSpPr>
          <p:nvPr/>
        </p:nvSpPr>
        <p:spPr bwMode="auto">
          <a:xfrm rot="-4283702">
            <a:off x="5593556" y="5974557"/>
            <a:ext cx="257175" cy="1381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2" name="Прямоугольник 51"/>
          <p:cNvSpPr>
            <a:spLocks noChangeArrowheads="1"/>
          </p:cNvSpPr>
          <p:nvPr/>
        </p:nvSpPr>
        <p:spPr bwMode="auto">
          <a:xfrm rot="-712225">
            <a:off x="3186113" y="4379913"/>
            <a:ext cx="1344612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3" name="Прямоугольник 51"/>
          <p:cNvSpPr>
            <a:spLocks noChangeArrowheads="1"/>
          </p:cNvSpPr>
          <p:nvPr/>
        </p:nvSpPr>
        <p:spPr bwMode="auto">
          <a:xfrm rot="10120580">
            <a:off x="881063" y="4232275"/>
            <a:ext cx="3689350" cy="1682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4" name="Прямоугольник 51"/>
          <p:cNvSpPr>
            <a:spLocks noChangeArrowheads="1"/>
          </p:cNvSpPr>
          <p:nvPr/>
        </p:nvSpPr>
        <p:spPr bwMode="auto">
          <a:xfrm rot="10800000">
            <a:off x="9329738" y="3086100"/>
            <a:ext cx="2814637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5" name="Прямоугольник 51"/>
          <p:cNvSpPr>
            <a:spLocks noChangeArrowheads="1"/>
          </p:cNvSpPr>
          <p:nvPr/>
        </p:nvSpPr>
        <p:spPr bwMode="auto">
          <a:xfrm rot="5400000">
            <a:off x="5400676" y="3086100"/>
            <a:ext cx="8572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6" name="Прямоугольник 51"/>
          <p:cNvSpPr>
            <a:spLocks noChangeArrowheads="1"/>
          </p:cNvSpPr>
          <p:nvPr/>
        </p:nvSpPr>
        <p:spPr bwMode="auto">
          <a:xfrm rot="10800000">
            <a:off x="9329738" y="3443288"/>
            <a:ext cx="22860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7" name="Прямоугольник 51"/>
          <p:cNvSpPr>
            <a:spLocks noChangeArrowheads="1"/>
          </p:cNvSpPr>
          <p:nvPr/>
        </p:nvSpPr>
        <p:spPr bwMode="auto">
          <a:xfrm rot="10800000">
            <a:off x="9901238" y="3943350"/>
            <a:ext cx="2000250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8" name="Прямоугольник 51"/>
          <p:cNvSpPr>
            <a:spLocks noChangeArrowheads="1"/>
          </p:cNvSpPr>
          <p:nvPr/>
        </p:nvSpPr>
        <p:spPr bwMode="auto">
          <a:xfrm rot="10800000">
            <a:off x="9329738" y="4300538"/>
            <a:ext cx="2571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9" name="Прямоугольник 51"/>
          <p:cNvSpPr>
            <a:spLocks noChangeArrowheads="1"/>
          </p:cNvSpPr>
          <p:nvPr/>
        </p:nvSpPr>
        <p:spPr bwMode="auto">
          <a:xfrm rot="10800000">
            <a:off x="6900863" y="3943350"/>
            <a:ext cx="171450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0" name="Прямоугольник 51"/>
          <p:cNvSpPr>
            <a:spLocks noChangeArrowheads="1"/>
          </p:cNvSpPr>
          <p:nvPr/>
        </p:nvSpPr>
        <p:spPr bwMode="auto">
          <a:xfrm rot="10800000">
            <a:off x="6900863" y="3586163"/>
            <a:ext cx="214312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1" name="Прямоугольник 51"/>
          <p:cNvSpPr>
            <a:spLocks noChangeArrowheads="1"/>
          </p:cNvSpPr>
          <p:nvPr/>
        </p:nvSpPr>
        <p:spPr bwMode="auto">
          <a:xfrm rot="10800000">
            <a:off x="6972300" y="3086100"/>
            <a:ext cx="114300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2" name="Прямоугольник 51"/>
          <p:cNvSpPr>
            <a:spLocks noChangeArrowheads="1"/>
          </p:cNvSpPr>
          <p:nvPr/>
        </p:nvSpPr>
        <p:spPr bwMode="auto">
          <a:xfrm rot="10800000">
            <a:off x="7472363" y="2728913"/>
            <a:ext cx="42862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3" name="Прямоугольник 51"/>
          <p:cNvSpPr>
            <a:spLocks noChangeArrowheads="1"/>
          </p:cNvSpPr>
          <p:nvPr/>
        </p:nvSpPr>
        <p:spPr bwMode="auto">
          <a:xfrm rot="10800000">
            <a:off x="8972550" y="5300663"/>
            <a:ext cx="11430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4" name="Прямоугольник 51"/>
          <p:cNvSpPr>
            <a:spLocks noChangeArrowheads="1"/>
          </p:cNvSpPr>
          <p:nvPr/>
        </p:nvSpPr>
        <p:spPr bwMode="auto">
          <a:xfrm rot="10800000">
            <a:off x="6900863" y="5586413"/>
            <a:ext cx="28575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5" name="Прямоугольник 51"/>
          <p:cNvSpPr>
            <a:spLocks noChangeArrowheads="1"/>
          </p:cNvSpPr>
          <p:nvPr/>
        </p:nvSpPr>
        <p:spPr bwMode="auto">
          <a:xfrm rot="10800000">
            <a:off x="6829425" y="6229350"/>
            <a:ext cx="3857625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6" name="Прямоугольник 51"/>
          <p:cNvSpPr>
            <a:spLocks noChangeArrowheads="1"/>
          </p:cNvSpPr>
          <p:nvPr/>
        </p:nvSpPr>
        <p:spPr bwMode="auto">
          <a:xfrm rot="10800000">
            <a:off x="10258425" y="5372100"/>
            <a:ext cx="428625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7" name="Прямоугольник 51"/>
          <p:cNvSpPr>
            <a:spLocks noChangeArrowheads="1"/>
          </p:cNvSpPr>
          <p:nvPr/>
        </p:nvSpPr>
        <p:spPr bwMode="auto">
          <a:xfrm rot="10800000">
            <a:off x="10258425" y="5729288"/>
            <a:ext cx="142875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8" name="Прямоугольник 51"/>
          <p:cNvSpPr>
            <a:spLocks noChangeArrowheads="1"/>
          </p:cNvSpPr>
          <p:nvPr/>
        </p:nvSpPr>
        <p:spPr bwMode="auto">
          <a:xfrm rot="10800000">
            <a:off x="10258425" y="6015038"/>
            <a:ext cx="71437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59" name="Прямоугольник 51"/>
          <p:cNvSpPr>
            <a:spLocks noChangeArrowheads="1"/>
          </p:cNvSpPr>
          <p:nvPr/>
        </p:nvSpPr>
        <p:spPr bwMode="auto">
          <a:xfrm rot="10800000">
            <a:off x="6900863" y="6586538"/>
            <a:ext cx="22860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0" name="Прямоугольник 51"/>
          <p:cNvSpPr>
            <a:spLocks noChangeArrowheads="1"/>
          </p:cNvSpPr>
          <p:nvPr/>
        </p:nvSpPr>
        <p:spPr bwMode="auto">
          <a:xfrm rot="-5400000">
            <a:off x="5627688" y="5430838"/>
            <a:ext cx="400050" cy="13970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1" name="Прямоугольник 51"/>
          <p:cNvSpPr>
            <a:spLocks noChangeArrowheads="1"/>
          </p:cNvSpPr>
          <p:nvPr/>
        </p:nvSpPr>
        <p:spPr bwMode="auto">
          <a:xfrm rot="-5400000">
            <a:off x="5913438" y="6002338"/>
            <a:ext cx="400050" cy="13970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2" name="Прямоугольник 51"/>
          <p:cNvSpPr>
            <a:spLocks noChangeArrowheads="1"/>
          </p:cNvSpPr>
          <p:nvPr/>
        </p:nvSpPr>
        <p:spPr bwMode="auto">
          <a:xfrm rot="-5400000">
            <a:off x="6306344" y="5037931"/>
            <a:ext cx="685800" cy="211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3" name="Прямоугольник 51"/>
          <p:cNvSpPr>
            <a:spLocks noChangeArrowheads="1"/>
          </p:cNvSpPr>
          <p:nvPr/>
        </p:nvSpPr>
        <p:spPr bwMode="auto">
          <a:xfrm rot="-5400000">
            <a:off x="5022056" y="3321844"/>
            <a:ext cx="2328863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4" name="Прямоугольник 51"/>
          <p:cNvSpPr>
            <a:spLocks noChangeArrowheads="1"/>
          </p:cNvSpPr>
          <p:nvPr/>
        </p:nvSpPr>
        <p:spPr bwMode="auto">
          <a:xfrm rot="6334239">
            <a:off x="5727700" y="1381125"/>
            <a:ext cx="1274763" cy="1635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5" name="Прямоугольник 51"/>
          <p:cNvSpPr>
            <a:spLocks noChangeArrowheads="1"/>
          </p:cNvSpPr>
          <p:nvPr/>
        </p:nvSpPr>
        <p:spPr bwMode="auto">
          <a:xfrm rot="10800000">
            <a:off x="9401175" y="2300288"/>
            <a:ext cx="202882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6" name="Прямоугольник 51"/>
          <p:cNvSpPr>
            <a:spLocks noChangeArrowheads="1"/>
          </p:cNvSpPr>
          <p:nvPr/>
        </p:nvSpPr>
        <p:spPr bwMode="auto">
          <a:xfrm rot="10800000">
            <a:off x="6043613" y="7229475"/>
            <a:ext cx="3143250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7" name="Прямоугольник 51"/>
          <p:cNvSpPr>
            <a:spLocks noChangeArrowheads="1"/>
          </p:cNvSpPr>
          <p:nvPr/>
        </p:nvSpPr>
        <p:spPr bwMode="auto">
          <a:xfrm rot="10800000">
            <a:off x="6043613" y="7586663"/>
            <a:ext cx="314325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8" name="Прямоугольник 51"/>
          <p:cNvSpPr>
            <a:spLocks noChangeArrowheads="1"/>
          </p:cNvSpPr>
          <p:nvPr/>
        </p:nvSpPr>
        <p:spPr bwMode="auto">
          <a:xfrm rot="10800000">
            <a:off x="6900863" y="8158163"/>
            <a:ext cx="1857375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69" name="Прямоугольник 51"/>
          <p:cNvSpPr>
            <a:spLocks noChangeArrowheads="1"/>
          </p:cNvSpPr>
          <p:nvPr/>
        </p:nvSpPr>
        <p:spPr bwMode="auto">
          <a:xfrm rot="10800000">
            <a:off x="6900863" y="8658225"/>
            <a:ext cx="928687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70" name="Прямоугольник 51"/>
          <p:cNvSpPr>
            <a:spLocks noChangeArrowheads="1"/>
          </p:cNvSpPr>
          <p:nvPr/>
        </p:nvSpPr>
        <p:spPr bwMode="auto">
          <a:xfrm rot="-686806">
            <a:off x="2078038" y="5359400"/>
            <a:ext cx="2039937" cy="1682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71" name="Прямоугольник 51"/>
          <p:cNvSpPr>
            <a:spLocks noChangeArrowheads="1"/>
          </p:cNvSpPr>
          <p:nvPr/>
        </p:nvSpPr>
        <p:spPr bwMode="auto">
          <a:xfrm rot="-712225">
            <a:off x="1231900" y="4838700"/>
            <a:ext cx="1081088" cy="1381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72" name="Прямоугольник 51"/>
          <p:cNvSpPr>
            <a:spLocks noChangeArrowheads="1"/>
          </p:cNvSpPr>
          <p:nvPr/>
        </p:nvSpPr>
        <p:spPr bwMode="auto">
          <a:xfrm rot="-2210755">
            <a:off x="827088" y="5037138"/>
            <a:ext cx="200025" cy="1206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1279525"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СВЕДЕНИЯ О НАЛИЧИИ СРЕДСТВ МАССОВОЙ ИНФОРМАЦИИ</a:t>
            </a:r>
          </a:p>
          <a:p>
            <a:pPr algn="ctr" defTabSz="1279525">
              <a:lnSpc>
                <a:spcPct val="90000"/>
              </a:lnSpc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НА ТЕРРИТОРИИ п. СТАРАЯ ИГИРМА</a:t>
            </a:r>
          </a:p>
          <a:p>
            <a:pPr algn="ctr" defTabSz="1279525">
              <a:lnSpc>
                <a:spcPct val="90000"/>
              </a:lnSpc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НИЖНЕИЛИМСКОГО МУНИЦИПАЛЬНОГО РАЙОНА </a:t>
            </a:r>
          </a:p>
        </p:txBody>
      </p:sp>
      <p:graphicFrame>
        <p:nvGraphicFramePr>
          <p:cNvPr id="123" name="Group 80"/>
          <p:cNvGraphicFramePr>
            <a:graphicFrameLocks noGrp="1"/>
          </p:cNvGraphicFramePr>
          <p:nvPr/>
        </p:nvGraphicFramePr>
        <p:xfrm>
          <a:off x="9202738" y="3228975"/>
          <a:ext cx="3599545" cy="1035950"/>
        </p:xfrm>
        <a:graphic>
          <a:graphicData uri="http://schemas.openxmlformats.org/drawingml/2006/table">
            <a:tbl>
              <a:tblPr/>
              <a:tblGrid>
                <a:gridCol w="103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67225"/>
              </p:ext>
            </p:extLst>
          </p:nvPr>
        </p:nvGraphicFramePr>
        <p:xfrm>
          <a:off x="9169400" y="1144588"/>
          <a:ext cx="3632200" cy="1391106"/>
        </p:xfrm>
        <a:graphic>
          <a:graphicData uri="http://schemas.openxmlformats.org/drawingml/2006/table">
            <a:tbl>
              <a:tblPr/>
              <a:tblGrid>
                <a:gridCol w="104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Цифровое ТВ – 20 каналов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43146"/>
              </p:ext>
            </p:extLst>
          </p:nvPr>
        </p:nvGraphicFramePr>
        <p:xfrm>
          <a:off x="6876141" y="7765599"/>
          <a:ext cx="5919811" cy="1266826"/>
        </p:xfrm>
        <a:graphic>
          <a:graphicData uri="http://schemas.openxmlformats.org/drawingml/2006/table">
            <a:tbl>
              <a:tblPr/>
              <a:tblGrid>
                <a:gridCol w="186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38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администрации и Думы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Илимские Вести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35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97681"/>
              </p:ext>
            </p:extLst>
          </p:nvPr>
        </p:nvGraphicFramePr>
        <p:xfrm>
          <a:off x="8243889" y="5372100"/>
          <a:ext cx="4557712" cy="1498601"/>
        </p:xfrm>
        <a:graphic>
          <a:graphicData uri="http://schemas.openxmlformats.org/drawingml/2006/table">
            <a:tbl>
              <a:tblPr/>
              <a:tblGrid>
                <a:gridCol w="2837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5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56335"/>
              </p:ext>
            </p:extLst>
          </p:nvPr>
        </p:nvGraphicFramePr>
        <p:xfrm>
          <a:off x="90488" y="1157288"/>
          <a:ext cx="1981200" cy="2159509"/>
        </p:xfrm>
        <a:graphic>
          <a:graphicData uri="http://schemas.openxmlformats.org/drawingml/2006/table">
            <a:tbl>
              <a:tblPr/>
              <a:tblGrid>
                <a:gridCol w="103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638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БайкалВестКом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TELE - 2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74062"/>
                  </a:ext>
                </a:extLst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eaLnBrk="1" hangingPunct="1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</a:t>
            </a:r>
            <a:b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ТРАНСПОРТЕ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94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16474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16478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16490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16492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493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6494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16503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04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6505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6495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9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9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98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99" name="Полилиния 84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00" name="Полилиния 85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01" name="Полилиния 86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02" name="Полилиния 87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491" name="Прямоугольник 7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16479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16480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1" name="Прямая соединительная линия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2" name="Прямая соединительная линия 6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3" name="Прямая соединительная линия 6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4" name="Прямая соединительная линия 6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5" name="Прямая соединительная линия 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6" name="Прямая соединительная линия 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7" name="Прямая соединительная линия 7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8" name="Прямая соединительная линия 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89" name="Прямая соединительная линия 7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475" name="Group 253"/>
            <p:cNvGrpSpPr>
              <a:grpSpLocks/>
            </p:cNvGrpSpPr>
            <p:nvPr/>
          </p:nvGrpSpPr>
          <p:grpSpPr bwMode="auto">
            <a:xfrm>
              <a:off x="4972040" y="4514848"/>
              <a:ext cx="214312" cy="180975"/>
              <a:chOff x="476" y="3248"/>
              <a:chExt cx="408" cy="409"/>
            </a:xfrm>
          </p:grpSpPr>
          <p:sp>
            <p:nvSpPr>
              <p:cNvPr id="93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graphicFrame>
        <p:nvGraphicFramePr>
          <p:cNvPr id="46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9162"/>
              </p:ext>
            </p:extLst>
          </p:nvPr>
        </p:nvGraphicFramePr>
        <p:xfrm>
          <a:off x="0" y="1085850"/>
          <a:ext cx="12801602" cy="1214446"/>
        </p:xfrm>
        <a:graphic>
          <a:graphicData uri="http://schemas.openxmlformats.org/drawingml/2006/table">
            <a:tbl>
              <a:tblPr/>
              <a:tblGrid>
                <a:gridCol w="117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9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2035">
                <a:tc gridSpan="6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3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37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данных</a:t>
                      </a: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данных</a:t>
                      </a: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данных</a:t>
                      </a: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данных</a:t>
                      </a: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данных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данных</a:t>
                      </a: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Ввиду небольшого количество ТС на территории поселка риск возникновения ДТП маловероятен</a:t>
                      </a:r>
                    </a:p>
                  </a:txBody>
                  <a:tcPr marL="91344" marR="91344" marT="45674" marB="456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12" name="Rectangle 76"/>
          <p:cNvSpPr>
            <a:spLocks noChangeArrowheads="1"/>
          </p:cNvSpPr>
          <p:nvPr/>
        </p:nvSpPr>
        <p:spPr bwMode="auto">
          <a:xfrm>
            <a:off x="0" y="30876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 anchor="ctr">
            <a:spAutoFit/>
          </a:bodyPr>
          <a:lstStyle/>
          <a:p>
            <a:endParaRPr lang="ru-RU"/>
          </a:p>
        </p:txBody>
      </p:sp>
      <p:sp>
        <p:nvSpPr>
          <p:cNvPr id="16413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3" tIns="23215" rIns="46423" bIns="23215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автомобильного транспорта 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Березняки Нижнеилимского муниципального района</a:t>
            </a:r>
          </a:p>
        </p:txBody>
      </p:sp>
      <p:graphicFrame>
        <p:nvGraphicFramePr>
          <p:cNvPr id="73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48075"/>
              </p:ext>
            </p:extLst>
          </p:nvPr>
        </p:nvGraphicFramePr>
        <p:xfrm>
          <a:off x="0" y="2371725"/>
          <a:ext cx="4133849" cy="2090551"/>
        </p:xfrm>
        <a:graphic>
          <a:graphicData uri="http://schemas.openxmlformats.org/drawingml/2006/table">
            <a:tbl>
              <a:tblPr/>
              <a:tblGrid>
                <a:gridCol w="2614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220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1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 ЖРЦБ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«Березняковская участковая больница»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 Нижнеилимского района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3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872741"/>
              </p:ext>
            </p:extLst>
          </p:nvPr>
        </p:nvGraphicFramePr>
        <p:xfrm>
          <a:off x="0" y="8069263"/>
          <a:ext cx="3313091" cy="1531432"/>
        </p:xfrm>
        <a:graphic>
          <a:graphicData uri="http://schemas.openxmlformats.org/drawingml/2006/table">
            <a:tbl>
              <a:tblPr/>
              <a:tblGrid>
                <a:gridCol w="102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Юмашев Н.И.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Нижнеилимского района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Сизунов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 Д.О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3-05-57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ОГБУ ЖРЦБ </a:t>
                      </a: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«Березняковская участковая больница»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Филюшова И.А.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60-1-10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62" name="Прямоугольник 83"/>
          <p:cNvSpPr>
            <a:spLocks noChangeArrowheads="1"/>
          </p:cNvSpPr>
          <p:nvPr/>
        </p:nvSpPr>
        <p:spPr bwMode="auto">
          <a:xfrm>
            <a:off x="8472488" y="8229600"/>
            <a:ext cx="4329112" cy="13716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defTabSz="1787525"/>
            <a:r>
              <a:rPr lang="ru-RU" sz="1400" i="1">
                <a:latin typeface="Calibri" pitchFamily="34" charset="0"/>
              </a:rPr>
              <a:t>Автотранспортная сеть территории развита удовлетворительно и состоит из дорог грунтовым покрытием круглогодичного использования для всех видов транспорта. Протяженность дорог – </a:t>
            </a:r>
            <a:r>
              <a:rPr lang="ru-RU" sz="1400" i="1"/>
              <a:t>5</a:t>
            </a:r>
            <a:r>
              <a:rPr lang="ru-RU" sz="1400" i="1">
                <a:latin typeface="Calibri" pitchFamily="34" charset="0"/>
              </a:rPr>
              <a:t>км</a:t>
            </a:r>
          </a:p>
        </p:txBody>
      </p:sp>
      <p:grpSp>
        <p:nvGrpSpPr>
          <p:cNvPr id="16463" name="Group 53"/>
          <p:cNvGrpSpPr>
            <a:grpSpLocks/>
          </p:cNvGrpSpPr>
          <p:nvPr/>
        </p:nvGrpSpPr>
        <p:grpSpPr bwMode="auto">
          <a:xfrm>
            <a:off x="4329113" y="8658225"/>
            <a:ext cx="815975" cy="393700"/>
            <a:chOff x="2290" y="4020"/>
            <a:chExt cx="768" cy="218"/>
          </a:xfrm>
        </p:grpSpPr>
        <p:sp>
          <p:nvSpPr>
            <p:cNvPr id="16466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787525"/>
              <a:r>
                <a:rPr lang="ru-RU" sz="1100" u="sng">
                  <a:cs typeface="Times New Roman" pitchFamily="18" charset="0"/>
                </a:rPr>
                <a:t>БУБ</a:t>
              </a:r>
            </a:p>
            <a:p>
              <a:pPr algn="ctr" defTabSz="1787525"/>
              <a:r>
                <a:rPr lang="ru-RU" sz="1100">
                  <a:cs typeface="Times New Roman" pitchFamily="18" charset="0"/>
                </a:rPr>
                <a:t> 50</a:t>
              </a:r>
              <a:endParaRPr lang="ru-RU" sz="3500">
                <a:cs typeface="Times New Roman" pitchFamily="18" charset="0"/>
              </a:endParaRPr>
            </a:p>
          </p:txBody>
        </p:sp>
        <p:grpSp>
          <p:nvGrpSpPr>
            <p:cNvPr id="16467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6468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16469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0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7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16472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73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16464" name="Прямая со стрелкой 87"/>
          <p:cNvCxnSpPr>
            <a:cxnSpLocks noChangeShapeType="1"/>
          </p:cNvCxnSpPr>
          <p:nvPr/>
        </p:nvCxnSpPr>
        <p:spPr bwMode="auto">
          <a:xfrm rot="5400000">
            <a:off x="4757737" y="8229601"/>
            <a:ext cx="1071563" cy="2143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465" name="TextBox 88"/>
          <p:cNvSpPr txBox="1">
            <a:spLocks noChangeArrowheads="1"/>
          </p:cNvSpPr>
          <p:nvPr/>
        </p:nvSpPr>
        <p:spPr bwMode="auto">
          <a:xfrm>
            <a:off x="5400675" y="8229600"/>
            <a:ext cx="1698625" cy="938213"/>
          </a:xfrm>
          <a:prstGeom prst="rect">
            <a:avLst/>
          </a:prstGeom>
          <a:solidFill>
            <a:srgbClr val="0000FF">
              <a:alpha val="36078"/>
            </a:srgbClr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/>
              <a:t>БСПМ</a:t>
            </a:r>
          </a:p>
          <a:p>
            <a:pPr algn="ctr"/>
            <a:r>
              <a:rPr lang="ru-RU" sz="1100" i="1"/>
              <a:t> Расстояние - 5 км,</a:t>
            </a:r>
          </a:p>
          <a:p>
            <a:pPr algn="ctr"/>
            <a:r>
              <a:rPr lang="ru-RU" sz="1100" i="1"/>
              <a:t>Техники – 1 ед.</a:t>
            </a:r>
          </a:p>
          <a:p>
            <a:pPr algn="ctr"/>
            <a:r>
              <a:rPr lang="ru-RU" sz="1100" i="1"/>
              <a:t>Личн. состава – 3 чел.</a:t>
            </a:r>
          </a:p>
          <a:p>
            <a:pPr algn="ctr"/>
            <a:r>
              <a:rPr lang="ru-RU" sz="1100" i="1"/>
              <a:t> п. Березняки</a:t>
            </a:r>
          </a:p>
        </p:txBody>
      </p:sp>
      <p:pic>
        <p:nvPicPr>
          <p:cNvPr id="52" name="Picture 60" descr="мен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0" y="3871906"/>
            <a:ext cx="314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63" descr="Без имени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8122">
            <a:off x="5342426" y="4027979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63" descr="Без имени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172" y="4443410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7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17413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17417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17429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17431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432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7433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17442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443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444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7434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7435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743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7437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7438" name="Полилиния 73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9" name="Полилиния 74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0" name="Полилиния 7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1" name="Полилиния 76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30" name="Прямоугольник 6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17418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17419" name="Прямая соединительная линия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0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1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2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3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4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5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6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7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428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7414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51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7411" name="Text Box 553"/>
          <p:cNvSpPr txBox="1">
            <a:spLocks noChangeArrowheads="1"/>
          </p:cNvSpPr>
          <p:nvPr/>
        </p:nvSpPr>
        <p:spPr bwMode="auto">
          <a:xfrm>
            <a:off x="0" y="-38100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3" tIns="23215" rIns="46423" bIns="23215" anchor="ctr" anchorCtr="1">
            <a:spAutoFit/>
          </a:bodyPr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железнодорожного транспорта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7238" y="4371975"/>
            <a:ext cx="11501437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территории поселка объектов железнодорожного транспорта – нет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eaLnBrk="1" hangingPunct="1">
              <a:defRPr/>
            </a:pPr>
            <a:r>
              <a:rPr lang="ru-RU" sz="6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ТЕХНОГЕННЫХ ЧС </a:t>
            </a:r>
            <a:br>
              <a:rPr lang="ru-RU" sz="6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39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19557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19561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19573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19575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57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9577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1958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587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58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1957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957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958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9581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9582" name="Полилиния 191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3" name="Полилиния 193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4" name="Полилиния 19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85" name="Полилиния 198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574" name="Прямоугольник 176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19562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19563" name="Прямая соединительная линия 1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64" name="Прямая соединительная линия 1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65" name="Прямая соединительная линия 1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66" name="Прямая соединительная линия 15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67" name="Прямая соединительная линия 16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68" name="Прямая соединительная линия 16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69" name="Прямая соединительная линия 1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70" name="Прямая соединительная линия 16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71" name="Прямая соединительная линия 1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72" name="Прямая соединительная линия 17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9558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147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" name="Группа 274"/>
          <p:cNvGrpSpPr/>
          <p:nvPr/>
        </p:nvGrpSpPr>
        <p:grpSpPr>
          <a:xfrm>
            <a:off x="9258320" y="3729030"/>
            <a:ext cx="300040" cy="353335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0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Прямоугольник 6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8627437">
              <a:off x="3142543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460" name="Text Box 553"/>
          <p:cNvSpPr txBox="1">
            <a:spLocks noChangeArrowheads="1"/>
          </p:cNvSpPr>
          <p:nvPr/>
        </p:nvSpPr>
        <p:spPr bwMode="auto">
          <a:xfrm>
            <a:off x="0" y="4763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34" tIns="23220" rIns="46434" bIns="23220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ЖКХ (системы водоснабжения)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19462" name="AutoShape 252"/>
          <p:cNvSpPr>
            <a:spLocks noChangeArrowheads="1"/>
          </p:cNvSpPr>
          <p:nvPr/>
        </p:nvSpPr>
        <p:spPr bwMode="auto">
          <a:xfrm>
            <a:off x="6972300" y="3943350"/>
            <a:ext cx="1887538" cy="898525"/>
          </a:xfrm>
          <a:prstGeom prst="wedgeRectCallout">
            <a:avLst>
              <a:gd name="adj1" fmla="val 78560"/>
              <a:gd name="adj2" fmla="val -41537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% износа оборудования – 65 %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Порядок подачи  воды  - насосом.</a:t>
            </a:r>
            <a:endParaRPr lang="ru-RU" sz="800">
              <a:cs typeface="Times New Roman" pitchFamily="18" charset="0"/>
            </a:endParaRPr>
          </a:p>
        </p:txBody>
      </p:sp>
      <p:graphicFrame>
        <p:nvGraphicFramePr>
          <p:cNvPr id="213" name="Group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38893"/>
              </p:ext>
            </p:extLst>
          </p:nvPr>
        </p:nvGraphicFramePr>
        <p:xfrm>
          <a:off x="0" y="1085850"/>
          <a:ext cx="12801600" cy="1450830"/>
        </p:xfrm>
        <a:graphic>
          <a:graphicData uri="http://schemas.openxmlformats.org/drawingml/2006/table">
            <a:tbl>
              <a:tblPr/>
              <a:tblGrid>
                <a:gridCol w="140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0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883">
                <a:tc gridSpan="6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8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6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водоснабжения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водоснабжения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водоснабжения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водоснабжения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водоснабжения не зафиксировано</a:t>
                      </a: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водоснабжения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водоснабжения </a:t>
                      </a:r>
                      <a:r>
                        <a:rPr kumimoji="0" lang="ru-RU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4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12072"/>
              </p:ext>
            </p:extLst>
          </p:nvPr>
        </p:nvGraphicFramePr>
        <p:xfrm>
          <a:off x="10001250" y="2443163"/>
          <a:ext cx="2800350" cy="1980124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75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сельского поселения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объекта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Тепловые пункты (шт.)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Скважина (шт.)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Очистные сооружения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Водонапорные башни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Колодец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611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01410"/>
              </p:ext>
            </p:extLst>
          </p:nvPr>
        </p:nvGraphicFramePr>
        <p:xfrm>
          <a:off x="0" y="2443163"/>
          <a:ext cx="4146550" cy="110814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ликвидации последствий ЧС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МКУ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ЕДДС Нижнеилимского района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6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41939"/>
              </p:ext>
            </p:extLst>
          </p:nvPr>
        </p:nvGraphicFramePr>
        <p:xfrm>
          <a:off x="0" y="8547100"/>
          <a:ext cx="3946525" cy="876492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Юмашев Н.И.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552" name="Группа 144"/>
          <p:cNvGrpSpPr>
            <a:grpSpLocks/>
          </p:cNvGrpSpPr>
          <p:nvPr/>
        </p:nvGrpSpPr>
        <p:grpSpPr bwMode="auto">
          <a:xfrm>
            <a:off x="9544050" y="3943350"/>
            <a:ext cx="303213" cy="301625"/>
            <a:chOff x="346075" y="6327775"/>
            <a:chExt cx="215900" cy="215900"/>
          </a:xfrm>
        </p:grpSpPr>
        <p:sp>
          <p:nvSpPr>
            <p:cNvPr id="212" name="Овал 211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218" name="Прямая соединительная линия 217"/>
          <p:cNvCxnSpPr>
            <a:stCxn id="69" idx="2"/>
            <a:endCxn id="212" idx="2"/>
          </p:cNvCxnSpPr>
          <p:nvPr/>
        </p:nvCxnSpPr>
        <p:spPr>
          <a:xfrm rot="16200000" flipH="1">
            <a:off x="9471025" y="4021138"/>
            <a:ext cx="11113" cy="1349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54" name="AutoShape 252"/>
          <p:cNvSpPr>
            <a:spLocks noChangeArrowheads="1"/>
          </p:cNvSpPr>
          <p:nvPr/>
        </p:nvSpPr>
        <p:spPr bwMode="auto">
          <a:xfrm>
            <a:off x="9156700" y="4943475"/>
            <a:ext cx="2152650" cy="533400"/>
          </a:xfrm>
          <a:prstGeom prst="wedgeRectCallout">
            <a:avLst>
              <a:gd name="adj1" fmla="val -21440"/>
              <a:gd name="adj2" fmla="val -199093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Скважина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Объем перекачиваемой воды – 264 м</a:t>
            </a:r>
            <a:r>
              <a:rPr lang="ru-RU" sz="800" i="1" baseline="30000">
                <a:cs typeface="Times New Roman" pitchFamily="18" charset="0"/>
              </a:rPr>
              <a:t>3</a:t>
            </a:r>
            <a:r>
              <a:rPr lang="ru-RU" sz="800" i="1">
                <a:cs typeface="Times New Roman" pitchFamily="18" charset="0"/>
              </a:rPr>
              <a:t>/сут.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% износа оборудования – 65 %</a:t>
            </a:r>
            <a:endParaRPr lang="ru-RU" sz="800"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55"/>
          <p:cNvGrpSpPr>
            <a:grpSpLocks/>
          </p:cNvGrpSpPr>
          <p:nvPr/>
        </p:nvGrpSpPr>
        <p:grpSpPr bwMode="auto">
          <a:xfrm>
            <a:off x="0" y="0"/>
            <a:ext cx="12801600" cy="9602788"/>
            <a:chOff x="0" y="-2223"/>
            <a:chExt cx="12801600" cy="9603423"/>
          </a:xfrm>
        </p:grpSpPr>
        <p:grpSp>
          <p:nvGrpSpPr>
            <p:cNvPr id="20586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0590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0602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0604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605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0606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0615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61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617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060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060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060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0610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0611" name="Полилиния 181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2" name="Полилиния 182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3" name="Полилиния 183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4" name="Полилиния 184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603" name="Прямоугольник 173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0591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0592" name="Прямая соединительная линия 1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3" name="Прямая соединительная линия 1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4" name="Прямая соединительная линия 16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5" name="Прямая соединительная линия 16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6" name="Прямая соединительная линия 16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7" name="Прямая соединительная линия 1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8" name="Прямая соединительная линия 1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99" name="Прямая соединительная линия 16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600" name="Прямая соединительная линия 1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601" name="Прямая соединительная линия 17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0587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159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0483" name="Text Box 553"/>
          <p:cNvSpPr txBox="1">
            <a:spLocks noChangeArrowheads="1"/>
          </p:cNvSpPr>
          <p:nvPr/>
        </p:nvSpPr>
        <p:spPr bwMode="auto">
          <a:xfrm>
            <a:off x="0" y="4763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34" tIns="23220" rIns="46434" bIns="23220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ЖКХ (эл. сети)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graphicFrame>
        <p:nvGraphicFramePr>
          <p:cNvPr id="213" name="Group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53941"/>
              </p:ext>
            </p:extLst>
          </p:nvPr>
        </p:nvGraphicFramePr>
        <p:xfrm>
          <a:off x="0" y="1085850"/>
          <a:ext cx="12801600" cy="1450830"/>
        </p:xfrm>
        <a:graphic>
          <a:graphicData uri="http://schemas.openxmlformats.org/drawingml/2006/table">
            <a:tbl>
              <a:tblPr/>
              <a:tblGrid>
                <a:gridCol w="144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0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883">
                <a:tc gridSpan="6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88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6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электроснабжения не зафиксировано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электроснабжения не зафиксировано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электроснабжения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электроснабжения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электроснабжения не зафиксировано</a:t>
                      </a: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электроснабжения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электроснабжения </a:t>
                      </a:r>
                      <a:r>
                        <a:rPr kumimoji="0" lang="ru-RU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5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96872"/>
              </p:ext>
            </p:extLst>
          </p:nvPr>
        </p:nvGraphicFramePr>
        <p:xfrm>
          <a:off x="0" y="2443163"/>
          <a:ext cx="4146550" cy="1358895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964"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ликвидации последствий ЧС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7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5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МКУ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ЕДДС Нижнеилимского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района»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7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РЭС-1 ОАО «Иркутскэнерго»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6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08620"/>
              </p:ext>
            </p:extLst>
          </p:nvPr>
        </p:nvGraphicFramePr>
        <p:xfrm>
          <a:off x="0" y="8547100"/>
          <a:ext cx="3946525" cy="1054292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Юмашев Н.И.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РЭС-1 ОАО «Иркутскэнерго»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Попов С.В.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3-22-24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0549" name="Group 256"/>
          <p:cNvGrpSpPr>
            <a:grpSpLocks/>
          </p:cNvGrpSpPr>
          <p:nvPr/>
        </p:nvGrpSpPr>
        <p:grpSpPr bwMode="auto">
          <a:xfrm>
            <a:off x="4600575" y="4152900"/>
            <a:ext cx="542925" cy="163513"/>
            <a:chOff x="249" y="2931"/>
            <a:chExt cx="907" cy="363"/>
          </a:xfrm>
        </p:grpSpPr>
        <p:sp>
          <p:nvSpPr>
            <p:cNvPr id="20581" name="Rectangle 257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582" name="Line 258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3" name="Line 259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4" name="Line 260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5" name="Line 261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50" name="Group 256"/>
          <p:cNvGrpSpPr>
            <a:grpSpLocks/>
          </p:cNvGrpSpPr>
          <p:nvPr/>
        </p:nvGrpSpPr>
        <p:grpSpPr bwMode="auto">
          <a:xfrm>
            <a:off x="8829675" y="8229600"/>
            <a:ext cx="542925" cy="163513"/>
            <a:chOff x="249" y="2931"/>
            <a:chExt cx="907" cy="363"/>
          </a:xfrm>
        </p:grpSpPr>
        <p:sp>
          <p:nvSpPr>
            <p:cNvPr id="20576" name="Rectangle 257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577" name="Line 258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8" name="Line 259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Line 260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Line 261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51" name="Group 256"/>
          <p:cNvGrpSpPr>
            <a:grpSpLocks/>
          </p:cNvGrpSpPr>
          <p:nvPr/>
        </p:nvGrpSpPr>
        <p:grpSpPr bwMode="auto">
          <a:xfrm>
            <a:off x="8901113" y="3300413"/>
            <a:ext cx="542925" cy="163512"/>
            <a:chOff x="249" y="2931"/>
            <a:chExt cx="907" cy="363"/>
          </a:xfrm>
        </p:grpSpPr>
        <p:sp>
          <p:nvSpPr>
            <p:cNvPr id="20571" name="Rectangle 257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572" name="Line 258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Line 259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Line 260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Line 261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91" name="Group 206"/>
          <p:cNvGraphicFramePr>
            <a:graphicFrameLocks noGrp="1"/>
          </p:cNvGraphicFramePr>
          <p:nvPr/>
        </p:nvGraphicFramePr>
        <p:xfrm>
          <a:off x="9956800" y="2576513"/>
          <a:ext cx="2800350" cy="121336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088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сельского поселения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объекта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Трансф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подстанции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</a:t>
                      </a: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Дизельные электростанции (шт.)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68" name="AutoShape 252"/>
          <p:cNvSpPr>
            <a:spLocks noChangeArrowheads="1"/>
          </p:cNvSpPr>
          <p:nvPr/>
        </p:nvSpPr>
        <p:spPr bwMode="auto">
          <a:xfrm>
            <a:off x="2614613" y="4229100"/>
            <a:ext cx="1643062" cy="563563"/>
          </a:xfrm>
          <a:prstGeom prst="wedgeRectCallout">
            <a:avLst>
              <a:gd name="adj1" fmla="val 86023"/>
              <a:gd name="adj2" fmla="val -46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 </a:t>
            </a:r>
            <a:r>
              <a:rPr lang="ru-RU" sz="800" i="1">
                <a:solidFill>
                  <a:srgbClr val="000000"/>
                </a:solidFill>
                <a:cs typeface="Times New Roman" pitchFamily="18" charset="0"/>
              </a:rPr>
              <a:t>0,4</a:t>
            </a:r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кВ</a:t>
            </a:r>
          </a:p>
        </p:txBody>
      </p:sp>
      <p:sp>
        <p:nvSpPr>
          <p:cNvPr id="20569" name="AutoShape 252"/>
          <p:cNvSpPr>
            <a:spLocks noChangeArrowheads="1"/>
          </p:cNvSpPr>
          <p:nvPr/>
        </p:nvSpPr>
        <p:spPr bwMode="auto">
          <a:xfrm>
            <a:off x="8043863" y="2586038"/>
            <a:ext cx="1643062" cy="563562"/>
          </a:xfrm>
          <a:prstGeom prst="wedgeRectCallout">
            <a:avLst>
              <a:gd name="adj1" fmla="val 19236"/>
              <a:gd name="adj2" fmla="val 92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 </a:t>
            </a:r>
            <a:r>
              <a:rPr lang="ru-RU" sz="800" i="1">
                <a:solidFill>
                  <a:srgbClr val="000000"/>
                </a:solidFill>
                <a:cs typeface="Times New Roman" pitchFamily="18" charset="0"/>
              </a:rPr>
              <a:t>0,4</a:t>
            </a:r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кВ</a:t>
            </a:r>
          </a:p>
        </p:txBody>
      </p:sp>
      <p:sp>
        <p:nvSpPr>
          <p:cNvPr id="20570" name="AutoShape 252"/>
          <p:cNvSpPr>
            <a:spLocks noChangeArrowheads="1"/>
          </p:cNvSpPr>
          <p:nvPr/>
        </p:nvSpPr>
        <p:spPr bwMode="auto">
          <a:xfrm>
            <a:off x="9329738" y="7515225"/>
            <a:ext cx="1643062" cy="563563"/>
          </a:xfrm>
          <a:prstGeom prst="wedgeRectCallout">
            <a:avLst>
              <a:gd name="adj1" fmla="val -64241"/>
              <a:gd name="adj2" fmla="val 82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 </a:t>
            </a:r>
            <a:r>
              <a:rPr lang="ru-RU" sz="800" i="1">
                <a:solidFill>
                  <a:srgbClr val="000000"/>
                </a:solidFill>
                <a:cs typeface="Times New Roman" pitchFamily="18" charset="0"/>
              </a:rPr>
              <a:t>0,4</a:t>
            </a:r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кВ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7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21509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1513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1525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1527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52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1529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153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539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540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153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1531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1532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1533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1534" name="Полилиния 73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5" name="Полилиния 74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6" name="Полилиния 7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37" name="Полилиния 76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526" name="Прямоугольник 6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1514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1515" name="Прямая соединительная линия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16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17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18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19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20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21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22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23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24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1510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51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1507" name="Text Box 553"/>
          <p:cNvSpPr txBox="1">
            <a:spLocks noChangeArrowheads="1"/>
          </p:cNvSpPr>
          <p:nvPr/>
        </p:nvSpPr>
        <p:spPr bwMode="auto">
          <a:xfrm>
            <a:off x="0" y="4763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ЖКХ (сети газоснабжения)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657725"/>
            <a:ext cx="11501438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территории поселка сетей газоснабжения – нет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29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22767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2771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2783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2785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78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2787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279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797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279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278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278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279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2791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2792" name="Полилиния 377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93" name="Полилиния 379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94" name="Полилиния 382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95" name="Полилиния 385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784" name="Прямоугольник 359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2772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2773" name="Прямая соединительная линия 3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74" name="Прямая соединительная линия 3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75" name="Прямая соединительная линия 3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76" name="Прямая соединительная линия 34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77" name="Прямая соединительная линия 34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78" name="Прямая соединительная линия 3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79" name="Прямая соединительная линия 3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80" name="Прямая соединительная линия 35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81" name="Прямая соединительная линия 35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82" name="Прямая соединительная линия 355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2768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333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2531" name="Line 499"/>
          <p:cNvSpPr>
            <a:spLocks noChangeShapeType="1"/>
          </p:cNvSpPr>
          <p:nvPr/>
        </p:nvSpPr>
        <p:spPr bwMode="auto">
          <a:xfrm>
            <a:off x="2068513" y="94361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22532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34" tIns="23220" rIns="46434" bIns="23220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ЖКХ (системы теплоснабжения)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graphicFrame>
        <p:nvGraphicFramePr>
          <p:cNvPr id="22800" name="Group 2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49716"/>
              </p:ext>
            </p:extLst>
          </p:nvPr>
        </p:nvGraphicFramePr>
        <p:xfrm>
          <a:off x="0" y="2568352"/>
          <a:ext cx="4146550" cy="110814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 grid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ликвидации последствий ЧС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МКУ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ЕДДС Нижнеилимского района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8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59046"/>
              </p:ext>
            </p:extLst>
          </p:nvPr>
        </p:nvGraphicFramePr>
        <p:xfrm>
          <a:off x="0" y="8547100"/>
          <a:ext cx="3946525" cy="934020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525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1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Юмашев Н.И.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 bwMode="auto">
          <a:xfrm>
            <a:off x="6900863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7186613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7472363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7686675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972425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8186738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8186738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7972425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7686675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400925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7186613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900863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5757863" y="5372100"/>
            <a:ext cx="71437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6615113" y="5229225"/>
            <a:ext cx="71437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6615113" y="4872038"/>
            <a:ext cx="71437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7400925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7686675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7972425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8186738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6115050" y="72294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6472238" y="72294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6972300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7329488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7686675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7972425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8186738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6115050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6472238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6900863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7115175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7400925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7686675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7900988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8186738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8472488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8758238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9043988" y="7658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8972550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8686800" y="7300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8472488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8758238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8972550" y="6657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8472488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8758238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8972550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8972550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8758238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8472488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9329738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9544050" y="5657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9758363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9972675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10329863" y="60150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10544175" y="60150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10829925" y="60150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10544175" y="630078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10258425" y="572928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10258425" y="54435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10544175" y="54435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9901238" y="5372100"/>
            <a:ext cx="214312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9615488" y="5372100"/>
            <a:ext cx="214312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9329738" y="5372100"/>
            <a:ext cx="214312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9043988" y="5372100"/>
            <a:ext cx="71437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10258425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10472738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10687050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10901363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11115675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11329988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11544300" y="4300538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11687175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11687175" y="401478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11401425" y="401478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11187113" y="401478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10901363" y="401478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 bwMode="auto">
          <a:xfrm>
            <a:off x="10258425" y="401478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9901238" y="401478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9472613" y="3514725"/>
            <a:ext cx="142875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9401175" y="3086100"/>
            <a:ext cx="142875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 bwMode="auto">
          <a:xfrm>
            <a:off x="9686925" y="3086100"/>
            <a:ext cx="142875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8901113" y="3586163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 bwMode="auto">
          <a:xfrm>
            <a:off x="9901238" y="3514725"/>
            <a:ext cx="142875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17614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46784"/>
              </p:ext>
            </p:extLst>
          </p:nvPr>
        </p:nvGraphicFramePr>
        <p:xfrm>
          <a:off x="10001250" y="2568352"/>
          <a:ext cx="2800350" cy="1213360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975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сельского поселения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объекта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Котельные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Тепловые пункты (шт.)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Прямоугольник 127"/>
          <p:cNvSpPr/>
          <p:nvPr/>
        </p:nvSpPr>
        <p:spPr bwMode="auto">
          <a:xfrm>
            <a:off x="9972675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9758363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9544050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9329738" y="4300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8543925" y="4014788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8543925" y="3586163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8258175" y="4014788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8258175" y="3586163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7758113" y="4014788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7758113" y="3586163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472363" y="4014788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7472363" y="3586163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7186613" y="4014788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186613" y="3586163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6972300" y="4014788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6972300" y="3586163"/>
            <a:ext cx="71438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8043863" y="3586163"/>
            <a:ext cx="71437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7829550" y="3157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7400925" y="3157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6972300" y="3157538"/>
            <a:ext cx="142875" cy="71437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 bwMode="auto">
          <a:xfrm>
            <a:off x="7472363" y="2800350"/>
            <a:ext cx="71437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7758113" y="2800350"/>
            <a:ext cx="71437" cy="71438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6186488" y="2800350"/>
            <a:ext cx="71437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829300" y="2728913"/>
            <a:ext cx="71438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3" name="Прямоугольник 152"/>
          <p:cNvSpPr/>
          <p:nvPr/>
        </p:nvSpPr>
        <p:spPr bwMode="auto">
          <a:xfrm>
            <a:off x="6186488" y="3228975"/>
            <a:ext cx="71437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5829300" y="3228975"/>
            <a:ext cx="71438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186488" y="3729038"/>
            <a:ext cx="71437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6186488" y="4229100"/>
            <a:ext cx="71437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6186488" y="2300288"/>
            <a:ext cx="71437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404" name="Group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11150"/>
              </p:ext>
            </p:extLst>
          </p:nvPr>
        </p:nvGraphicFramePr>
        <p:xfrm>
          <a:off x="0" y="1085850"/>
          <a:ext cx="12801601" cy="1450830"/>
        </p:xfrm>
        <a:graphic>
          <a:graphicData uri="http://schemas.openxmlformats.org/drawingml/2006/table">
            <a:tbl>
              <a:tblPr/>
              <a:tblGrid>
                <a:gridCol w="144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0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3425">
                <a:tc gridSpan="6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58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теплоснабжения </a:t>
                      </a:r>
                      <a:r>
                        <a:rPr kumimoji="0" lang="ru-RU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8" name="Прямоугольник 157"/>
          <p:cNvSpPr/>
          <p:nvPr/>
        </p:nvSpPr>
        <p:spPr bwMode="auto">
          <a:xfrm>
            <a:off x="6115050" y="5943600"/>
            <a:ext cx="71438" cy="28575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6900863" y="8229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7115175" y="8229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7400925" y="8229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7686675" y="8229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7972425" y="8229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8615363" y="8229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6900863" y="872966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7686675" y="872966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3971925" y="55864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8" name="Прямоугольник 167"/>
          <p:cNvSpPr/>
          <p:nvPr/>
        </p:nvSpPr>
        <p:spPr bwMode="auto">
          <a:xfrm>
            <a:off x="3471863" y="572928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3043238" y="580072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614613" y="587216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185988" y="60150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1828800" y="60864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1400175" y="6157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1042988" y="6229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1328738" y="49434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685925" y="48720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2043113" y="48006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185988" y="55864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3043238" y="5372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3328988" y="530066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3614738" y="522922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3900488" y="515778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3257550" y="4514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3543300" y="44434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3829050" y="4371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4114800" y="43005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4400550" y="4229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4400550" y="3871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4114800" y="39433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3829050" y="401478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3471863" y="408622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3186113" y="415766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900363" y="415766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614613" y="422910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2257425" y="430053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1971675" y="43719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1614488" y="44434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1257300" y="4514850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971550" y="4586288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900113" y="5014913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471488" y="6086475"/>
            <a:ext cx="142875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7" name="Group 74"/>
          <p:cNvGraphicFramePr>
            <a:graphicFrameLocks/>
          </p:cNvGraphicFramePr>
          <p:nvPr/>
        </p:nvGraphicFramePr>
        <p:xfrm>
          <a:off x="185738" y="1760538"/>
          <a:ext cx="12358730" cy="5973775"/>
        </p:xfrm>
        <a:graphic>
          <a:graphicData uri="http://schemas.openxmlformats.org/drawingml/2006/table">
            <a:tbl>
              <a:tblPr/>
              <a:tblGrid>
                <a:gridCol w="1122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ЧС на транспорте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 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 техногенных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92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газопроводах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888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нефтепроводах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Риски возникновения пожаров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Риски  возникновения   ЧС природного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26-27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6406">
                <a:tc>
                  <a:txBody>
                    <a:bodyPr/>
                    <a:lstStyle/>
                    <a:p>
                      <a:pPr marL="3556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 Риски  подтоплений (затоплений)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 Информационно-справочные материалы по силам и средствам РСЧС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Информационно-справочные материалы по резервам финансовых и материальных средств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 Схемы производственных объектов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eaLnBrk="1" hangingPunct="1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 </a:t>
            </a:r>
            <a:b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ГАЗО-, НЕФТЕПРОВОДАХ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47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24581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4585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4597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4599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0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4601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4610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611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4612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4602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4603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4604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4605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4606" name="Полилиния 73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07" name="Полилиния 74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08" name="Полилиния 7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09" name="Полилиния 76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598" name="Прямоугольник 6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4586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4587" name="Прямая соединительная линия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88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89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0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1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2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3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4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5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6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4582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51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4579" name="Text Box 553"/>
          <p:cNvSpPr txBox="1">
            <a:spLocks noChangeArrowheads="1"/>
          </p:cNvSpPr>
          <p:nvPr/>
        </p:nvSpPr>
        <p:spPr bwMode="auto">
          <a:xfrm>
            <a:off x="0" y="4763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34" tIns="23220" rIns="46434" bIns="23220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газопроводах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4657725"/>
            <a:ext cx="11501438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территории поселка газопроводов – нет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47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25605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5609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5621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5623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5624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5625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5634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5635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563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562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62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62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629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5630" name="Полилиния 73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31" name="Полилиния 74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32" name="Полилиния 7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33" name="Полилиния 76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22" name="Прямоугольник 6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5610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5611" name="Прямая соединительная линия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2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3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4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5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6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7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8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9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20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5606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51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03" name="Text Box 553"/>
          <p:cNvSpPr txBox="1">
            <a:spLocks noChangeArrowheads="1"/>
          </p:cNvSpPr>
          <p:nvPr/>
        </p:nvSpPr>
        <p:spPr bwMode="auto">
          <a:xfrm>
            <a:off x="0" y="4763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34" tIns="23220" rIns="46434" bIns="23220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нефтепроводах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4657725"/>
            <a:ext cx="11501438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территории поселка нефтепроводов – нет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86100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eaLnBrk="1" hangingPunct="1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ПОЖАРОВ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75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27767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7771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7783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7785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78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7787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779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7797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779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778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778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779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7791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7792" name="Полилиния 103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93" name="Полилиния 104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94" name="Полилиния 10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795" name="Полилиния 106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784" name="Прямоугольник 9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7772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7773" name="Прямая соединительная линия 8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74" name="Прямая соединительная линия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75" name="Прямая соединительная линия 8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76" name="Прямая соединительная линия 8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77" name="Прямая соединительная линия 8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78" name="Прямая соединительная линия 8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79" name="Прямая соединительная линия 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80" name="Прямая соединительная линия 9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81" name="Прямая соединительная линия 9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82" name="Прямая соединительная линия 9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7768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79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graphicFrame>
        <p:nvGraphicFramePr>
          <p:cNvPr id="5337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09493"/>
              </p:ext>
            </p:extLst>
          </p:nvPr>
        </p:nvGraphicFramePr>
        <p:xfrm>
          <a:off x="0" y="1157288"/>
          <a:ext cx="12723813" cy="1187580"/>
        </p:xfrm>
        <a:graphic>
          <a:graphicData uri="http://schemas.openxmlformats.org/drawingml/2006/table">
            <a:tbl>
              <a:tblPr/>
              <a:tblGrid>
                <a:gridCol w="120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4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951">
                <a:tc gridSpan="6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8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техногенных пожаров не произошло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техногенных пожаров не произошло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техногенных пожаров не произошло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техногенных пожаров не произошло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техногенных пожаров не произошло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техногенных пожаров не произошло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территории поселения вероятность возникновения техногенных пожаров в жилой зоне маловероятна.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38" name="Group 218"/>
          <p:cNvGraphicFramePr>
            <a:graphicFrameLocks noGrp="1"/>
          </p:cNvGraphicFramePr>
          <p:nvPr/>
        </p:nvGraphicFramePr>
        <p:xfrm>
          <a:off x="185738" y="2514600"/>
          <a:ext cx="2987675" cy="2928941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34" marB="50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пребыванием людей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- 1-3 этажных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- 4-9этажных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3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степени огнестойкости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710" name="Text Box 207"/>
          <p:cNvSpPr txBox="1">
            <a:spLocks noChangeArrowheads="1"/>
          </p:cNvSpPr>
          <p:nvPr/>
        </p:nvSpPr>
        <p:spPr bwMode="auto">
          <a:xfrm>
            <a:off x="5972175" y="8272463"/>
            <a:ext cx="6757988" cy="1314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7890" tIns="63945" rIns="127890" bIns="63945">
            <a:spAutoFit/>
          </a:bodyPr>
          <a:lstStyle/>
          <a:p>
            <a:pPr algn="ctr" defTabSz="1789113">
              <a:spcBef>
                <a:spcPct val="50000"/>
              </a:spcBef>
            </a:pPr>
            <a:r>
              <a:rPr lang="ru-RU" sz="1100" u="sng" dirty="0"/>
              <a:t>Превентивные мероприятия проводимые ОМСУ</a:t>
            </a:r>
          </a:p>
          <a:p>
            <a:pPr defTabSz="1789113">
              <a:spcBef>
                <a:spcPct val="50000"/>
              </a:spcBef>
            </a:pPr>
            <a:r>
              <a:rPr lang="ru-RU" sz="1100" dirty="0"/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789113">
              <a:spcBef>
                <a:spcPct val="50000"/>
              </a:spcBef>
            </a:pPr>
            <a:r>
              <a:rPr lang="ru-RU" sz="1100" dirty="0"/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27711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(не бытовые пожары)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grpSp>
        <p:nvGrpSpPr>
          <p:cNvPr id="27712" name="Group 60"/>
          <p:cNvGrpSpPr>
            <a:grpSpLocks/>
          </p:cNvGrpSpPr>
          <p:nvPr/>
        </p:nvGrpSpPr>
        <p:grpSpPr bwMode="auto">
          <a:xfrm>
            <a:off x="11615738" y="3157538"/>
            <a:ext cx="693737" cy="388937"/>
            <a:chOff x="4860" y="4199"/>
            <a:chExt cx="219" cy="229"/>
          </a:xfrm>
        </p:grpSpPr>
        <p:grpSp>
          <p:nvGrpSpPr>
            <p:cNvPr id="27759" name="Group 61"/>
            <p:cNvGrpSpPr>
              <a:grpSpLocks/>
            </p:cNvGrpSpPr>
            <p:nvPr/>
          </p:nvGrpSpPr>
          <p:grpSpPr bwMode="auto">
            <a:xfrm>
              <a:off x="4907" y="4218"/>
              <a:ext cx="140" cy="210"/>
              <a:chOff x="1766" y="5636"/>
              <a:chExt cx="240" cy="318"/>
            </a:xfrm>
          </p:grpSpPr>
          <p:grpSp>
            <p:nvGrpSpPr>
              <p:cNvPr id="27761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7763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64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66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7762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27760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1100">
                  <a:cs typeface="Times New Roman" pitchFamily="18" charset="0"/>
                </a:rPr>
                <a:t>МПО</a:t>
              </a:r>
            </a:p>
          </p:txBody>
        </p:sp>
      </p:grpSp>
      <p:graphicFrame>
        <p:nvGraphicFramePr>
          <p:cNvPr id="129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39713"/>
              </p:ext>
            </p:extLst>
          </p:nvPr>
        </p:nvGraphicFramePr>
        <p:xfrm>
          <a:off x="8428038" y="6229350"/>
          <a:ext cx="4373563" cy="745721"/>
        </p:xfrm>
        <a:graphic>
          <a:graphicData uri="http://schemas.openxmlformats.org/drawingml/2006/table">
            <a:tbl>
              <a:tblPr/>
              <a:tblGrid>
                <a:gridCol w="13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714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2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14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Юмашев Н.И.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0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82511"/>
              </p:ext>
            </p:extLst>
          </p:nvPr>
        </p:nvGraphicFramePr>
        <p:xfrm>
          <a:off x="7264895" y="7145683"/>
          <a:ext cx="5073073" cy="1058695"/>
        </p:xfrm>
        <a:graphic>
          <a:graphicData uri="http://schemas.openxmlformats.org/drawingml/2006/table">
            <a:tbl>
              <a:tblPr/>
              <a:tblGrid>
                <a:gridCol w="176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8580"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Старая Игирма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Группа 274"/>
          <p:cNvGrpSpPr/>
          <p:nvPr/>
        </p:nvGrpSpPr>
        <p:grpSpPr>
          <a:xfrm>
            <a:off x="9258320" y="3800468"/>
            <a:ext cx="300040" cy="353335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3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Прямоугольник 132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 rot="18627437">
              <a:off x="3142543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7758" name="AutoShape 252"/>
          <p:cNvSpPr>
            <a:spLocks noChangeArrowheads="1"/>
          </p:cNvSpPr>
          <p:nvPr/>
        </p:nvSpPr>
        <p:spPr bwMode="auto">
          <a:xfrm>
            <a:off x="9544050" y="4157663"/>
            <a:ext cx="1887538" cy="898525"/>
          </a:xfrm>
          <a:prstGeom prst="wedgeRectCallout">
            <a:avLst>
              <a:gd name="adj1" fmla="val -60352"/>
              <a:gd name="adj2" fmla="val -59509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% износа оборудования – 65 %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Порядок подачи  воды  - насосом.</a:t>
            </a:r>
            <a:endParaRPr lang="ru-RU" sz="800"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eaLnBrk="1" hangingPunct="1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 ПРИРОДНОГО ХАРАКТЕРА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20688" y="266700"/>
          <a:ext cx="357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4" imgW="810360" imgH="951480" progId="">
                  <p:embed/>
                </p:oleObj>
              </mc:Choice>
              <mc:Fallback>
                <p:oleObj name="CorelDRAW" r:id="rId4" imgW="810360" imgH="951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66700"/>
                        <a:ext cx="3571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198"/>
          <p:cNvGrpSpPr>
            <a:grpSpLocks/>
          </p:cNvGrpSpPr>
          <p:nvPr/>
        </p:nvGrpSpPr>
        <p:grpSpPr bwMode="auto">
          <a:xfrm>
            <a:off x="0" y="0"/>
            <a:ext cx="12801600" cy="9602788"/>
            <a:chOff x="0" y="-2223"/>
            <a:chExt cx="12801600" cy="9603423"/>
          </a:xfrm>
        </p:grpSpPr>
        <p:grpSp>
          <p:nvGrpSpPr>
            <p:cNvPr id="28779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8783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8795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8797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79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8799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880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8809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8810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880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8801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8802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8803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8804" name="Полилиния 224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05" name="Полилиния 225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06" name="Полилиния 226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807" name="Полилиния 227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796" name="Прямоугольник 216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8784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8785" name="Прямая соединительная линия 20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86" name="Прямая соединительная линия 20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87" name="Прямая соединительная линия 2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88" name="Прямая соединительная линия 20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89" name="Прямая соединительная линия 20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90" name="Прямая соединительная линия 2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91" name="Прямая соединительная линия 21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92" name="Прямая соединительная линия 21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93" name="Прямая соединительная линия 21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94" name="Прямая соединительная линия 21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8780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202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3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8675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природных пожаров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 (слайд №1)</a:t>
            </a:r>
          </a:p>
        </p:txBody>
      </p:sp>
      <p:grpSp>
        <p:nvGrpSpPr>
          <p:cNvPr id="28676" name="Group 60"/>
          <p:cNvGrpSpPr>
            <a:grpSpLocks/>
          </p:cNvGrpSpPr>
          <p:nvPr/>
        </p:nvGrpSpPr>
        <p:grpSpPr bwMode="auto">
          <a:xfrm>
            <a:off x="9758363" y="5229225"/>
            <a:ext cx="693737" cy="388938"/>
            <a:chOff x="4860" y="4199"/>
            <a:chExt cx="219" cy="229"/>
          </a:xfrm>
        </p:grpSpPr>
        <p:grpSp>
          <p:nvGrpSpPr>
            <p:cNvPr id="28771" name="Group 61"/>
            <p:cNvGrpSpPr>
              <a:grpSpLocks/>
            </p:cNvGrpSpPr>
            <p:nvPr/>
          </p:nvGrpSpPr>
          <p:grpSpPr bwMode="auto">
            <a:xfrm>
              <a:off x="4907" y="4218"/>
              <a:ext cx="140" cy="210"/>
              <a:chOff x="1766" y="5636"/>
              <a:chExt cx="240" cy="318"/>
            </a:xfrm>
          </p:grpSpPr>
          <p:grpSp>
            <p:nvGrpSpPr>
              <p:cNvPr id="28773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8775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76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7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78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8774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28772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1100">
                  <a:cs typeface="Times New Roman" pitchFamily="18" charset="0"/>
                </a:rPr>
                <a:t>МПО</a:t>
              </a:r>
            </a:p>
          </p:txBody>
        </p:sp>
      </p:grpSp>
      <p:grpSp>
        <p:nvGrpSpPr>
          <p:cNvPr id="12" name="Группа 274"/>
          <p:cNvGrpSpPr/>
          <p:nvPr/>
        </p:nvGrpSpPr>
        <p:grpSpPr>
          <a:xfrm>
            <a:off x="9258320" y="3800468"/>
            <a:ext cx="300040" cy="353335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3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37" name="Прямая соединительная линия 136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Прямоугольник 132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 rot="18627437">
              <a:off x="3142543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8678" name="AutoShape 252"/>
          <p:cNvSpPr>
            <a:spLocks noChangeArrowheads="1"/>
          </p:cNvSpPr>
          <p:nvPr/>
        </p:nvSpPr>
        <p:spPr bwMode="auto">
          <a:xfrm>
            <a:off x="9972675" y="3157538"/>
            <a:ext cx="1887538" cy="898525"/>
          </a:xfrm>
          <a:prstGeom prst="wedgeRectCallout">
            <a:avLst>
              <a:gd name="adj1" fmla="val -79384"/>
              <a:gd name="adj2" fmla="val 42662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% износа оборудования – 65 %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Порядок подачи  воды  - насосом.</a:t>
            </a:r>
            <a:endParaRPr lang="ru-RU" sz="800">
              <a:cs typeface="Times New Roman" pitchFamily="18" charset="0"/>
            </a:endParaRPr>
          </a:p>
        </p:txBody>
      </p:sp>
      <p:sp>
        <p:nvSpPr>
          <p:cNvPr id="28679" name="Oval 218"/>
          <p:cNvSpPr>
            <a:spLocks noChangeArrowheads="1"/>
          </p:cNvSpPr>
          <p:nvPr/>
        </p:nvSpPr>
        <p:spPr bwMode="auto">
          <a:xfrm>
            <a:off x="1922463" y="7180263"/>
            <a:ext cx="2708275" cy="500062"/>
          </a:xfrm>
          <a:prstGeom prst="ellipse">
            <a:avLst/>
          </a:prstGeom>
          <a:solidFill>
            <a:srgbClr val="FF0000">
              <a:alpha val="74901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27985" tIns="63994" rIns="127985" bIns="63994" anchor="ctr"/>
          <a:lstStyle/>
          <a:p>
            <a:pPr defTabSz="1276350"/>
            <a:endParaRPr lang="ru-RU" sz="2500">
              <a:latin typeface="Calibri" pitchFamily="34" charset="0"/>
            </a:endParaRPr>
          </a:p>
        </p:txBody>
      </p:sp>
      <p:sp>
        <p:nvSpPr>
          <p:cNvPr id="28680" name="Oval 63"/>
          <p:cNvSpPr>
            <a:spLocks noChangeArrowheads="1"/>
          </p:cNvSpPr>
          <p:nvPr/>
        </p:nvSpPr>
        <p:spPr bwMode="auto">
          <a:xfrm rot="-5400000">
            <a:off x="1878012" y="3822701"/>
            <a:ext cx="2251075" cy="52070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81" name="AutoShape 33"/>
          <p:cNvSpPr>
            <a:spLocks noChangeArrowheads="1"/>
          </p:cNvSpPr>
          <p:nvPr/>
        </p:nvSpPr>
        <p:spPr bwMode="auto">
          <a:xfrm>
            <a:off x="1328738" y="8158163"/>
            <a:ext cx="3330575" cy="1117600"/>
          </a:xfrm>
          <a:prstGeom prst="wedgeRectCallout">
            <a:avLst>
              <a:gd name="adj1" fmla="val -11898"/>
              <a:gd name="adj2" fmla="val -109815"/>
            </a:avLst>
          </a:prstGeom>
          <a:solidFill>
            <a:srgbClr val="FF000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89" tIns="63997" rIns="127989" bIns="63997"/>
          <a:lstStyle/>
          <a:p>
            <a:pPr algn="ctr" defTabSz="1789113"/>
            <a:r>
              <a:rPr lang="ru-RU" sz="1100">
                <a:cs typeface="Times New Roman" pitchFamily="18" charset="0"/>
              </a:rPr>
              <a:t>Зона возможного риска </a:t>
            </a:r>
            <a:r>
              <a:rPr lang="en-US" sz="1100">
                <a:cs typeface="Times New Roman" pitchFamily="18" charset="0"/>
              </a:rPr>
              <a:t> </a:t>
            </a:r>
            <a:r>
              <a:rPr lang="ru-RU" sz="1100">
                <a:cs typeface="Times New Roman" pitchFamily="18" charset="0"/>
              </a:rPr>
              <a:t>воздействия природного пожара</a:t>
            </a:r>
          </a:p>
          <a:p>
            <a:pPr algn="ctr" defTabSz="1789113"/>
            <a:r>
              <a:rPr lang="ru-RU" sz="1100" u="sng">
                <a:cs typeface="Times New Roman" pitchFamily="18" charset="0"/>
              </a:rPr>
              <a:t>В зоне риска находятся:</a:t>
            </a:r>
          </a:p>
          <a:p>
            <a:pPr defTabSz="1789113"/>
            <a:r>
              <a:rPr lang="ru-RU" sz="1100">
                <a:cs typeface="Times New Roman" pitchFamily="18" charset="0"/>
              </a:rPr>
              <a:t>- домов – 36;</a:t>
            </a:r>
          </a:p>
          <a:p>
            <a:pPr defTabSz="1789113"/>
            <a:r>
              <a:rPr lang="ru-RU" sz="1100">
                <a:cs typeface="Times New Roman" pitchFamily="18" charset="0"/>
              </a:rPr>
              <a:t>- населения – 113 чел.</a:t>
            </a:r>
          </a:p>
          <a:p>
            <a:pPr defTabSz="1789113"/>
            <a:r>
              <a:rPr lang="ru-RU" sz="1100">
                <a:cs typeface="Times New Roman" pitchFamily="18" charset="0"/>
              </a:rPr>
              <a:t>- соц. значимых объектов – 0.</a:t>
            </a:r>
          </a:p>
        </p:txBody>
      </p:sp>
      <p:grpSp>
        <p:nvGrpSpPr>
          <p:cNvPr id="28682" name="Группа 153"/>
          <p:cNvGrpSpPr>
            <a:grpSpLocks/>
          </p:cNvGrpSpPr>
          <p:nvPr/>
        </p:nvGrpSpPr>
        <p:grpSpPr bwMode="auto">
          <a:xfrm rot="10055240">
            <a:off x="460375" y="6734175"/>
            <a:ext cx="2019300" cy="142875"/>
            <a:chOff x="6757196" y="7872434"/>
            <a:chExt cx="1073158" cy="153323"/>
          </a:xfrm>
        </p:grpSpPr>
        <p:cxnSp>
          <p:nvCxnSpPr>
            <p:cNvPr id="28762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3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4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5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6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7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8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9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0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3" name="Группа 153"/>
          <p:cNvGrpSpPr>
            <a:grpSpLocks/>
          </p:cNvGrpSpPr>
          <p:nvPr/>
        </p:nvGrpSpPr>
        <p:grpSpPr bwMode="auto">
          <a:xfrm rot="5400000">
            <a:off x="8115301" y="8015287"/>
            <a:ext cx="2571750" cy="142875"/>
            <a:chOff x="6757196" y="7872434"/>
            <a:chExt cx="1073158" cy="153323"/>
          </a:xfrm>
        </p:grpSpPr>
        <p:cxnSp>
          <p:nvCxnSpPr>
            <p:cNvPr id="28753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4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5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6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7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8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9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0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61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4" name="Группа 153"/>
          <p:cNvGrpSpPr>
            <a:grpSpLocks/>
          </p:cNvGrpSpPr>
          <p:nvPr/>
        </p:nvGrpSpPr>
        <p:grpSpPr bwMode="auto">
          <a:xfrm rot="-8999240">
            <a:off x="4424363" y="6289675"/>
            <a:ext cx="979487" cy="160338"/>
            <a:chOff x="6757196" y="7872434"/>
            <a:chExt cx="1073158" cy="153323"/>
          </a:xfrm>
        </p:grpSpPr>
        <p:cxnSp>
          <p:nvCxnSpPr>
            <p:cNvPr id="2874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0" name="Прямая соединительная линия 16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1" name="Прямая соединительная линия 16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52" name="Прямая соединительная линия 16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5" name="Группа 163"/>
          <p:cNvGrpSpPr>
            <a:grpSpLocks/>
          </p:cNvGrpSpPr>
          <p:nvPr/>
        </p:nvGrpSpPr>
        <p:grpSpPr bwMode="auto">
          <a:xfrm>
            <a:off x="8329613" y="1800225"/>
            <a:ext cx="4127500" cy="122238"/>
            <a:chOff x="6757196" y="7872434"/>
            <a:chExt cx="1073158" cy="153323"/>
          </a:xfrm>
        </p:grpSpPr>
        <p:cxnSp>
          <p:nvCxnSpPr>
            <p:cNvPr id="2873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1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2" name="Прямая соединительная линия 17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43" name="Прямая соединительная линия 17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6" name="Группа 203"/>
          <p:cNvGrpSpPr>
            <a:grpSpLocks/>
          </p:cNvGrpSpPr>
          <p:nvPr/>
        </p:nvGrpSpPr>
        <p:grpSpPr bwMode="auto">
          <a:xfrm rot="10800000">
            <a:off x="11329988" y="4872038"/>
            <a:ext cx="942975" cy="96837"/>
            <a:chOff x="6757196" y="7872434"/>
            <a:chExt cx="1073158" cy="153323"/>
          </a:xfrm>
        </p:grpSpPr>
        <p:cxnSp>
          <p:nvCxnSpPr>
            <p:cNvPr id="28726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7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8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9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0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1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2" name="Прямая соединительная линия 21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3" name="Прямая соединительная линия 21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34" name="Прямая соединительная линия 21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7" name="Группа 223"/>
          <p:cNvGrpSpPr>
            <a:grpSpLocks/>
          </p:cNvGrpSpPr>
          <p:nvPr/>
        </p:nvGrpSpPr>
        <p:grpSpPr bwMode="auto">
          <a:xfrm rot="5400000">
            <a:off x="10307638" y="5770563"/>
            <a:ext cx="1920875" cy="123825"/>
            <a:chOff x="6757196" y="7872434"/>
            <a:chExt cx="1073158" cy="153323"/>
          </a:xfrm>
        </p:grpSpPr>
        <p:cxnSp>
          <p:nvCxnSpPr>
            <p:cNvPr id="2871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3" name="Прямая соединительная линия 23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4" name="Прямая соединительная линия 23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25" name="Прямая соединительная линия 23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688" name="Группа 233"/>
          <p:cNvGrpSpPr>
            <a:grpSpLocks/>
          </p:cNvGrpSpPr>
          <p:nvPr/>
        </p:nvGrpSpPr>
        <p:grpSpPr bwMode="auto">
          <a:xfrm rot="10800000">
            <a:off x="9472613" y="6800850"/>
            <a:ext cx="1714500" cy="142875"/>
            <a:chOff x="6757196" y="7872434"/>
            <a:chExt cx="1073158" cy="153323"/>
          </a:xfrm>
        </p:grpSpPr>
        <p:cxnSp>
          <p:nvCxnSpPr>
            <p:cNvPr id="28708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9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0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1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2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3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4" name="Прямая соединительная линия 24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5" name="Прямая соединительная линия 24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16" name="Прямая соединительная линия 24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89" name="AutoShape 252"/>
          <p:cNvSpPr>
            <a:spLocks noChangeArrowheads="1"/>
          </p:cNvSpPr>
          <p:nvPr/>
        </p:nvSpPr>
        <p:spPr bwMode="auto">
          <a:xfrm>
            <a:off x="8615363" y="5872163"/>
            <a:ext cx="2128837" cy="503237"/>
          </a:xfrm>
          <a:prstGeom prst="wedgeRectCallout">
            <a:avLst>
              <a:gd name="adj1" fmla="val 16986"/>
              <a:gd name="adj2" fmla="val 14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– 2,5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- 0,400 км.</a:t>
            </a:r>
          </a:p>
        </p:txBody>
      </p:sp>
      <p:sp>
        <p:nvSpPr>
          <p:cNvPr id="28690" name="AutoShape 252"/>
          <p:cNvSpPr>
            <a:spLocks noChangeArrowheads="1"/>
          </p:cNvSpPr>
          <p:nvPr/>
        </p:nvSpPr>
        <p:spPr bwMode="auto">
          <a:xfrm>
            <a:off x="257175" y="5943600"/>
            <a:ext cx="2128838" cy="503238"/>
          </a:xfrm>
          <a:prstGeom prst="wedgeRectCallout">
            <a:avLst>
              <a:gd name="adj1" fmla="val 51435"/>
              <a:gd name="adj2" fmla="val 83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– 2,5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- 0,250 км.</a:t>
            </a:r>
          </a:p>
        </p:txBody>
      </p:sp>
      <p:sp>
        <p:nvSpPr>
          <p:cNvPr id="28691" name="AutoShape 252"/>
          <p:cNvSpPr>
            <a:spLocks noChangeArrowheads="1"/>
          </p:cNvSpPr>
          <p:nvPr/>
        </p:nvSpPr>
        <p:spPr bwMode="auto">
          <a:xfrm>
            <a:off x="9329738" y="2443163"/>
            <a:ext cx="2128837" cy="503237"/>
          </a:xfrm>
          <a:prstGeom prst="wedgeRectCallout">
            <a:avLst>
              <a:gd name="adj1" fmla="val 7440"/>
              <a:gd name="adj2" fmla="val -150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– 2,5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- 0,150 км.</a:t>
            </a:r>
          </a:p>
        </p:txBody>
      </p:sp>
      <p:sp>
        <p:nvSpPr>
          <p:cNvPr id="28692" name="AutoShape 252"/>
          <p:cNvSpPr>
            <a:spLocks noChangeArrowheads="1"/>
          </p:cNvSpPr>
          <p:nvPr/>
        </p:nvSpPr>
        <p:spPr bwMode="auto">
          <a:xfrm>
            <a:off x="4829175" y="7158038"/>
            <a:ext cx="2195513" cy="744537"/>
          </a:xfrm>
          <a:prstGeom prst="wedgeRectCallout">
            <a:avLst>
              <a:gd name="adj1" fmla="val -87681"/>
              <a:gd name="adj2" fmla="val 111278"/>
            </a:avLst>
          </a:prstGeom>
          <a:solidFill>
            <a:srgbClr val="00B050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Характеристика лесного участка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Площадь леса – 500 га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Состав леса – смешанный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Высота деревьев 15 м</a:t>
            </a:r>
          </a:p>
        </p:txBody>
      </p:sp>
      <p:sp>
        <p:nvSpPr>
          <p:cNvPr id="28693" name="Rectangle 54"/>
          <p:cNvSpPr>
            <a:spLocks noChangeArrowheads="1"/>
          </p:cNvSpPr>
          <p:nvPr/>
        </p:nvSpPr>
        <p:spPr bwMode="auto">
          <a:xfrm>
            <a:off x="5248275" y="4368800"/>
            <a:ext cx="427038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pPr algn="ctr"/>
            <a:r>
              <a:rPr lang="ru-RU" sz="1100"/>
              <a:t>ПВР</a:t>
            </a:r>
          </a:p>
        </p:txBody>
      </p:sp>
      <p:sp>
        <p:nvSpPr>
          <p:cNvPr id="28694" name="AutoShape 252"/>
          <p:cNvSpPr>
            <a:spLocks noChangeArrowheads="1"/>
          </p:cNvSpPr>
          <p:nvPr/>
        </p:nvSpPr>
        <p:spPr bwMode="auto">
          <a:xfrm>
            <a:off x="685800" y="2657475"/>
            <a:ext cx="2763838" cy="590550"/>
          </a:xfrm>
          <a:prstGeom prst="wedgeRectCallout">
            <a:avLst>
              <a:gd name="adj1" fmla="val 12231"/>
              <a:gd name="adj2" fmla="val -176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Усть-Илимское водохранилище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Возможно использовать для забора воды вертолетом и Бе-200 чс</a:t>
            </a:r>
          </a:p>
        </p:txBody>
      </p:sp>
      <p:grpSp>
        <p:nvGrpSpPr>
          <p:cNvPr id="28695" name="Группа 153"/>
          <p:cNvGrpSpPr>
            <a:grpSpLocks/>
          </p:cNvGrpSpPr>
          <p:nvPr/>
        </p:nvGrpSpPr>
        <p:grpSpPr bwMode="auto">
          <a:xfrm rot="10055240">
            <a:off x="2463800" y="6302375"/>
            <a:ext cx="2019300" cy="141288"/>
            <a:chOff x="6757196" y="7872434"/>
            <a:chExt cx="1073158" cy="153323"/>
          </a:xfrm>
        </p:grpSpPr>
        <p:cxnSp>
          <p:nvCxnSpPr>
            <p:cNvPr id="2869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0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96" name="Полилиния 241"/>
          <p:cNvSpPr>
            <a:spLocks noChangeArrowheads="1"/>
          </p:cNvSpPr>
          <p:nvPr/>
        </p:nvSpPr>
        <p:spPr bwMode="auto">
          <a:xfrm>
            <a:off x="5268913" y="4138613"/>
            <a:ext cx="4267200" cy="2473325"/>
          </a:xfrm>
          <a:custGeom>
            <a:avLst/>
            <a:gdLst>
              <a:gd name="T0" fmla="*/ 4267200 w 4267200"/>
              <a:gd name="T1" fmla="*/ 85063 h 2472267"/>
              <a:gd name="T2" fmla="*/ 4049461 w 4267200"/>
              <a:gd name="T3" fmla="*/ 41322 h 2472267"/>
              <a:gd name="T4" fmla="*/ 3991405 w 4267200"/>
              <a:gd name="T5" fmla="*/ 332973 h 2472267"/>
              <a:gd name="T6" fmla="*/ 3991405 w 4267200"/>
              <a:gd name="T7" fmla="*/ 537135 h 2472267"/>
              <a:gd name="T8" fmla="*/ 3773691 w 4267200"/>
              <a:gd name="T9" fmla="*/ 595466 h 2472267"/>
              <a:gd name="T10" fmla="*/ 3236661 w 4267200"/>
              <a:gd name="T11" fmla="*/ 610048 h 2472267"/>
              <a:gd name="T12" fmla="*/ 1306285 w 4267200"/>
              <a:gd name="T13" fmla="*/ 610048 h 2472267"/>
              <a:gd name="T14" fmla="*/ 870857 w 4267200"/>
              <a:gd name="T15" fmla="*/ 624631 h 2472267"/>
              <a:gd name="T16" fmla="*/ 754743 w 4267200"/>
              <a:gd name="T17" fmla="*/ 755875 h 2472267"/>
              <a:gd name="T18" fmla="*/ 754743 w 4267200"/>
              <a:gd name="T19" fmla="*/ 1018365 h 2472267"/>
              <a:gd name="T20" fmla="*/ 754743 w 4267200"/>
              <a:gd name="T21" fmla="*/ 1689177 h 2472267"/>
              <a:gd name="T22" fmla="*/ 508000 w 4267200"/>
              <a:gd name="T23" fmla="*/ 2403729 h 2472267"/>
              <a:gd name="T24" fmla="*/ 0 w 4267200"/>
              <a:gd name="T25" fmla="*/ 2170405 h 24722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7200"/>
              <a:gd name="T40" fmla="*/ 0 h 2472267"/>
              <a:gd name="T41" fmla="*/ 4267200 w 4267200"/>
              <a:gd name="T42" fmla="*/ 2472267 h 24722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7200" h="2472267">
                <a:moveTo>
                  <a:pt x="4267200" y="84667"/>
                </a:moveTo>
                <a:cubicBezTo>
                  <a:pt x="4181323" y="42333"/>
                  <a:pt x="4095447" y="0"/>
                  <a:pt x="4049485" y="41124"/>
                </a:cubicBezTo>
                <a:cubicBezTo>
                  <a:pt x="4003523" y="82248"/>
                  <a:pt x="4001104" y="249162"/>
                  <a:pt x="3991428" y="331410"/>
                </a:cubicBezTo>
                <a:cubicBezTo>
                  <a:pt x="3981752" y="413658"/>
                  <a:pt x="4027714" y="491067"/>
                  <a:pt x="3991428" y="534610"/>
                </a:cubicBezTo>
                <a:cubicBezTo>
                  <a:pt x="3955142" y="578153"/>
                  <a:pt x="3899504" y="580572"/>
                  <a:pt x="3773714" y="592667"/>
                </a:cubicBezTo>
                <a:cubicBezTo>
                  <a:pt x="3647924" y="604762"/>
                  <a:pt x="3236685" y="607181"/>
                  <a:pt x="3236685" y="607181"/>
                </a:cubicBezTo>
                <a:lnTo>
                  <a:pt x="1306285" y="607181"/>
                </a:lnTo>
                <a:cubicBezTo>
                  <a:pt x="911980" y="609600"/>
                  <a:pt x="962781" y="597506"/>
                  <a:pt x="870857" y="621696"/>
                </a:cubicBezTo>
                <a:cubicBezTo>
                  <a:pt x="778933" y="645886"/>
                  <a:pt x="774095" y="687010"/>
                  <a:pt x="754743" y="752324"/>
                </a:cubicBezTo>
                <a:cubicBezTo>
                  <a:pt x="735391" y="817638"/>
                  <a:pt x="754743" y="1013581"/>
                  <a:pt x="754743" y="1013581"/>
                </a:cubicBezTo>
                <a:cubicBezTo>
                  <a:pt x="754743" y="1168400"/>
                  <a:pt x="795867" y="1451429"/>
                  <a:pt x="754743" y="1681239"/>
                </a:cubicBezTo>
                <a:cubicBezTo>
                  <a:pt x="713619" y="1911049"/>
                  <a:pt x="633790" y="2312611"/>
                  <a:pt x="508000" y="2392439"/>
                </a:cubicBezTo>
                <a:cubicBezTo>
                  <a:pt x="382210" y="2472267"/>
                  <a:pt x="191105" y="2316238"/>
                  <a:pt x="0" y="2160210"/>
                </a:cubicBezTo>
              </a:path>
            </a:pathLst>
          </a:custGeom>
          <a:noFill/>
          <a:ln w="635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7" name="Полилиния 242"/>
          <p:cNvSpPr>
            <a:spLocks noChangeArrowheads="1"/>
          </p:cNvSpPr>
          <p:nvPr/>
        </p:nvSpPr>
        <p:spPr bwMode="auto">
          <a:xfrm>
            <a:off x="3889375" y="3971925"/>
            <a:ext cx="2081213" cy="1543050"/>
          </a:xfrm>
          <a:custGeom>
            <a:avLst/>
            <a:gdLst>
              <a:gd name="T0" fmla="*/ 0 w 2080380"/>
              <a:gd name="T1" fmla="*/ 1540032 h 1543352"/>
              <a:gd name="T2" fmla="*/ 612291 w 2080380"/>
              <a:gd name="T3" fmla="*/ 1395205 h 1543352"/>
              <a:gd name="T4" fmla="*/ 787231 w 2080380"/>
              <a:gd name="T5" fmla="*/ 1337270 h 1543352"/>
              <a:gd name="T6" fmla="*/ 816389 w 2080380"/>
              <a:gd name="T7" fmla="*/ 1076573 h 1543352"/>
              <a:gd name="T8" fmla="*/ 758073 w 2080380"/>
              <a:gd name="T9" fmla="*/ 613117 h 1543352"/>
              <a:gd name="T10" fmla="*/ 728918 w 2080380"/>
              <a:gd name="T11" fmla="*/ 222072 h 1543352"/>
              <a:gd name="T12" fmla="*/ 874701 w 2080380"/>
              <a:gd name="T13" fmla="*/ 149661 h 1543352"/>
              <a:gd name="T14" fmla="*/ 1399522 w 2080380"/>
              <a:gd name="T15" fmla="*/ 19308 h 1543352"/>
              <a:gd name="T16" fmla="*/ 1851450 w 2080380"/>
              <a:gd name="T17" fmla="*/ 33789 h 1543352"/>
              <a:gd name="T18" fmla="*/ 2026388 w 2080380"/>
              <a:gd name="T19" fmla="*/ 135180 h 1543352"/>
              <a:gd name="T20" fmla="*/ 2084701 w 2080380"/>
              <a:gd name="T21" fmla="*/ 366902 h 1543352"/>
              <a:gd name="T22" fmla="*/ 1997232 w 2080380"/>
              <a:gd name="T23" fmla="*/ 569666 h 1543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80380"/>
              <a:gd name="T37" fmla="*/ 0 h 1543352"/>
              <a:gd name="T38" fmla="*/ 2080380 w 2080380"/>
              <a:gd name="T39" fmla="*/ 1543352 h 15433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80380" h="1543352">
                <a:moveTo>
                  <a:pt x="0" y="1543352"/>
                </a:moveTo>
                <a:lnTo>
                  <a:pt x="609600" y="1398209"/>
                </a:lnTo>
                <a:cubicBezTo>
                  <a:pt x="740228" y="1364342"/>
                  <a:pt x="749904" y="1393371"/>
                  <a:pt x="783771" y="1340152"/>
                </a:cubicBezTo>
                <a:cubicBezTo>
                  <a:pt x="817638" y="1286933"/>
                  <a:pt x="817638" y="1199846"/>
                  <a:pt x="812800" y="1078894"/>
                </a:cubicBezTo>
                <a:cubicBezTo>
                  <a:pt x="807962" y="957942"/>
                  <a:pt x="769256" y="757161"/>
                  <a:pt x="754742" y="614437"/>
                </a:cubicBezTo>
                <a:cubicBezTo>
                  <a:pt x="740228" y="471713"/>
                  <a:pt x="706362" y="299962"/>
                  <a:pt x="725714" y="222552"/>
                </a:cubicBezTo>
                <a:cubicBezTo>
                  <a:pt x="745067" y="145143"/>
                  <a:pt x="759581" y="183847"/>
                  <a:pt x="870857" y="149980"/>
                </a:cubicBezTo>
                <a:cubicBezTo>
                  <a:pt x="982133" y="116113"/>
                  <a:pt x="1231295" y="38704"/>
                  <a:pt x="1393371" y="19352"/>
                </a:cubicBezTo>
                <a:cubicBezTo>
                  <a:pt x="1555447" y="0"/>
                  <a:pt x="1739295" y="14514"/>
                  <a:pt x="1843314" y="33866"/>
                </a:cubicBezTo>
                <a:cubicBezTo>
                  <a:pt x="1947333" y="53218"/>
                  <a:pt x="1978780" y="79828"/>
                  <a:pt x="2017485" y="135466"/>
                </a:cubicBezTo>
                <a:cubicBezTo>
                  <a:pt x="2056190" y="191104"/>
                  <a:pt x="2080380" y="295123"/>
                  <a:pt x="2075542" y="367694"/>
                </a:cubicBezTo>
                <a:cubicBezTo>
                  <a:pt x="2070704" y="440265"/>
                  <a:pt x="2029580" y="505579"/>
                  <a:pt x="1988457" y="570894"/>
                </a:cubicBezTo>
              </a:path>
            </a:pathLst>
          </a:custGeom>
          <a:noFill/>
          <a:ln w="635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8" name="Oval 41"/>
          <p:cNvSpPr>
            <a:spLocks noChangeArrowheads="1"/>
          </p:cNvSpPr>
          <p:nvPr/>
        </p:nvSpPr>
        <p:spPr bwMode="auto">
          <a:xfrm>
            <a:off x="10544175" y="8015288"/>
            <a:ext cx="500063" cy="642937"/>
          </a:xfrm>
          <a:prstGeom prst="ellipse">
            <a:avLst/>
          </a:prstGeom>
          <a:noFill/>
          <a:ln w="25400">
            <a:noFill/>
            <a:round/>
            <a:headEnd/>
            <a:tailEnd/>
          </a:ln>
        </p:spPr>
        <p:txBody>
          <a:bodyPr wrap="none" lIns="127761" tIns="63881" rIns="127761" bIns="63881" anchor="ctr"/>
          <a:lstStyle/>
          <a:p>
            <a:pPr algn="ctr" defTabSz="1274763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9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60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29814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29818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29830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29832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833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29834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29843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844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9845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29835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983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983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9838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9839" name="Полилиния 88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0" name="Полилиния 89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1" name="Полилиния 90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2" name="Полилиния 91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831" name="Прямоугольник 78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29819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29820" name="Прямая соединительная линия 67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1" name="Прямая соединительная линия 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2" name="Прямая соединительная линия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3" name="Прямая соединительная линия 7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4" name="Прямая соединительная линия 7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5" name="Прямая соединительная линия 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6" name="Прямая соединительная линия 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7" name="Прямая соединительная линия 7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8" name="Прямая соединительная линия 7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829" name="Прямая соединительная линия 7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9815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64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699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природных пожаров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 (слайд №2)</a:t>
            </a:r>
          </a:p>
        </p:txBody>
      </p:sp>
      <p:graphicFrame>
        <p:nvGraphicFramePr>
          <p:cNvPr id="194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47201"/>
              </p:ext>
            </p:extLst>
          </p:nvPr>
        </p:nvGraphicFramePr>
        <p:xfrm>
          <a:off x="0" y="1157288"/>
          <a:ext cx="12723813" cy="1261284"/>
        </p:xfrm>
        <a:graphic>
          <a:graphicData uri="http://schemas.openxmlformats.org/drawingml/2006/table">
            <a:tbl>
              <a:tblPr/>
              <a:tblGrid>
                <a:gridCol w="120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4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951">
                <a:tc gridSpan="6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5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80"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очаг лесного пожара на площади 1 га</a:t>
                      </a: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62" marR="91162" marT="45592" marB="455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Лесных пожаров не зарегистрировано</a:t>
                      </a:r>
                    </a:p>
                  </a:txBody>
                  <a:tcPr marL="91162" marR="91162" marT="45592" marB="455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Лесных пожаров не зарегистрировано</a:t>
                      </a:r>
                    </a:p>
                  </a:txBody>
                  <a:tcPr marL="91162" marR="91162" marT="45592" marB="455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Лесных пожаров не зарегистрировано</a:t>
                      </a:r>
                    </a:p>
                  </a:txBody>
                  <a:tcPr marL="91162" marR="91162" marT="45592" marB="455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Лесных пожаров не зарегистрировано</a:t>
                      </a: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62" marR="91162" marT="45592" marB="455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Лесных пожаров не зарегистрировано</a:t>
                      </a: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62" marR="91162" marT="45592" marB="455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территории поселения вероятность возникновения природных пожаров в жилой зоне маловероятна</a:t>
                      </a:r>
                    </a:p>
                  </a:txBody>
                  <a:tcPr marL="127851" marR="127851" marT="63925" marB="639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25" name="Text Box 207"/>
          <p:cNvSpPr txBox="1">
            <a:spLocks noChangeArrowheads="1"/>
          </p:cNvSpPr>
          <p:nvPr/>
        </p:nvSpPr>
        <p:spPr bwMode="auto">
          <a:xfrm>
            <a:off x="5972175" y="8272463"/>
            <a:ext cx="6757988" cy="1314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7890" tIns="63945" rIns="127890" bIns="63945">
            <a:spAutoFit/>
          </a:bodyPr>
          <a:lstStyle/>
          <a:p>
            <a:pPr algn="ctr" defTabSz="1789113">
              <a:spcBef>
                <a:spcPct val="50000"/>
              </a:spcBef>
            </a:pPr>
            <a:r>
              <a:rPr lang="ru-RU" sz="1100" u="sng"/>
              <a:t>Превентивные мероприятия проводимые ОМСУ</a:t>
            </a:r>
          </a:p>
          <a:p>
            <a:pPr defTabSz="1789113">
              <a:spcBef>
                <a:spcPct val="50000"/>
              </a:spcBef>
            </a:pPr>
            <a:r>
              <a:rPr lang="ru-RU" sz="1100"/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789113">
              <a:spcBef>
                <a:spcPct val="50000"/>
              </a:spcBef>
            </a:pPr>
            <a:r>
              <a:rPr lang="ru-RU" sz="1100"/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grpSp>
        <p:nvGrpSpPr>
          <p:cNvPr id="29726" name="Group 60"/>
          <p:cNvGrpSpPr>
            <a:grpSpLocks/>
          </p:cNvGrpSpPr>
          <p:nvPr/>
        </p:nvGrpSpPr>
        <p:grpSpPr bwMode="auto">
          <a:xfrm>
            <a:off x="11544300" y="3228975"/>
            <a:ext cx="693738" cy="388938"/>
            <a:chOff x="4860" y="4199"/>
            <a:chExt cx="219" cy="229"/>
          </a:xfrm>
        </p:grpSpPr>
        <p:grpSp>
          <p:nvGrpSpPr>
            <p:cNvPr id="29806" name="Group 61"/>
            <p:cNvGrpSpPr>
              <a:grpSpLocks/>
            </p:cNvGrpSpPr>
            <p:nvPr/>
          </p:nvGrpSpPr>
          <p:grpSpPr bwMode="auto">
            <a:xfrm>
              <a:off x="4909" y="4218"/>
              <a:ext cx="140" cy="210"/>
              <a:chOff x="1766" y="5636"/>
              <a:chExt cx="240" cy="318"/>
            </a:xfrm>
          </p:grpSpPr>
          <p:grpSp>
            <p:nvGrpSpPr>
              <p:cNvPr id="29808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9810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811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81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813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9809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29807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1100">
                  <a:cs typeface="Times New Roman" pitchFamily="18" charset="0"/>
                </a:rPr>
                <a:t>МПО</a:t>
              </a:r>
            </a:p>
          </p:txBody>
        </p:sp>
      </p:grpSp>
      <p:graphicFrame>
        <p:nvGraphicFramePr>
          <p:cNvPr id="96" name="Group 218"/>
          <p:cNvGraphicFramePr>
            <a:graphicFrameLocks noGrp="1"/>
          </p:cNvGraphicFramePr>
          <p:nvPr/>
        </p:nvGraphicFramePr>
        <p:xfrm>
          <a:off x="185738" y="2514600"/>
          <a:ext cx="2987675" cy="2928941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25165" marR="25165" marT="50334" marB="50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пребыванием людей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- 1-3 этажных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- 4-9этажных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3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степени огнестойкости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</a:t>
                      </a:r>
                    </a:p>
                  </a:txBody>
                  <a:tcPr marL="25165" marR="25165" marT="50334" marB="50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8" name="Group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1260"/>
              </p:ext>
            </p:extLst>
          </p:nvPr>
        </p:nvGraphicFramePr>
        <p:xfrm>
          <a:off x="8428038" y="6229350"/>
          <a:ext cx="4373563" cy="851190"/>
        </p:xfrm>
        <a:graphic>
          <a:graphicData uri="http://schemas.openxmlformats.org/drawingml/2006/table">
            <a:tbl>
              <a:tblPr/>
              <a:tblGrid>
                <a:gridCol w="13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714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9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14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Юмашев Н.И.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9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67959"/>
              </p:ext>
            </p:extLst>
          </p:nvPr>
        </p:nvGraphicFramePr>
        <p:xfrm>
          <a:off x="6329361" y="7086600"/>
          <a:ext cx="6189663" cy="1035177"/>
        </p:xfrm>
        <a:graphic>
          <a:graphicData uri="http://schemas.openxmlformats.org/drawingml/2006/table">
            <a:tbl>
              <a:tblPr/>
              <a:tblGrid>
                <a:gridCol w="179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343"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4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 </a:t>
                      </a: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Нижнеилимского 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endParaRPr kumimoji="0" 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Старая Игирма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Группа 274"/>
          <p:cNvGrpSpPr/>
          <p:nvPr/>
        </p:nvGrpSpPr>
        <p:grpSpPr>
          <a:xfrm>
            <a:off x="9258320" y="3800468"/>
            <a:ext cx="300040" cy="353335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3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Прямоугольник 101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 rot="18627437">
              <a:off x="3142543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47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30725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30729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30741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30743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744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30745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30754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0755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075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074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074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074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0749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0750" name="Полилиния 73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1" name="Полилиния 74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2" name="Полилиния 75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753" name="Полилиния 76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742" name="Прямоугольник 6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30730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30731" name="Прямая соединительная линия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2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3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4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5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6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7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8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39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40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0726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51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723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3" tIns="23215" rIns="46423" bIns="23215" anchor="ctr" anchorCtr="1"/>
          <a:lstStyle/>
          <a:p>
            <a:pPr algn="ctr" defTabSz="1274763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4763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подтоплений (затоплений)</a:t>
            </a:r>
          </a:p>
          <a:p>
            <a:pPr algn="ctr" defTabSz="1274763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28675" y="5086350"/>
            <a:ext cx="11501438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территории поселка рисков подтоплений (затоплений) – нет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" y="-1583"/>
            <a:ext cx="12803183" cy="96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13075"/>
            <a:ext cx="12801600" cy="3367088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127908" tIns="63959" rIns="127908" bIns="63959"/>
          <a:lstStyle/>
          <a:p>
            <a:pPr eaLnBrk="1" hangingPunct="1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 -СПРАВОЧНЫЕ МАТЕРИАЛЫ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08075" y="319088"/>
            <a:ext cx="10585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32" tIns="63966" rIns="127932" bIns="63966">
            <a:spAutoFit/>
          </a:bodyPr>
          <a:lstStyle/>
          <a:p>
            <a:pPr algn="ctr" defTabSz="1276350"/>
            <a:r>
              <a:rPr lang="ru-RU" sz="2500"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7171" name="Прямоугольник 51"/>
          <p:cNvSpPr>
            <a:spLocks noChangeArrowheads="1"/>
          </p:cNvSpPr>
          <p:nvPr/>
        </p:nvSpPr>
        <p:spPr bwMode="auto">
          <a:xfrm>
            <a:off x="1157288" y="1150938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52"/>
          <p:cNvSpPr txBox="1">
            <a:spLocks noChangeArrowheads="1"/>
          </p:cNvSpPr>
          <p:nvPr/>
        </p:nvSpPr>
        <p:spPr bwMode="auto">
          <a:xfrm>
            <a:off x="1644650" y="1031875"/>
            <a:ext cx="27003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7173" name="Прямоугольник 53"/>
          <p:cNvSpPr>
            <a:spLocks noChangeArrowheads="1"/>
          </p:cNvSpPr>
          <p:nvPr/>
        </p:nvSpPr>
        <p:spPr bwMode="auto">
          <a:xfrm>
            <a:off x="1157288" y="1441450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54"/>
          <p:cNvSpPr txBox="1">
            <a:spLocks noChangeArrowheads="1"/>
          </p:cNvSpPr>
          <p:nvPr/>
        </p:nvSpPr>
        <p:spPr bwMode="auto">
          <a:xfrm>
            <a:off x="1644650" y="1354138"/>
            <a:ext cx="43164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7175" name="Прямоугольник 55"/>
          <p:cNvSpPr>
            <a:spLocks noChangeArrowheads="1"/>
          </p:cNvSpPr>
          <p:nvPr/>
        </p:nvSpPr>
        <p:spPr bwMode="auto">
          <a:xfrm>
            <a:off x="1157288" y="17399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TextBox 56"/>
          <p:cNvSpPr txBox="1">
            <a:spLocks noChangeArrowheads="1"/>
          </p:cNvSpPr>
          <p:nvPr/>
        </p:nvSpPr>
        <p:spPr bwMode="auto">
          <a:xfrm>
            <a:off x="1644650" y="1652588"/>
            <a:ext cx="345281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7177" name="Прямоугольник 51"/>
          <p:cNvSpPr>
            <a:spLocks noChangeArrowheads="1"/>
          </p:cNvSpPr>
          <p:nvPr/>
        </p:nvSpPr>
        <p:spPr bwMode="auto">
          <a:xfrm>
            <a:off x="1152525" y="2027238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Прямоугольник 51"/>
          <p:cNvSpPr>
            <a:spLocks noChangeArrowheads="1"/>
          </p:cNvSpPr>
          <p:nvPr/>
        </p:nvSpPr>
        <p:spPr bwMode="auto">
          <a:xfrm>
            <a:off x="1152525" y="2343150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Прямоугольник 51"/>
          <p:cNvSpPr>
            <a:spLocks noChangeArrowheads="1"/>
          </p:cNvSpPr>
          <p:nvPr/>
        </p:nvSpPr>
        <p:spPr bwMode="auto">
          <a:xfrm>
            <a:off x="1152525" y="2660650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TextBox 52"/>
          <p:cNvSpPr txBox="1">
            <a:spLocks noChangeArrowheads="1"/>
          </p:cNvSpPr>
          <p:nvPr/>
        </p:nvSpPr>
        <p:spPr bwMode="auto">
          <a:xfrm>
            <a:off x="1639888" y="1908175"/>
            <a:ext cx="39147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7181" name="TextBox 54"/>
          <p:cNvSpPr txBox="1">
            <a:spLocks noChangeArrowheads="1"/>
          </p:cNvSpPr>
          <p:nvPr/>
        </p:nvSpPr>
        <p:spPr bwMode="auto">
          <a:xfrm>
            <a:off x="1639888" y="2236788"/>
            <a:ext cx="43164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7182" name="TextBox 56"/>
          <p:cNvSpPr txBox="1">
            <a:spLocks noChangeArrowheads="1"/>
          </p:cNvSpPr>
          <p:nvPr/>
        </p:nvSpPr>
        <p:spPr bwMode="auto">
          <a:xfrm>
            <a:off x="1639888" y="2547938"/>
            <a:ext cx="39528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7183" name="Прямоугольник 51"/>
          <p:cNvSpPr>
            <a:spLocks noChangeArrowheads="1"/>
          </p:cNvSpPr>
          <p:nvPr/>
        </p:nvSpPr>
        <p:spPr bwMode="auto">
          <a:xfrm>
            <a:off x="1152525" y="2965450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Прямоугольник 51"/>
          <p:cNvSpPr>
            <a:spLocks noChangeArrowheads="1"/>
          </p:cNvSpPr>
          <p:nvPr/>
        </p:nvSpPr>
        <p:spPr bwMode="auto">
          <a:xfrm>
            <a:off x="1152525" y="3257550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TextBox 54"/>
          <p:cNvSpPr txBox="1">
            <a:spLocks noChangeArrowheads="1"/>
          </p:cNvSpPr>
          <p:nvPr/>
        </p:nvSpPr>
        <p:spPr bwMode="auto">
          <a:xfrm>
            <a:off x="1639888" y="2846388"/>
            <a:ext cx="43164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7186" name="TextBox 56"/>
          <p:cNvSpPr txBox="1">
            <a:spLocks noChangeArrowheads="1"/>
          </p:cNvSpPr>
          <p:nvPr/>
        </p:nvSpPr>
        <p:spPr bwMode="auto">
          <a:xfrm>
            <a:off x="1639888" y="3157538"/>
            <a:ext cx="39528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defTabSz="1276350"/>
            <a:r>
              <a:rPr lang="ru-RU" sz="16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7187" name="Picture 60" descr="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3579813"/>
            <a:ext cx="3714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 Box 61"/>
          <p:cNvSpPr txBox="1">
            <a:spLocks noChangeArrowheads="1"/>
          </p:cNvSpPr>
          <p:nvPr/>
        </p:nvSpPr>
        <p:spPr bwMode="auto">
          <a:xfrm>
            <a:off x="1525588" y="3443288"/>
            <a:ext cx="30972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9829" tIns="124923" rIns="249829" bIns="124923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7189" name="Text Box 55"/>
          <p:cNvSpPr txBox="1">
            <a:spLocks noChangeArrowheads="1"/>
          </p:cNvSpPr>
          <p:nvPr/>
        </p:nvSpPr>
        <p:spPr bwMode="auto">
          <a:xfrm>
            <a:off x="1592263" y="3900488"/>
            <a:ext cx="3365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7190" name="Oval 63"/>
          <p:cNvSpPr>
            <a:spLocks noChangeArrowheads="1"/>
          </p:cNvSpPr>
          <p:nvPr/>
        </p:nvSpPr>
        <p:spPr bwMode="auto">
          <a:xfrm>
            <a:off x="968375" y="5087938"/>
            <a:ext cx="647700" cy="1793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Line 59"/>
          <p:cNvSpPr>
            <a:spLocks noChangeShapeType="1"/>
          </p:cNvSpPr>
          <p:nvPr/>
        </p:nvSpPr>
        <p:spPr bwMode="auto">
          <a:xfrm>
            <a:off x="977900" y="4654550"/>
            <a:ext cx="59055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7192" name="Text Box 47"/>
          <p:cNvSpPr txBox="1">
            <a:spLocks noChangeArrowheads="1"/>
          </p:cNvSpPr>
          <p:nvPr/>
        </p:nvSpPr>
        <p:spPr bwMode="auto">
          <a:xfrm>
            <a:off x="1654175" y="4957763"/>
            <a:ext cx="3540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08" tIns="60495" rIns="121008" bIns="60495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7193" name="Group 99"/>
          <p:cNvGrpSpPr>
            <a:grpSpLocks/>
          </p:cNvGrpSpPr>
          <p:nvPr/>
        </p:nvGrpSpPr>
        <p:grpSpPr bwMode="auto">
          <a:xfrm>
            <a:off x="1085850" y="5641975"/>
            <a:ext cx="417513" cy="236538"/>
            <a:chOff x="0" y="0"/>
            <a:chExt cx="20000" cy="20000"/>
          </a:xfrm>
        </p:grpSpPr>
        <p:sp>
          <p:nvSpPr>
            <p:cNvPr id="7365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7366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7194" name="Text Box 64"/>
          <p:cNvSpPr txBox="1">
            <a:spLocks noChangeArrowheads="1"/>
          </p:cNvSpPr>
          <p:nvPr/>
        </p:nvSpPr>
        <p:spPr bwMode="auto">
          <a:xfrm>
            <a:off x="1646238" y="5549900"/>
            <a:ext cx="166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796" tIns="60392" rIns="120796" bIns="60392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7195" name="Group 53"/>
          <p:cNvGrpSpPr>
            <a:grpSpLocks/>
          </p:cNvGrpSpPr>
          <p:nvPr/>
        </p:nvGrpSpPr>
        <p:grpSpPr bwMode="auto">
          <a:xfrm>
            <a:off x="814388" y="3962400"/>
            <a:ext cx="815975" cy="393700"/>
            <a:chOff x="2290" y="4020"/>
            <a:chExt cx="768" cy="218"/>
          </a:xfrm>
        </p:grpSpPr>
        <p:sp>
          <p:nvSpPr>
            <p:cNvPr id="7357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787525"/>
              <a:r>
                <a:rPr lang="ru-RU" sz="1100" u="sng">
                  <a:latin typeface="Times New Roman" pitchFamily="18" charset="0"/>
                  <a:cs typeface="Times New Roman" pitchFamily="18" charset="0"/>
                </a:rPr>
                <a:t>№12</a:t>
              </a: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58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7359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60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1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62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7363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64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96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60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08" tIns="60495" rIns="121008" bIns="60495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7197" name="Oval 63"/>
          <p:cNvSpPr>
            <a:spLocks noChangeArrowheads="1"/>
          </p:cNvSpPr>
          <p:nvPr/>
        </p:nvSpPr>
        <p:spPr bwMode="auto">
          <a:xfrm>
            <a:off x="968375" y="4802188"/>
            <a:ext cx="647700" cy="179387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" name="Text Box 47"/>
          <p:cNvSpPr txBox="1">
            <a:spLocks noChangeArrowheads="1"/>
          </p:cNvSpPr>
          <p:nvPr/>
        </p:nvSpPr>
        <p:spPr bwMode="auto">
          <a:xfrm>
            <a:off x="1649413" y="4679950"/>
            <a:ext cx="3270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08" tIns="60495" rIns="121008" bIns="60495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7199" name="Text Box 64"/>
          <p:cNvSpPr txBox="1">
            <a:spLocks noChangeArrowheads="1"/>
          </p:cNvSpPr>
          <p:nvPr/>
        </p:nvSpPr>
        <p:spPr bwMode="auto">
          <a:xfrm>
            <a:off x="1647825" y="4433888"/>
            <a:ext cx="349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796" tIns="60392" rIns="120796" bIns="60392">
            <a:spAutoFit/>
          </a:bodyPr>
          <a:lstStyle/>
          <a:p>
            <a:pPr defTabSz="1787525"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7200" name="Line 499"/>
          <p:cNvSpPr>
            <a:spLocks noChangeShapeType="1"/>
          </p:cNvSpPr>
          <p:nvPr/>
        </p:nvSpPr>
        <p:spPr bwMode="auto">
          <a:xfrm>
            <a:off x="7770813" y="7688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7201" name="Line 159"/>
          <p:cNvSpPr>
            <a:spLocks noChangeShapeType="1"/>
          </p:cNvSpPr>
          <p:nvPr/>
        </p:nvSpPr>
        <p:spPr bwMode="auto">
          <a:xfrm>
            <a:off x="938213" y="6445250"/>
            <a:ext cx="611187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7202" name="Text Box 160"/>
          <p:cNvSpPr txBox="1">
            <a:spLocks noChangeArrowheads="1"/>
          </p:cNvSpPr>
          <p:nvPr/>
        </p:nvSpPr>
        <p:spPr bwMode="auto">
          <a:xfrm>
            <a:off x="1585913" y="5891213"/>
            <a:ext cx="17399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948" tIns="89481" rIns="178948" bIns="8948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7203" name="Text Box 161"/>
          <p:cNvSpPr txBox="1">
            <a:spLocks noChangeArrowheads="1"/>
          </p:cNvSpPr>
          <p:nvPr/>
        </p:nvSpPr>
        <p:spPr bwMode="auto">
          <a:xfrm>
            <a:off x="1577975" y="6211888"/>
            <a:ext cx="19827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948" tIns="89481" rIns="178948" bIns="89481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7204" name="Group 162"/>
          <p:cNvGrpSpPr>
            <a:grpSpLocks/>
          </p:cNvGrpSpPr>
          <p:nvPr/>
        </p:nvGrpSpPr>
        <p:grpSpPr bwMode="auto">
          <a:xfrm>
            <a:off x="992188" y="5973763"/>
            <a:ext cx="561975" cy="279400"/>
            <a:chOff x="4150" y="3838"/>
            <a:chExt cx="272" cy="91"/>
          </a:xfrm>
        </p:grpSpPr>
        <p:sp>
          <p:nvSpPr>
            <p:cNvPr id="7355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6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1276350"/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05" name="Text Box 457"/>
          <p:cNvSpPr txBox="1">
            <a:spLocks noChangeArrowheads="1"/>
          </p:cNvSpPr>
          <p:nvPr/>
        </p:nvSpPr>
        <p:spPr bwMode="auto">
          <a:xfrm>
            <a:off x="7594600" y="3448050"/>
            <a:ext cx="2422525" cy="246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7206" name="Group 120"/>
          <p:cNvGrpSpPr>
            <a:grpSpLocks/>
          </p:cNvGrpSpPr>
          <p:nvPr/>
        </p:nvGrpSpPr>
        <p:grpSpPr bwMode="auto">
          <a:xfrm>
            <a:off x="6918325" y="3479800"/>
            <a:ext cx="287338" cy="225425"/>
            <a:chOff x="-50" y="4479"/>
            <a:chExt cx="136" cy="101"/>
          </a:xfrm>
        </p:grpSpPr>
        <p:sp>
          <p:nvSpPr>
            <p:cNvPr id="7352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428750"/>
              <a:endParaRPr lang="ru-RU" sz="2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3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1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766763">
                <a:spcBef>
                  <a:spcPct val="50000"/>
                </a:spcBef>
              </a:pPr>
              <a:endParaRPr lang="ru-RU" sz="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4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7" name="Rectangle 54"/>
          <p:cNvSpPr>
            <a:spLocks noChangeArrowheads="1"/>
          </p:cNvSpPr>
          <p:nvPr/>
        </p:nvSpPr>
        <p:spPr bwMode="auto">
          <a:xfrm>
            <a:off x="6838950" y="3795713"/>
            <a:ext cx="427038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01" tIns="64001" rIns="128001" bIns="64001" anchor="ctr"/>
          <a:lstStyle/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ПВР</a:t>
            </a:r>
          </a:p>
        </p:txBody>
      </p:sp>
      <p:sp>
        <p:nvSpPr>
          <p:cNvPr id="7208" name="Text Box 457"/>
          <p:cNvSpPr txBox="1">
            <a:spLocks noChangeArrowheads="1"/>
          </p:cNvSpPr>
          <p:nvPr/>
        </p:nvSpPr>
        <p:spPr bwMode="auto">
          <a:xfrm>
            <a:off x="7604125" y="3756025"/>
            <a:ext cx="4067175" cy="246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7209" name="Полилиния 115"/>
          <p:cNvSpPr>
            <a:spLocks noChangeArrowheads="1"/>
          </p:cNvSpPr>
          <p:nvPr/>
        </p:nvSpPr>
        <p:spPr bwMode="auto">
          <a:xfrm>
            <a:off x="6127750" y="3041650"/>
            <a:ext cx="279400" cy="201613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0" name="Text Box 965"/>
          <p:cNvSpPr txBox="1">
            <a:spLocks noChangeArrowheads="1"/>
          </p:cNvSpPr>
          <p:nvPr/>
        </p:nvSpPr>
        <p:spPr bwMode="auto">
          <a:xfrm>
            <a:off x="7527925" y="2889250"/>
            <a:ext cx="43561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algn="just" defTabSz="1257300">
              <a:lnSpc>
                <a:spcPct val="70000"/>
              </a:lnSpc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7211" name="Группа 114"/>
          <p:cNvGrpSpPr>
            <a:grpSpLocks/>
          </p:cNvGrpSpPr>
          <p:nvPr/>
        </p:nvGrpSpPr>
        <p:grpSpPr bwMode="auto">
          <a:xfrm>
            <a:off x="6516688" y="2460625"/>
            <a:ext cx="923925" cy="369888"/>
            <a:chOff x="7847002" y="5565780"/>
            <a:chExt cx="923281" cy="369520"/>
          </a:xfrm>
        </p:grpSpPr>
        <p:grpSp>
          <p:nvGrpSpPr>
            <p:cNvPr id="7348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7350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51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6"/>
                <a:ext cx="285463" cy="504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49" name="Rectangle 9"/>
            <p:cNvSpPr>
              <a:spLocks noChangeArrowheads="1"/>
            </p:cNvSpPr>
            <p:nvPr/>
          </p:nvSpPr>
          <p:spPr bwMode="auto">
            <a:xfrm>
              <a:off x="8234082" y="5565780"/>
              <a:ext cx="536201" cy="35524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1000" u="sng">
                  <a:latin typeface="Times New Roman" pitchFamily="18" charset="0"/>
                  <a:cs typeface="Times New Roman" pitchFamily="18" charset="0"/>
                </a:rPr>
                <a:t>№7,9,13</a:t>
              </a:r>
            </a:p>
            <a:p>
              <a:pPr algn="ctr" defTabSz="1789113"/>
              <a:r>
                <a:rPr lang="ru-RU" sz="1000">
                  <a:latin typeface="Times New Roman" pitchFamily="18" charset="0"/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7212" name="Text Box 965"/>
          <p:cNvSpPr txBox="1">
            <a:spLocks noChangeArrowheads="1"/>
          </p:cNvSpPr>
          <p:nvPr/>
        </p:nvSpPr>
        <p:spPr bwMode="auto">
          <a:xfrm>
            <a:off x="7515225" y="2465388"/>
            <a:ext cx="3713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7213" name="Группа 118"/>
          <p:cNvGrpSpPr>
            <a:grpSpLocks/>
          </p:cNvGrpSpPr>
          <p:nvPr/>
        </p:nvGrpSpPr>
        <p:grpSpPr bwMode="auto">
          <a:xfrm>
            <a:off x="6426200" y="2951163"/>
            <a:ext cx="982663" cy="366712"/>
            <a:chOff x="3186092" y="7871693"/>
            <a:chExt cx="721494" cy="367354"/>
          </a:xfrm>
        </p:grpSpPr>
        <p:sp>
          <p:nvSpPr>
            <p:cNvPr id="7345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5855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789113"/>
              <a:r>
                <a:rPr lang="ru-RU" sz="100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000" u="sng">
                  <a:latin typeface="Times New Roman" pitchFamily="18" charset="0"/>
                  <a:cs typeface="Times New Roman" pitchFamily="18" charset="0"/>
                </a:rPr>
                <a:t>__13__</a:t>
              </a:r>
            </a:p>
            <a:p>
              <a:pPr defTabSz="1789113"/>
              <a:r>
                <a:rPr lang="ru-RU" sz="100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000">
                  <a:latin typeface="Times New Roman" pitchFamily="18" charset="0"/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7346" name="Rectangle 9"/>
            <p:cNvSpPr>
              <a:spLocks noChangeArrowheads="1"/>
            </p:cNvSpPr>
            <p:nvPr/>
          </p:nvSpPr>
          <p:spPr bwMode="auto">
            <a:xfrm>
              <a:off x="3218728" y="7871693"/>
              <a:ext cx="130545" cy="35622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347" name="Rectangle 9"/>
            <p:cNvSpPr>
              <a:spLocks noChangeArrowheads="1"/>
            </p:cNvSpPr>
            <p:nvPr/>
          </p:nvSpPr>
          <p:spPr bwMode="auto">
            <a:xfrm>
              <a:off x="3688450" y="7881234"/>
              <a:ext cx="173354" cy="357813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789113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7214" name="Line 499"/>
          <p:cNvSpPr>
            <a:spLocks noChangeShapeType="1"/>
          </p:cNvSpPr>
          <p:nvPr/>
        </p:nvSpPr>
        <p:spPr bwMode="auto">
          <a:xfrm>
            <a:off x="9267825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1628775" y="7916863"/>
            <a:ext cx="1123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3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7" name="Text Box 47"/>
          <p:cNvSpPr txBox="1">
            <a:spLocks noChangeArrowheads="1"/>
          </p:cNvSpPr>
          <p:nvPr/>
        </p:nvSpPr>
        <p:spPr bwMode="auto">
          <a:xfrm>
            <a:off x="1612900" y="8836025"/>
            <a:ext cx="2346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7218" name="Text Box 47"/>
          <p:cNvSpPr txBox="1">
            <a:spLocks noChangeArrowheads="1"/>
          </p:cNvSpPr>
          <p:nvPr/>
        </p:nvSpPr>
        <p:spPr bwMode="auto">
          <a:xfrm>
            <a:off x="1628775" y="8596313"/>
            <a:ext cx="2333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7219" name="Группа 144"/>
          <p:cNvGrpSpPr>
            <a:grpSpLocks/>
          </p:cNvGrpSpPr>
          <p:nvPr/>
        </p:nvGrpSpPr>
        <p:grpSpPr bwMode="auto">
          <a:xfrm>
            <a:off x="1125538" y="8667750"/>
            <a:ext cx="303212" cy="301625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20" name="Группа 143"/>
          <p:cNvGrpSpPr>
            <a:grpSpLocks/>
          </p:cNvGrpSpPr>
          <p:nvPr/>
        </p:nvGrpSpPr>
        <p:grpSpPr bwMode="auto">
          <a:xfrm>
            <a:off x="1125538" y="8340725"/>
            <a:ext cx="301625" cy="303213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221" name="Text Box 47"/>
          <p:cNvSpPr txBox="1">
            <a:spLocks noChangeArrowheads="1"/>
          </p:cNvSpPr>
          <p:nvPr/>
        </p:nvSpPr>
        <p:spPr bwMode="auto">
          <a:xfrm>
            <a:off x="1630363" y="8274050"/>
            <a:ext cx="2298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1125538" y="7981950"/>
            <a:ext cx="301625" cy="301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86"/>
          <p:cNvGrpSpPr/>
          <p:nvPr/>
        </p:nvGrpSpPr>
        <p:grpSpPr bwMode="auto">
          <a:xfrm>
            <a:off x="1127054" y="7507422"/>
            <a:ext cx="300009" cy="398460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4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24" name="Text Box 47"/>
          <p:cNvSpPr txBox="1">
            <a:spLocks noChangeArrowheads="1"/>
          </p:cNvSpPr>
          <p:nvPr/>
        </p:nvSpPr>
        <p:spPr bwMode="auto">
          <a:xfrm>
            <a:off x="1628775" y="7485063"/>
            <a:ext cx="2230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7225" name="Text Box 47"/>
          <p:cNvSpPr txBox="1">
            <a:spLocks noChangeArrowheads="1"/>
          </p:cNvSpPr>
          <p:nvPr/>
        </p:nvSpPr>
        <p:spPr bwMode="auto">
          <a:xfrm>
            <a:off x="1639888" y="7013575"/>
            <a:ext cx="1327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7226" name="Group 253"/>
          <p:cNvGrpSpPr>
            <a:grpSpLocks/>
          </p:cNvGrpSpPr>
          <p:nvPr/>
        </p:nvGrpSpPr>
        <p:grpSpPr bwMode="auto">
          <a:xfrm>
            <a:off x="1027113" y="6962775"/>
            <a:ext cx="500062" cy="46672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27" name="Text Box 47"/>
          <p:cNvSpPr txBox="1">
            <a:spLocks noChangeArrowheads="1"/>
          </p:cNvSpPr>
          <p:nvPr/>
        </p:nvSpPr>
        <p:spPr bwMode="auto">
          <a:xfrm>
            <a:off x="1624013" y="6534150"/>
            <a:ext cx="1774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1125538" y="6592888"/>
            <a:ext cx="301625" cy="30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9" name="Line 499"/>
          <p:cNvSpPr>
            <a:spLocks noChangeShapeType="1"/>
          </p:cNvSpPr>
          <p:nvPr/>
        </p:nvSpPr>
        <p:spPr bwMode="auto">
          <a:xfrm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7230" name="Group 265"/>
          <p:cNvGrpSpPr>
            <a:grpSpLocks/>
          </p:cNvGrpSpPr>
          <p:nvPr/>
        </p:nvGrpSpPr>
        <p:grpSpPr bwMode="auto">
          <a:xfrm>
            <a:off x="6683375" y="1566863"/>
            <a:ext cx="704850" cy="279400"/>
            <a:chOff x="249" y="2931"/>
            <a:chExt cx="907" cy="363"/>
          </a:xfrm>
        </p:grpSpPr>
        <p:sp>
          <p:nvSpPr>
            <p:cNvPr id="733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77938"/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3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31" name="Text Box 47"/>
          <p:cNvSpPr txBox="1">
            <a:spLocks noChangeArrowheads="1"/>
          </p:cNvSpPr>
          <p:nvPr/>
        </p:nvSpPr>
        <p:spPr bwMode="auto">
          <a:xfrm>
            <a:off x="7464425" y="1522413"/>
            <a:ext cx="3243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94" tIns="60488" rIns="120994" bIns="60488">
            <a:spAutoFit/>
          </a:bodyPr>
          <a:lstStyle/>
          <a:p>
            <a:pPr defTabSz="1212850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0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0" y="2300288"/>
            <a:ext cx="698500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4" name="Text Box 47"/>
          <p:cNvSpPr txBox="1">
            <a:spLocks noChangeArrowheads="1"/>
          </p:cNvSpPr>
          <p:nvPr/>
        </p:nvSpPr>
        <p:spPr bwMode="auto">
          <a:xfrm>
            <a:off x="7464425" y="1828800"/>
            <a:ext cx="2954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94" tIns="60488" rIns="120994" bIns="60488">
            <a:spAutoFit/>
          </a:bodyPr>
          <a:lstStyle/>
          <a:p>
            <a:pPr defTabSz="1212850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7235" name="Text Box 47"/>
          <p:cNvSpPr txBox="1">
            <a:spLocks noChangeArrowheads="1"/>
          </p:cNvSpPr>
          <p:nvPr/>
        </p:nvSpPr>
        <p:spPr bwMode="auto">
          <a:xfrm>
            <a:off x="7464425" y="2141538"/>
            <a:ext cx="2955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94" tIns="60488" rIns="120994" bIns="60488">
            <a:spAutoFit/>
          </a:bodyPr>
          <a:lstStyle/>
          <a:p>
            <a:pPr defTabSz="1212850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7" name="Group 265"/>
          <p:cNvGrpSpPr>
            <a:grpSpLocks/>
          </p:cNvGrpSpPr>
          <p:nvPr/>
        </p:nvGrpSpPr>
        <p:grpSpPr bwMode="auto">
          <a:xfrm>
            <a:off x="6684271" y="1174999"/>
            <a:ext cx="704598" cy="280085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37" name="Text Box 47"/>
          <p:cNvSpPr txBox="1">
            <a:spLocks noChangeArrowheads="1"/>
          </p:cNvSpPr>
          <p:nvPr/>
        </p:nvSpPr>
        <p:spPr bwMode="auto">
          <a:xfrm>
            <a:off x="7464425" y="1147763"/>
            <a:ext cx="9191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94" tIns="60488" rIns="120994" bIns="60488">
            <a:spAutoFit/>
          </a:bodyPr>
          <a:lstStyle/>
          <a:p>
            <a:pPr defTabSz="1212850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7238" name="Line 499"/>
          <p:cNvSpPr>
            <a:spLocks noChangeShapeType="1"/>
          </p:cNvSpPr>
          <p:nvPr/>
        </p:nvSpPr>
        <p:spPr bwMode="auto">
          <a:xfrm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7239" name="Text Box 47"/>
          <p:cNvSpPr txBox="1">
            <a:spLocks noChangeArrowheads="1"/>
          </p:cNvSpPr>
          <p:nvPr/>
        </p:nvSpPr>
        <p:spPr bwMode="auto">
          <a:xfrm>
            <a:off x="7475538" y="4071938"/>
            <a:ext cx="310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22" tIns="60502" rIns="121022" bIns="60502">
            <a:spAutoFit/>
          </a:bodyPr>
          <a:lstStyle/>
          <a:p>
            <a:pPr defTabSz="1212850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1" name="Text Box 47"/>
          <p:cNvSpPr txBox="1">
            <a:spLocks noChangeArrowheads="1"/>
          </p:cNvSpPr>
          <p:nvPr/>
        </p:nvSpPr>
        <p:spPr bwMode="auto">
          <a:xfrm>
            <a:off x="7488238" y="4375150"/>
            <a:ext cx="2825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22" tIns="60502" rIns="121022" bIns="60502">
            <a:spAutoFit/>
          </a:bodyPr>
          <a:lstStyle/>
          <a:p>
            <a:pPr defTabSz="1212850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6911975" y="4122738"/>
            <a:ext cx="300038" cy="3000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50" y="4840288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4" name="Text Box 47"/>
          <p:cNvSpPr txBox="1">
            <a:spLocks noChangeArrowheads="1"/>
          </p:cNvSpPr>
          <p:nvPr/>
        </p:nvSpPr>
        <p:spPr bwMode="auto">
          <a:xfrm>
            <a:off x="7488238" y="4645025"/>
            <a:ext cx="264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996113" y="5040313"/>
            <a:ext cx="214312" cy="142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6996113" y="5308600"/>
            <a:ext cx="214312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47" name="Text Box 47"/>
          <p:cNvSpPr txBox="1">
            <a:spLocks noChangeArrowheads="1"/>
          </p:cNvSpPr>
          <p:nvPr/>
        </p:nvSpPr>
        <p:spPr bwMode="auto">
          <a:xfrm>
            <a:off x="7481888" y="4902200"/>
            <a:ext cx="38052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7248" name="Text Box 47"/>
          <p:cNvSpPr txBox="1">
            <a:spLocks noChangeArrowheads="1"/>
          </p:cNvSpPr>
          <p:nvPr/>
        </p:nvSpPr>
        <p:spPr bwMode="auto">
          <a:xfrm>
            <a:off x="7481888" y="5207000"/>
            <a:ext cx="337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036" tIns="60509" rIns="121036" bIns="60509">
            <a:spAutoFit/>
          </a:bodyPr>
          <a:lstStyle/>
          <a:p>
            <a:pPr defTabSz="1214438"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7249" name="Line 499"/>
          <p:cNvSpPr>
            <a:spLocks noChangeShapeType="1"/>
          </p:cNvSpPr>
          <p:nvPr/>
        </p:nvSpPr>
        <p:spPr bwMode="auto">
          <a:xfrm>
            <a:off x="8572500" y="75533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7250" name="Group 105"/>
          <p:cNvGrpSpPr>
            <a:grpSpLocks/>
          </p:cNvGrpSpPr>
          <p:nvPr/>
        </p:nvGrpSpPr>
        <p:grpSpPr bwMode="auto">
          <a:xfrm>
            <a:off x="6919913" y="5924550"/>
            <a:ext cx="396875" cy="396875"/>
            <a:chOff x="3061" y="3475"/>
            <a:chExt cx="182" cy="182"/>
          </a:xfrm>
        </p:grpSpPr>
        <p:grpSp>
          <p:nvGrpSpPr>
            <p:cNvPr id="7322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7324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7327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7331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7332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32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7329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7330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325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6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2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890" tIns="63945" rIns="127890" bIns="63945" anchor="ctr"/>
            <a:lstStyle/>
            <a:p>
              <a:pPr defTabSz="1274763"/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51" name="Group 117"/>
          <p:cNvGrpSpPr>
            <a:grpSpLocks/>
          </p:cNvGrpSpPr>
          <p:nvPr/>
        </p:nvGrpSpPr>
        <p:grpSpPr bwMode="auto">
          <a:xfrm>
            <a:off x="6469063" y="6257925"/>
            <a:ext cx="1230312" cy="684213"/>
            <a:chOff x="2971" y="3847"/>
            <a:chExt cx="347" cy="220"/>
          </a:xfrm>
        </p:grpSpPr>
        <p:grpSp>
          <p:nvGrpSpPr>
            <p:cNvPr id="7313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7317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7320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7321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7318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pPr defTabSz="1274763"/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19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14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15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787525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7316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787525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252" name="Text Box 95"/>
          <p:cNvSpPr txBox="1">
            <a:spLocks noChangeArrowheads="1"/>
          </p:cNvSpPr>
          <p:nvPr/>
        </p:nvSpPr>
        <p:spPr bwMode="auto">
          <a:xfrm>
            <a:off x="7443788" y="9164638"/>
            <a:ext cx="31035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7253" name="Text Box 101"/>
          <p:cNvSpPr txBox="1">
            <a:spLocks noChangeArrowheads="1"/>
          </p:cNvSpPr>
          <p:nvPr/>
        </p:nvSpPr>
        <p:spPr bwMode="auto">
          <a:xfrm>
            <a:off x="7435850" y="5943600"/>
            <a:ext cx="3668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7254" name="Text Box 102"/>
          <p:cNvSpPr txBox="1">
            <a:spLocks noChangeArrowheads="1"/>
          </p:cNvSpPr>
          <p:nvPr/>
        </p:nvSpPr>
        <p:spPr bwMode="auto">
          <a:xfrm>
            <a:off x="7413625" y="6359525"/>
            <a:ext cx="3670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7255" name="Овал 171"/>
          <p:cNvSpPr>
            <a:spLocks noChangeArrowheads="1"/>
          </p:cNvSpPr>
          <p:nvPr/>
        </p:nvSpPr>
        <p:spPr bwMode="auto">
          <a:xfrm>
            <a:off x="6934200" y="6919913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6" name="Text Box 67"/>
          <p:cNvSpPr txBox="1">
            <a:spLocks noChangeArrowheads="1"/>
          </p:cNvSpPr>
          <p:nvPr/>
        </p:nvSpPr>
        <p:spPr bwMode="auto">
          <a:xfrm>
            <a:off x="7608888" y="6965950"/>
            <a:ext cx="4378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87525">
              <a:lnSpc>
                <a:spcPct val="70000"/>
              </a:lnSpc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defTabSz="1787525">
              <a:lnSpc>
                <a:spcPct val="70000"/>
              </a:lnSpc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7" name="Oval 63"/>
          <p:cNvSpPr>
            <a:spLocks noChangeArrowheads="1"/>
          </p:cNvSpPr>
          <p:nvPr/>
        </p:nvSpPr>
        <p:spPr bwMode="auto">
          <a:xfrm rot="-5400000">
            <a:off x="6931819" y="5391944"/>
            <a:ext cx="296862" cy="6858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58" name="Text Box 95"/>
          <p:cNvSpPr txBox="1">
            <a:spLocks noChangeArrowheads="1"/>
          </p:cNvSpPr>
          <p:nvPr/>
        </p:nvSpPr>
        <p:spPr bwMode="auto">
          <a:xfrm>
            <a:off x="7427913" y="5548313"/>
            <a:ext cx="44291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7259" name="Полилиния 254"/>
          <p:cNvSpPr>
            <a:spLocks noChangeArrowheads="1"/>
          </p:cNvSpPr>
          <p:nvPr/>
        </p:nvSpPr>
        <p:spPr bwMode="auto">
          <a:xfrm>
            <a:off x="7010400" y="7456488"/>
            <a:ext cx="352425" cy="241300"/>
          </a:xfrm>
          <a:custGeom>
            <a:avLst/>
            <a:gdLst>
              <a:gd name="T0" fmla="*/ 58178 w 353730"/>
              <a:gd name="T1" fmla="*/ 168672 h 241429"/>
              <a:gd name="T2" fmla="*/ 26352 w 353730"/>
              <a:gd name="T3" fmla="*/ 157113 h 241429"/>
              <a:gd name="T4" fmla="*/ 36962 w 353730"/>
              <a:gd name="T5" fmla="*/ 87772 h 241429"/>
              <a:gd name="T6" fmla="*/ 79396 w 353730"/>
              <a:gd name="T7" fmla="*/ 18424 h 241429"/>
              <a:gd name="T8" fmla="*/ 100610 w 353730"/>
              <a:gd name="T9" fmla="*/ 53094 h 241429"/>
              <a:gd name="T10" fmla="*/ 132438 w 353730"/>
              <a:gd name="T11" fmla="*/ 64649 h 241429"/>
              <a:gd name="T12" fmla="*/ 206700 w 353730"/>
              <a:gd name="T13" fmla="*/ 76212 h 241429"/>
              <a:gd name="T14" fmla="*/ 185481 w 353730"/>
              <a:gd name="T15" fmla="*/ 145555 h 241429"/>
              <a:gd name="T16" fmla="*/ 249131 w 353730"/>
              <a:gd name="T17" fmla="*/ 168672 h 241429"/>
              <a:gd name="T18" fmla="*/ 121828 w 353730"/>
              <a:gd name="T19" fmla="*/ 203340 h 241429"/>
              <a:gd name="T20" fmla="*/ 100610 w 353730"/>
              <a:gd name="T21" fmla="*/ 238011 h 241429"/>
              <a:gd name="T22" fmla="*/ 68791 w 353730"/>
              <a:gd name="T23" fmla="*/ 226455 h 241429"/>
              <a:gd name="T24" fmla="*/ 58178 w 353730"/>
              <a:gd name="T25" fmla="*/ 16867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7260" name="Полилиния 255"/>
          <p:cNvSpPr>
            <a:spLocks noChangeArrowheads="1"/>
          </p:cNvSpPr>
          <p:nvPr/>
        </p:nvSpPr>
        <p:spPr bwMode="auto">
          <a:xfrm>
            <a:off x="7010400" y="7775575"/>
            <a:ext cx="352425" cy="241300"/>
          </a:xfrm>
          <a:custGeom>
            <a:avLst/>
            <a:gdLst>
              <a:gd name="T0" fmla="*/ 58178 w 353730"/>
              <a:gd name="T1" fmla="*/ 168672 h 241429"/>
              <a:gd name="T2" fmla="*/ 26352 w 353730"/>
              <a:gd name="T3" fmla="*/ 157113 h 241429"/>
              <a:gd name="T4" fmla="*/ 36962 w 353730"/>
              <a:gd name="T5" fmla="*/ 87772 h 241429"/>
              <a:gd name="T6" fmla="*/ 79396 w 353730"/>
              <a:gd name="T7" fmla="*/ 18424 h 241429"/>
              <a:gd name="T8" fmla="*/ 100610 w 353730"/>
              <a:gd name="T9" fmla="*/ 53094 h 241429"/>
              <a:gd name="T10" fmla="*/ 132438 w 353730"/>
              <a:gd name="T11" fmla="*/ 64649 h 241429"/>
              <a:gd name="T12" fmla="*/ 206700 w 353730"/>
              <a:gd name="T13" fmla="*/ 76212 h 241429"/>
              <a:gd name="T14" fmla="*/ 185481 w 353730"/>
              <a:gd name="T15" fmla="*/ 145555 h 241429"/>
              <a:gd name="T16" fmla="*/ 249131 w 353730"/>
              <a:gd name="T17" fmla="*/ 168672 h 241429"/>
              <a:gd name="T18" fmla="*/ 121828 w 353730"/>
              <a:gd name="T19" fmla="*/ 203340 h 241429"/>
              <a:gd name="T20" fmla="*/ 100610 w 353730"/>
              <a:gd name="T21" fmla="*/ 238011 h 241429"/>
              <a:gd name="T22" fmla="*/ 68791 w 353730"/>
              <a:gd name="T23" fmla="*/ 226455 h 241429"/>
              <a:gd name="T24" fmla="*/ 58178 w 353730"/>
              <a:gd name="T25" fmla="*/ 16867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7261" name="Полилиния 256"/>
          <p:cNvSpPr>
            <a:spLocks noChangeArrowheads="1"/>
          </p:cNvSpPr>
          <p:nvPr/>
        </p:nvSpPr>
        <p:spPr bwMode="auto">
          <a:xfrm>
            <a:off x="7010400" y="8077200"/>
            <a:ext cx="352425" cy="241300"/>
          </a:xfrm>
          <a:custGeom>
            <a:avLst/>
            <a:gdLst>
              <a:gd name="T0" fmla="*/ 58178 w 353730"/>
              <a:gd name="T1" fmla="*/ 168672 h 241429"/>
              <a:gd name="T2" fmla="*/ 26352 w 353730"/>
              <a:gd name="T3" fmla="*/ 157113 h 241429"/>
              <a:gd name="T4" fmla="*/ 36962 w 353730"/>
              <a:gd name="T5" fmla="*/ 87772 h 241429"/>
              <a:gd name="T6" fmla="*/ 79396 w 353730"/>
              <a:gd name="T7" fmla="*/ 18424 h 241429"/>
              <a:gd name="T8" fmla="*/ 100610 w 353730"/>
              <a:gd name="T9" fmla="*/ 53094 h 241429"/>
              <a:gd name="T10" fmla="*/ 132438 w 353730"/>
              <a:gd name="T11" fmla="*/ 64649 h 241429"/>
              <a:gd name="T12" fmla="*/ 206700 w 353730"/>
              <a:gd name="T13" fmla="*/ 76212 h 241429"/>
              <a:gd name="T14" fmla="*/ 185481 w 353730"/>
              <a:gd name="T15" fmla="*/ 145555 h 241429"/>
              <a:gd name="T16" fmla="*/ 249131 w 353730"/>
              <a:gd name="T17" fmla="*/ 168672 h 241429"/>
              <a:gd name="T18" fmla="*/ 121828 w 353730"/>
              <a:gd name="T19" fmla="*/ 203340 h 241429"/>
              <a:gd name="T20" fmla="*/ 100610 w 353730"/>
              <a:gd name="T21" fmla="*/ 238011 h 241429"/>
              <a:gd name="T22" fmla="*/ 68791 w 353730"/>
              <a:gd name="T23" fmla="*/ 226455 h 241429"/>
              <a:gd name="T24" fmla="*/ 58178 w 353730"/>
              <a:gd name="T25" fmla="*/ 16867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7262" name="Text Box 101"/>
          <p:cNvSpPr txBox="1">
            <a:spLocks noChangeArrowheads="1"/>
          </p:cNvSpPr>
          <p:nvPr/>
        </p:nvSpPr>
        <p:spPr bwMode="auto">
          <a:xfrm>
            <a:off x="7419975" y="7361238"/>
            <a:ext cx="3668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7263" name="Text Box 101"/>
          <p:cNvSpPr txBox="1">
            <a:spLocks noChangeArrowheads="1"/>
          </p:cNvSpPr>
          <p:nvPr/>
        </p:nvSpPr>
        <p:spPr bwMode="auto">
          <a:xfrm>
            <a:off x="7419975" y="7642225"/>
            <a:ext cx="36687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7264" name="Text Box 101"/>
          <p:cNvSpPr txBox="1">
            <a:spLocks noChangeArrowheads="1"/>
          </p:cNvSpPr>
          <p:nvPr/>
        </p:nvSpPr>
        <p:spPr bwMode="auto">
          <a:xfrm>
            <a:off x="7431088" y="7947025"/>
            <a:ext cx="3851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542" tIns="89291" rIns="178542" bIns="89291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7265" name="Line 499"/>
          <p:cNvSpPr>
            <a:spLocks noChangeShapeType="1"/>
          </p:cNvSpPr>
          <p:nvPr/>
        </p:nvSpPr>
        <p:spPr bwMode="auto">
          <a:xfrm>
            <a:off x="6076950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7266" name="Text Box 89"/>
          <p:cNvSpPr txBox="1">
            <a:spLocks noChangeArrowheads="1"/>
          </p:cNvSpPr>
          <p:nvPr/>
        </p:nvSpPr>
        <p:spPr bwMode="auto">
          <a:xfrm>
            <a:off x="7305675" y="8202613"/>
            <a:ext cx="42068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9848" tIns="124935" rIns="249848" bIns="124935">
            <a:spAutoFit/>
          </a:bodyPr>
          <a:lstStyle/>
          <a:p>
            <a:pPr algn="just" defTabSz="2503488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7267" name="Группа 168"/>
          <p:cNvGrpSpPr>
            <a:grpSpLocks/>
          </p:cNvGrpSpPr>
          <p:nvPr/>
        </p:nvGrpSpPr>
        <p:grpSpPr bwMode="auto">
          <a:xfrm rot="-4345915">
            <a:off x="1082675" y="8997950"/>
            <a:ext cx="200025" cy="600075"/>
            <a:chOff x="5857884" y="3714752"/>
            <a:chExt cx="142876" cy="428628"/>
          </a:xfrm>
        </p:grpSpPr>
        <p:sp>
          <p:nvSpPr>
            <p:cNvPr id="7311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1276350"/>
              <a:endPara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68" name="Group 1225"/>
          <p:cNvGrpSpPr>
            <a:grpSpLocks/>
          </p:cNvGrpSpPr>
          <p:nvPr/>
        </p:nvGrpSpPr>
        <p:grpSpPr bwMode="auto">
          <a:xfrm>
            <a:off x="7018338" y="8370888"/>
            <a:ext cx="311150" cy="403225"/>
            <a:chOff x="783" y="2063"/>
            <a:chExt cx="479" cy="307"/>
          </a:xfrm>
        </p:grpSpPr>
        <p:sp>
          <p:nvSpPr>
            <p:cNvPr id="7286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87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7304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7309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2 h 21600"/>
                    <a:gd name="T4" fmla="*/ 0 w 21600"/>
                    <a:gd name="T5" fmla="*/ 9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7310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2 h 21600"/>
                    <a:gd name="T4" fmla="*/ 0 w 21600"/>
                    <a:gd name="T5" fmla="*/ 9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7305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6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7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8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88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7297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7302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1 h 21600"/>
                    <a:gd name="T4" fmla="*/ 0 w 21600"/>
                    <a:gd name="T5" fmla="*/ 99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7303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82 h 21600"/>
                    <a:gd name="T4" fmla="*/ 0 w 21600"/>
                    <a:gd name="T5" fmla="*/ 98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7298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9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0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1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89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7291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7292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7293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95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7296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269" name="Group 1873"/>
          <p:cNvGrpSpPr>
            <a:grpSpLocks/>
          </p:cNvGrpSpPr>
          <p:nvPr/>
        </p:nvGrpSpPr>
        <p:grpSpPr bwMode="auto">
          <a:xfrm rot="-1334384">
            <a:off x="6991350" y="8864600"/>
            <a:ext cx="406400" cy="406400"/>
            <a:chOff x="258" y="12222"/>
            <a:chExt cx="457" cy="457"/>
          </a:xfrm>
        </p:grpSpPr>
        <p:sp>
          <p:nvSpPr>
            <p:cNvPr id="7279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1276350"/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80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7281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7284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7285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7282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0" name="Text Box 89"/>
          <p:cNvSpPr txBox="1">
            <a:spLocks noChangeArrowheads="1"/>
          </p:cNvSpPr>
          <p:nvPr/>
        </p:nvSpPr>
        <p:spPr bwMode="auto">
          <a:xfrm>
            <a:off x="1447800" y="9080500"/>
            <a:ext cx="18494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49848" tIns="124935" rIns="249848" bIns="124935">
            <a:spAutoFit/>
          </a:bodyPr>
          <a:lstStyle/>
          <a:p>
            <a:pPr defTabSz="2503488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7271" name="Text Box 89"/>
          <p:cNvSpPr txBox="1">
            <a:spLocks noChangeArrowheads="1"/>
          </p:cNvSpPr>
          <p:nvPr/>
        </p:nvSpPr>
        <p:spPr bwMode="auto">
          <a:xfrm>
            <a:off x="7329488" y="8870950"/>
            <a:ext cx="26384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9848" tIns="124935" rIns="249848" bIns="124935">
            <a:spAutoFit/>
          </a:bodyPr>
          <a:lstStyle/>
          <a:p>
            <a:pPr defTabSz="2503488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7272" name="Группа 231"/>
          <p:cNvGrpSpPr>
            <a:grpSpLocks/>
          </p:cNvGrpSpPr>
          <p:nvPr/>
        </p:nvGrpSpPr>
        <p:grpSpPr bwMode="auto">
          <a:xfrm>
            <a:off x="6780213" y="9317038"/>
            <a:ext cx="504825" cy="200025"/>
            <a:chOff x="6827094" y="5825222"/>
            <a:chExt cx="504000" cy="200060"/>
          </a:xfrm>
        </p:grpSpPr>
        <p:sp>
          <p:nvSpPr>
            <p:cNvPr id="7277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78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7273" name="Группа 218"/>
          <p:cNvGrpSpPr>
            <a:grpSpLocks/>
          </p:cNvGrpSpPr>
          <p:nvPr/>
        </p:nvGrpSpPr>
        <p:grpSpPr bwMode="auto">
          <a:xfrm>
            <a:off x="1155700" y="5337175"/>
            <a:ext cx="309563" cy="301625"/>
            <a:chOff x="-1121598" y="5086352"/>
            <a:chExt cx="309408" cy="301197"/>
          </a:xfrm>
        </p:grpSpPr>
        <p:sp>
          <p:nvSpPr>
            <p:cNvPr id="7275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2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6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500"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Группа 58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32823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32827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32839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32841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2842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32843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32852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2853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2854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2844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2845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284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2847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2848" name="Полилиния 86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49" name="Полилиния 87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50" name="Полилиния 88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851" name="Полилиния 89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840" name="Прямоугольник 76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32828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32829" name="Прямая соединительная линия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0" name="Прямая соединительная линия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1" name="Прямая соединительная линия 6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2" name="Прямая соединительная линия 6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3" name="Прямая соединительная линия 6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4" name="Прямая соединительная линия 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5" name="Прямая соединительная линия 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6" name="Прямая соединительная линия 7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7" name="Прямая соединительная линия 7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38" name="Прямая соединительная линия 7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2824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62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2771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 </a:t>
            </a:r>
          </a:p>
        </p:txBody>
      </p:sp>
      <p:graphicFrame>
        <p:nvGraphicFramePr>
          <p:cNvPr id="18577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07036"/>
              </p:ext>
            </p:extLst>
          </p:nvPr>
        </p:nvGraphicFramePr>
        <p:xfrm>
          <a:off x="185738" y="1157288"/>
          <a:ext cx="6400356" cy="2027239"/>
        </p:xfrm>
        <a:graphic>
          <a:graphicData uri="http://schemas.openxmlformats.org/drawingml/2006/table">
            <a:tbl>
              <a:tblPr/>
              <a:tblGrid>
                <a:gridCol w="2015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475"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МКУ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Нижнеилимского района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Старая Игирма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Березняки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ОГБУ ЖРЦБ 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«Березняковская участковая больница»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Березняки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814" name="Group 60"/>
          <p:cNvGrpSpPr>
            <a:grpSpLocks/>
          </p:cNvGrpSpPr>
          <p:nvPr/>
        </p:nvGrpSpPr>
        <p:grpSpPr bwMode="auto">
          <a:xfrm>
            <a:off x="11544300" y="3228975"/>
            <a:ext cx="693738" cy="388938"/>
            <a:chOff x="4860" y="4199"/>
            <a:chExt cx="219" cy="229"/>
          </a:xfrm>
        </p:grpSpPr>
        <p:grpSp>
          <p:nvGrpSpPr>
            <p:cNvPr id="32815" name="Group 61"/>
            <p:cNvGrpSpPr>
              <a:grpSpLocks/>
            </p:cNvGrpSpPr>
            <p:nvPr/>
          </p:nvGrpSpPr>
          <p:grpSpPr bwMode="auto">
            <a:xfrm>
              <a:off x="4909" y="4218"/>
              <a:ext cx="140" cy="210"/>
              <a:chOff x="1766" y="5636"/>
              <a:chExt cx="240" cy="318"/>
            </a:xfrm>
          </p:grpSpPr>
          <p:grpSp>
            <p:nvGrpSpPr>
              <p:cNvPr id="32817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3281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82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82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82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281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3281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1100">
                  <a:cs typeface="Times New Roman" pitchFamily="18" charset="0"/>
                </a:rPr>
                <a:t>МПО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Группа 48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3078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3082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3094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3096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9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3098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3107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10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109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09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0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01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02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103" name="Полилиния 76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4" name="Полилиния 77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5" name="Полилиния 78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06" name="Полилиния 79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95" name="Прямоугольник 68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3083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3084" name="Прямая соединительная линия 5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5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6" name="Прямая соединительная линия 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7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8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89" name="Прямая соединительная линия 6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0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1" name="Прямая соединительная линия 6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2" name="Прямая соединительная линия 6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93" name="Прямая соединительная линия 6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079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52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76" name="Text Box 553"/>
          <p:cNvSpPr txBox="1">
            <a:spLocks noChangeArrowheads="1"/>
          </p:cNvSpPr>
          <p:nvPr/>
        </p:nvSpPr>
        <p:spPr bwMode="auto">
          <a:xfrm>
            <a:off x="0" y="0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резервам финансовых и материальных средств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</a:t>
            </a:r>
          </a:p>
        </p:txBody>
      </p:sp>
      <p:sp>
        <p:nvSpPr>
          <p:cNvPr id="3077" name="Rectangle 54"/>
          <p:cNvSpPr>
            <a:spLocks noChangeArrowheads="1"/>
          </p:cNvSpPr>
          <p:nvPr/>
        </p:nvSpPr>
        <p:spPr bwMode="auto">
          <a:xfrm>
            <a:off x="-7467600" y="12161838"/>
            <a:ext cx="639762" cy="319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7985" tIns="63994" rIns="127985" bIns="63994" anchor="ctr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3889375" y="7729538"/>
          <a:ext cx="85026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8086710" imgH="1361928" progId="Excel.Sheet.8">
                  <p:embed/>
                </p:oleObj>
              </mc:Choice>
              <mc:Fallback>
                <p:oleObj name="Worksheet" r:id="rId4" imgW="8086710" imgH="136192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7729538"/>
                        <a:ext cx="8502650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Группа 157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33797" name="Группа 60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33801" name="Группа 109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grpSp>
              <p:nvGrpSpPr>
                <p:cNvPr id="33813" name="Группа 71"/>
                <p:cNvGrpSpPr>
                  <a:grpSpLocks/>
                </p:cNvGrpSpPr>
                <p:nvPr/>
              </p:nvGrpSpPr>
              <p:grpSpPr bwMode="auto">
                <a:xfrm>
                  <a:off x="0" y="-2223"/>
                  <a:ext cx="12801600" cy="9603423"/>
                  <a:chOff x="0" y="-2223"/>
                  <a:chExt cx="12801600" cy="9603423"/>
                </a:xfrm>
              </p:grpSpPr>
              <p:pic>
                <p:nvPicPr>
                  <p:cNvPr id="33815" name="Picture 41" descr="Игирма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0" y="-2223"/>
                    <a:ext cx="12801600" cy="96034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3816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36784" y="4650964"/>
                    <a:ext cx="288049" cy="154097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33817" name="Группа 55"/>
                  <p:cNvGrpSpPr>
                    <a:grpSpLocks/>
                  </p:cNvGrpSpPr>
                  <p:nvPr/>
                </p:nvGrpSpPr>
                <p:grpSpPr bwMode="auto">
                  <a:xfrm rot="-813681">
                    <a:off x="4877169" y="4792171"/>
                    <a:ext cx="286928" cy="229590"/>
                    <a:chOff x="4900602" y="5514980"/>
                    <a:chExt cx="285752" cy="285752"/>
                  </a:xfrm>
                </p:grpSpPr>
                <p:sp>
                  <p:nvSpPr>
                    <p:cNvPr id="33826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793445" y="5622137"/>
                      <a:ext cx="285752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3827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019505" y="5610391"/>
                      <a:ext cx="262260" cy="71438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3828" name="Прямоугольник 5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03002" y="5657856"/>
                      <a:ext cx="283351" cy="142876"/>
                    </a:xfrm>
                    <a:prstGeom prst="rect">
                      <a:avLst/>
                    </a:prstGeom>
                    <a:solidFill>
                      <a:srgbClr val="1AF253"/>
                    </a:solidFill>
                    <a:ln w="25400" algn="ctr">
                      <a:solidFill>
                        <a:srgbClr val="1AF253"/>
                      </a:solidFill>
                      <a:miter lim="800000"/>
                      <a:headEnd/>
                      <a:tailEnd/>
                    </a:ln>
                  </p:spPr>
                  <p:txBody>
                    <a:bodyPr lIns="127985" tIns="63994" rIns="127985" bIns="63994" anchor="ctr"/>
                    <a:lstStyle/>
                    <a:p>
                      <a:pPr algn="ctr" defTabSz="1276350"/>
                      <a:endParaRPr lang="ru-RU" sz="25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381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4842843" y="381801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381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128595" y="374657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3820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678080">
                    <a:off x="5628661" y="3675140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3821" name="Прямоугольник 55"/>
                  <p:cNvSpPr>
                    <a:spLocks noChangeArrowheads="1"/>
                  </p:cNvSpPr>
                  <p:nvPr/>
                </p:nvSpPr>
                <p:spPr bwMode="auto">
                  <a:xfrm>
                    <a:off x="6414478" y="6675536"/>
                    <a:ext cx="194801" cy="158875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3822" name="Полилиния 185"/>
                  <p:cNvSpPr>
                    <a:spLocks noChangeArrowheads="1"/>
                  </p:cNvSpPr>
                  <p:nvPr/>
                </p:nvSpPr>
                <p:spPr bwMode="auto">
                  <a:xfrm>
                    <a:off x="190500" y="6225117"/>
                    <a:ext cx="5149850" cy="3240616"/>
                  </a:xfrm>
                  <a:custGeom>
                    <a:avLst/>
                    <a:gdLst>
                      <a:gd name="T0" fmla="*/ 457200 w 5149850"/>
                      <a:gd name="T1" fmla="*/ 1255183 h 3240616"/>
                      <a:gd name="T2" fmla="*/ 825500 w 5149850"/>
                      <a:gd name="T3" fmla="*/ 1293283 h 3240616"/>
                      <a:gd name="T4" fmla="*/ 1270012 w 5149850"/>
                      <a:gd name="T5" fmla="*/ 1128183 h 3240616"/>
                      <a:gd name="T6" fmla="*/ 1409712 w 5149850"/>
                      <a:gd name="T7" fmla="*/ 861483 h 3240616"/>
                      <a:gd name="T8" fmla="*/ 1854212 w 5149850"/>
                      <a:gd name="T9" fmla="*/ 658283 h 3240616"/>
                      <a:gd name="T10" fmla="*/ 2679701 w 5149850"/>
                      <a:gd name="T11" fmla="*/ 455083 h 3240616"/>
                      <a:gd name="T12" fmla="*/ 3378201 w 5149850"/>
                      <a:gd name="T13" fmla="*/ 391583 h 3240616"/>
                      <a:gd name="T14" fmla="*/ 4102101 w 5149850"/>
                      <a:gd name="T15" fmla="*/ 35983 h 3240616"/>
                      <a:gd name="T16" fmla="*/ 4635502 w 5149850"/>
                      <a:gd name="T17" fmla="*/ 175683 h 3240616"/>
                      <a:gd name="T18" fmla="*/ 5105402 w 5149850"/>
                      <a:gd name="T19" fmla="*/ 594783 h 3240616"/>
                      <a:gd name="T20" fmla="*/ 4902202 w 5149850"/>
                      <a:gd name="T21" fmla="*/ 1128183 h 3240616"/>
                      <a:gd name="T22" fmla="*/ 4787902 w 5149850"/>
                      <a:gd name="T23" fmla="*/ 1788583 h 3240616"/>
                      <a:gd name="T24" fmla="*/ 4762502 w 5149850"/>
                      <a:gd name="T25" fmla="*/ 2398182 h 3240616"/>
                      <a:gd name="T26" fmla="*/ 4178301 w 5149850"/>
                      <a:gd name="T27" fmla="*/ 2969682 h 3240616"/>
                      <a:gd name="T28" fmla="*/ 3035301 w 5149850"/>
                      <a:gd name="T29" fmla="*/ 3033182 h 3240616"/>
                      <a:gd name="T30" fmla="*/ 2273301 w 5149850"/>
                      <a:gd name="T31" fmla="*/ 3236382 h 3240616"/>
                      <a:gd name="T32" fmla="*/ 1193812 w 5149850"/>
                      <a:gd name="T33" fmla="*/ 3007782 h 3240616"/>
                      <a:gd name="T34" fmla="*/ 546100 w 5149850"/>
                      <a:gd name="T35" fmla="*/ 3083982 h 3240616"/>
                      <a:gd name="T36" fmla="*/ 88900 w 5149850"/>
                      <a:gd name="T37" fmla="*/ 2334682 h 3240616"/>
                      <a:gd name="T38" fmla="*/ 63500 w 5149850"/>
                      <a:gd name="T39" fmla="*/ 1483783 h 3240616"/>
                      <a:gd name="T40" fmla="*/ 457200 w 5149850"/>
                      <a:gd name="T41" fmla="*/ 1255183 h 324061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49850"/>
                      <a:gd name="T64" fmla="*/ 0 h 3240616"/>
                      <a:gd name="T65" fmla="*/ 5149850 w 5149850"/>
                      <a:gd name="T66" fmla="*/ 3240616 h 324061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49850" h="3240616">
                        <a:moveTo>
                          <a:pt x="457200" y="1255183"/>
                        </a:moveTo>
                        <a:cubicBezTo>
                          <a:pt x="584200" y="1223433"/>
                          <a:pt x="690033" y="1314450"/>
                          <a:pt x="825500" y="1293283"/>
                        </a:cubicBezTo>
                        <a:cubicBezTo>
                          <a:pt x="960967" y="1272116"/>
                          <a:pt x="1172633" y="1200150"/>
                          <a:pt x="1270000" y="1128183"/>
                        </a:cubicBezTo>
                        <a:cubicBezTo>
                          <a:pt x="1367367" y="1056216"/>
                          <a:pt x="1312333" y="939800"/>
                          <a:pt x="1409700" y="861483"/>
                        </a:cubicBezTo>
                        <a:cubicBezTo>
                          <a:pt x="1507067" y="783166"/>
                          <a:pt x="1642533" y="726016"/>
                          <a:pt x="1854200" y="658283"/>
                        </a:cubicBezTo>
                        <a:cubicBezTo>
                          <a:pt x="2065867" y="590550"/>
                          <a:pt x="2425700" y="499533"/>
                          <a:pt x="2679700" y="455083"/>
                        </a:cubicBezTo>
                        <a:cubicBezTo>
                          <a:pt x="2933700" y="410633"/>
                          <a:pt x="3141133" y="461433"/>
                          <a:pt x="3378200" y="391583"/>
                        </a:cubicBezTo>
                        <a:cubicBezTo>
                          <a:pt x="3615267" y="321733"/>
                          <a:pt x="3892550" y="71966"/>
                          <a:pt x="4102100" y="35983"/>
                        </a:cubicBezTo>
                        <a:cubicBezTo>
                          <a:pt x="4311650" y="0"/>
                          <a:pt x="4468283" y="82550"/>
                          <a:pt x="4635500" y="175683"/>
                        </a:cubicBezTo>
                        <a:cubicBezTo>
                          <a:pt x="4802717" y="268816"/>
                          <a:pt x="5060950" y="436033"/>
                          <a:pt x="5105400" y="594783"/>
                        </a:cubicBezTo>
                        <a:cubicBezTo>
                          <a:pt x="5149850" y="753533"/>
                          <a:pt x="4955117" y="929216"/>
                          <a:pt x="4902200" y="1128183"/>
                        </a:cubicBezTo>
                        <a:cubicBezTo>
                          <a:pt x="4849283" y="1327150"/>
                          <a:pt x="4811183" y="1576916"/>
                          <a:pt x="4787900" y="1788583"/>
                        </a:cubicBezTo>
                        <a:cubicBezTo>
                          <a:pt x="4764617" y="2000250"/>
                          <a:pt x="4864100" y="2201333"/>
                          <a:pt x="4762500" y="2398183"/>
                        </a:cubicBezTo>
                        <a:cubicBezTo>
                          <a:pt x="4660900" y="2595033"/>
                          <a:pt x="4466167" y="2863850"/>
                          <a:pt x="4178300" y="2969683"/>
                        </a:cubicBezTo>
                        <a:cubicBezTo>
                          <a:pt x="3890433" y="3075516"/>
                          <a:pt x="3352800" y="2988733"/>
                          <a:pt x="3035300" y="3033183"/>
                        </a:cubicBezTo>
                        <a:cubicBezTo>
                          <a:pt x="2717800" y="3077633"/>
                          <a:pt x="2580217" y="3240616"/>
                          <a:pt x="2273300" y="3236383"/>
                        </a:cubicBezTo>
                        <a:cubicBezTo>
                          <a:pt x="1966383" y="3232150"/>
                          <a:pt x="1481667" y="3033183"/>
                          <a:pt x="1193800" y="3007783"/>
                        </a:cubicBezTo>
                        <a:cubicBezTo>
                          <a:pt x="905933" y="2982383"/>
                          <a:pt x="730250" y="3196166"/>
                          <a:pt x="546100" y="3083983"/>
                        </a:cubicBezTo>
                        <a:cubicBezTo>
                          <a:pt x="361950" y="2971800"/>
                          <a:pt x="169333" y="2601383"/>
                          <a:pt x="88900" y="2334683"/>
                        </a:cubicBezTo>
                        <a:cubicBezTo>
                          <a:pt x="8467" y="2067983"/>
                          <a:pt x="0" y="1663700"/>
                          <a:pt x="63500" y="1483783"/>
                        </a:cubicBezTo>
                        <a:cubicBezTo>
                          <a:pt x="127000" y="1303866"/>
                          <a:pt x="330200" y="1286933"/>
                          <a:pt x="457200" y="1255183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3" name="Полилиния 186"/>
                  <p:cNvSpPr>
                    <a:spLocks noChangeArrowheads="1"/>
                  </p:cNvSpPr>
                  <p:nvPr/>
                </p:nvSpPr>
                <p:spPr bwMode="auto">
                  <a:xfrm>
                    <a:off x="9431867" y="4942417"/>
                    <a:ext cx="3325283" cy="4643966"/>
                  </a:xfrm>
                  <a:custGeom>
                    <a:avLst/>
                    <a:gdLst>
                      <a:gd name="T0" fmla="*/ 118533 w 3325283"/>
                      <a:gd name="T1" fmla="*/ 3820583 h 4643966"/>
                      <a:gd name="T2" fmla="*/ 131233 w 3325283"/>
                      <a:gd name="T3" fmla="*/ 3325283 h 4643966"/>
                      <a:gd name="T4" fmla="*/ 131233 w 3325283"/>
                      <a:gd name="T5" fmla="*/ 2741083 h 4643966"/>
                      <a:gd name="T6" fmla="*/ 385233 w 3325283"/>
                      <a:gd name="T7" fmla="*/ 2194983 h 4643966"/>
                      <a:gd name="T8" fmla="*/ 918633 w 3325283"/>
                      <a:gd name="T9" fmla="*/ 1940995 h 4643966"/>
                      <a:gd name="T10" fmla="*/ 1591745 w 3325283"/>
                      <a:gd name="T11" fmla="*/ 2207683 h 4643966"/>
                      <a:gd name="T12" fmla="*/ 2087045 w 3325283"/>
                      <a:gd name="T13" fmla="*/ 2182283 h 4643966"/>
                      <a:gd name="T14" fmla="*/ 2277533 w 3325283"/>
                      <a:gd name="T15" fmla="*/ 1826695 h 4643966"/>
                      <a:gd name="T16" fmla="*/ 2252133 w 3325283"/>
                      <a:gd name="T17" fmla="*/ 1382195 h 4643966"/>
                      <a:gd name="T18" fmla="*/ 2061645 w 3325283"/>
                      <a:gd name="T19" fmla="*/ 924983 h 4643966"/>
                      <a:gd name="T20" fmla="*/ 1921945 w 3325283"/>
                      <a:gd name="T21" fmla="*/ 315383 h 4643966"/>
                      <a:gd name="T22" fmla="*/ 2417233 w 3325283"/>
                      <a:gd name="T23" fmla="*/ 10583 h 4643966"/>
                      <a:gd name="T24" fmla="*/ 3052233 w 3325283"/>
                      <a:gd name="T25" fmla="*/ 378883 h 4643966"/>
                      <a:gd name="T26" fmla="*/ 3103033 w 3325283"/>
                      <a:gd name="T27" fmla="*/ 1191695 h 4643966"/>
                      <a:gd name="T28" fmla="*/ 3191933 w 3325283"/>
                      <a:gd name="T29" fmla="*/ 1966395 h 4643966"/>
                      <a:gd name="T30" fmla="*/ 3242733 w 3325283"/>
                      <a:gd name="T31" fmla="*/ 2372783 h 4643966"/>
                      <a:gd name="T32" fmla="*/ 3191933 w 3325283"/>
                      <a:gd name="T33" fmla="*/ 3325283 h 4643966"/>
                      <a:gd name="T34" fmla="*/ 3280833 w 3325283"/>
                      <a:gd name="T35" fmla="*/ 3706283 h 4643966"/>
                      <a:gd name="T36" fmla="*/ 2925233 w 3325283"/>
                      <a:gd name="T37" fmla="*/ 4493682 h 4643966"/>
                      <a:gd name="T38" fmla="*/ 1871145 w 3325283"/>
                      <a:gd name="T39" fmla="*/ 4544482 h 4643966"/>
                      <a:gd name="T40" fmla="*/ 1528245 w 3325283"/>
                      <a:gd name="T41" fmla="*/ 4633382 h 4643966"/>
                      <a:gd name="T42" fmla="*/ 677333 w 3325283"/>
                      <a:gd name="T43" fmla="*/ 4607982 h 4643966"/>
                      <a:gd name="T44" fmla="*/ 93133 w 3325283"/>
                      <a:gd name="T45" fmla="*/ 4468282 h 4643966"/>
                      <a:gd name="T46" fmla="*/ 118533 w 3325283"/>
                      <a:gd name="T47" fmla="*/ 3769783 h 4643966"/>
                      <a:gd name="T48" fmla="*/ 118533 w 3325283"/>
                      <a:gd name="T49" fmla="*/ 3769783 h 4643966"/>
                      <a:gd name="T50" fmla="*/ 118533 w 3325283"/>
                      <a:gd name="T51" fmla="*/ 3820583 h 464396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25283"/>
                      <a:gd name="T79" fmla="*/ 0 h 4643966"/>
                      <a:gd name="T80" fmla="*/ 3325283 w 3325283"/>
                      <a:gd name="T81" fmla="*/ 4643966 h 464396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25283" h="4643966">
                        <a:moveTo>
                          <a:pt x="118533" y="3820583"/>
                        </a:moveTo>
                        <a:cubicBezTo>
                          <a:pt x="123824" y="3662891"/>
                          <a:pt x="129116" y="3505200"/>
                          <a:pt x="131233" y="3325283"/>
                        </a:cubicBezTo>
                        <a:cubicBezTo>
                          <a:pt x="133350" y="3145366"/>
                          <a:pt x="88900" y="2929466"/>
                          <a:pt x="131233" y="2741083"/>
                        </a:cubicBezTo>
                        <a:cubicBezTo>
                          <a:pt x="173566" y="2552700"/>
                          <a:pt x="254000" y="2328333"/>
                          <a:pt x="385233" y="2194983"/>
                        </a:cubicBezTo>
                        <a:cubicBezTo>
                          <a:pt x="516466" y="2061633"/>
                          <a:pt x="717550" y="1938866"/>
                          <a:pt x="918633" y="1940983"/>
                        </a:cubicBezTo>
                        <a:cubicBezTo>
                          <a:pt x="1119716" y="1943100"/>
                          <a:pt x="1397000" y="2167466"/>
                          <a:pt x="1591733" y="2207683"/>
                        </a:cubicBezTo>
                        <a:cubicBezTo>
                          <a:pt x="1786466" y="2247900"/>
                          <a:pt x="1972733" y="2245783"/>
                          <a:pt x="2087033" y="2182283"/>
                        </a:cubicBezTo>
                        <a:cubicBezTo>
                          <a:pt x="2201333" y="2118783"/>
                          <a:pt x="2250016" y="1960033"/>
                          <a:pt x="2277533" y="1826683"/>
                        </a:cubicBezTo>
                        <a:cubicBezTo>
                          <a:pt x="2305050" y="1693333"/>
                          <a:pt x="2288116" y="1532466"/>
                          <a:pt x="2252133" y="1382183"/>
                        </a:cubicBezTo>
                        <a:cubicBezTo>
                          <a:pt x="2216150" y="1231900"/>
                          <a:pt x="2116666" y="1102783"/>
                          <a:pt x="2061633" y="924983"/>
                        </a:cubicBezTo>
                        <a:cubicBezTo>
                          <a:pt x="2006600" y="747183"/>
                          <a:pt x="1862666" y="467783"/>
                          <a:pt x="1921933" y="315383"/>
                        </a:cubicBezTo>
                        <a:cubicBezTo>
                          <a:pt x="1981200" y="162983"/>
                          <a:pt x="2228850" y="0"/>
                          <a:pt x="2417233" y="10583"/>
                        </a:cubicBezTo>
                        <a:cubicBezTo>
                          <a:pt x="2605616" y="21166"/>
                          <a:pt x="2937933" y="182033"/>
                          <a:pt x="3052233" y="378883"/>
                        </a:cubicBezTo>
                        <a:cubicBezTo>
                          <a:pt x="3166533" y="575733"/>
                          <a:pt x="3079750" y="927100"/>
                          <a:pt x="3103033" y="1191683"/>
                        </a:cubicBezTo>
                        <a:cubicBezTo>
                          <a:pt x="3126316" y="1456266"/>
                          <a:pt x="3168650" y="1769533"/>
                          <a:pt x="3191933" y="1966383"/>
                        </a:cubicBezTo>
                        <a:cubicBezTo>
                          <a:pt x="3215216" y="2163233"/>
                          <a:pt x="3242733" y="2146300"/>
                          <a:pt x="3242733" y="2372783"/>
                        </a:cubicBezTo>
                        <a:cubicBezTo>
                          <a:pt x="3242733" y="2599266"/>
                          <a:pt x="3185583" y="3103033"/>
                          <a:pt x="3191933" y="3325283"/>
                        </a:cubicBezTo>
                        <a:cubicBezTo>
                          <a:pt x="3198283" y="3547533"/>
                          <a:pt x="3325283" y="3511550"/>
                          <a:pt x="3280833" y="3706283"/>
                        </a:cubicBezTo>
                        <a:cubicBezTo>
                          <a:pt x="3236383" y="3901016"/>
                          <a:pt x="3160183" y="4353983"/>
                          <a:pt x="2925233" y="4493683"/>
                        </a:cubicBezTo>
                        <a:cubicBezTo>
                          <a:pt x="2690283" y="4633383"/>
                          <a:pt x="2103966" y="4521200"/>
                          <a:pt x="1871133" y="4544483"/>
                        </a:cubicBezTo>
                        <a:cubicBezTo>
                          <a:pt x="1638300" y="4567766"/>
                          <a:pt x="1727199" y="4622800"/>
                          <a:pt x="1528233" y="4633383"/>
                        </a:cubicBezTo>
                        <a:cubicBezTo>
                          <a:pt x="1329267" y="4643966"/>
                          <a:pt x="916516" y="4635500"/>
                          <a:pt x="677333" y="4607983"/>
                        </a:cubicBezTo>
                        <a:cubicBezTo>
                          <a:pt x="438150" y="4580466"/>
                          <a:pt x="186266" y="4607983"/>
                          <a:pt x="93133" y="4468283"/>
                        </a:cubicBezTo>
                        <a:cubicBezTo>
                          <a:pt x="0" y="4328583"/>
                          <a:pt x="118533" y="3769783"/>
                          <a:pt x="118533" y="3769783"/>
                        </a:cubicBezTo>
                        <a:lnTo>
                          <a:pt x="118533" y="382058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4" name="Полилиния 187"/>
                  <p:cNvSpPr>
                    <a:spLocks noChangeArrowheads="1"/>
                  </p:cNvSpPr>
                  <p:nvPr/>
                </p:nvSpPr>
                <p:spPr bwMode="auto">
                  <a:xfrm>
                    <a:off x="85725" y="104775"/>
                    <a:ext cx="6013450" cy="5762625"/>
                  </a:xfrm>
                  <a:custGeom>
                    <a:avLst/>
                    <a:gdLst>
                      <a:gd name="T0" fmla="*/ 9525 w 6013450"/>
                      <a:gd name="T1" fmla="*/ 5762625 h 5762625"/>
                      <a:gd name="T2" fmla="*/ 352425 w 6013450"/>
                      <a:gd name="T3" fmla="*/ 5172073 h 5762625"/>
                      <a:gd name="T4" fmla="*/ 371475 w 6013450"/>
                      <a:gd name="T5" fmla="*/ 4467225 h 5762625"/>
                      <a:gd name="T6" fmla="*/ 447675 w 6013450"/>
                      <a:gd name="T7" fmla="*/ 4010024 h 5762625"/>
                      <a:gd name="T8" fmla="*/ 923925 w 6013450"/>
                      <a:gd name="T9" fmla="*/ 3609974 h 5762625"/>
                      <a:gd name="T10" fmla="*/ 1666887 w 6013450"/>
                      <a:gd name="T11" fmla="*/ 3343274 h 5762625"/>
                      <a:gd name="T12" fmla="*/ 2352675 w 6013450"/>
                      <a:gd name="T13" fmla="*/ 3190874 h 5762625"/>
                      <a:gd name="T14" fmla="*/ 2790825 w 6013450"/>
                      <a:gd name="T15" fmla="*/ 3209924 h 5762625"/>
                      <a:gd name="T16" fmla="*/ 3133725 w 6013450"/>
                      <a:gd name="T17" fmla="*/ 3228974 h 5762625"/>
                      <a:gd name="T18" fmla="*/ 3457575 w 6013450"/>
                      <a:gd name="T19" fmla="*/ 2828925 h 5762625"/>
                      <a:gd name="T20" fmla="*/ 3781425 w 6013450"/>
                      <a:gd name="T21" fmla="*/ 2828925 h 5762625"/>
                      <a:gd name="T22" fmla="*/ 4219574 w 6013450"/>
                      <a:gd name="T23" fmla="*/ 2676525 h 5762625"/>
                      <a:gd name="T24" fmla="*/ 4562474 w 6013450"/>
                      <a:gd name="T25" fmla="*/ 2181225 h 5762625"/>
                      <a:gd name="T26" fmla="*/ 4772026 w 6013450"/>
                      <a:gd name="T27" fmla="*/ 1609725 h 5762625"/>
                      <a:gd name="T28" fmla="*/ 5172074 w 6013450"/>
                      <a:gd name="T29" fmla="*/ 1228725 h 5762625"/>
                      <a:gd name="T30" fmla="*/ 5438774 w 6013450"/>
                      <a:gd name="T31" fmla="*/ 657225 h 5762625"/>
                      <a:gd name="T32" fmla="*/ 5953126 w 6013450"/>
                      <a:gd name="T33" fmla="*/ 180975 h 5762625"/>
                      <a:gd name="T34" fmla="*/ 5800726 w 6013450"/>
                      <a:gd name="T35" fmla="*/ 28575 h 5762625"/>
                      <a:gd name="T36" fmla="*/ 5553074 w 6013450"/>
                      <a:gd name="T37" fmla="*/ 28575 h 5762625"/>
                      <a:gd name="T38" fmla="*/ 962025 w 6013450"/>
                      <a:gd name="T39" fmla="*/ 28575 h 5762625"/>
                      <a:gd name="T40" fmla="*/ 409575 w 6013450"/>
                      <a:gd name="T41" fmla="*/ 28575 h 5762625"/>
                      <a:gd name="T42" fmla="*/ 238125 w 6013450"/>
                      <a:gd name="T43" fmla="*/ 66675 h 5762625"/>
                      <a:gd name="T44" fmla="*/ 123825 w 6013450"/>
                      <a:gd name="T45" fmla="*/ 28575 h 5762625"/>
                      <a:gd name="T46" fmla="*/ 47625 w 6013450"/>
                      <a:gd name="T47" fmla="*/ 238125 h 5762625"/>
                      <a:gd name="T48" fmla="*/ 47625 w 6013450"/>
                      <a:gd name="T49" fmla="*/ 1209675 h 5762625"/>
                      <a:gd name="T50" fmla="*/ 66675 w 6013450"/>
                      <a:gd name="T51" fmla="*/ 4505325 h 5762625"/>
                      <a:gd name="T52" fmla="*/ 85725 w 6013450"/>
                      <a:gd name="T53" fmla="*/ 5419725 h 5762625"/>
                      <a:gd name="T54" fmla="*/ 9525 w 6013450"/>
                      <a:gd name="T55" fmla="*/ 5648325 h 5762625"/>
                      <a:gd name="T56" fmla="*/ 28575 w 6013450"/>
                      <a:gd name="T57" fmla="*/ 5705473 h 5762625"/>
                      <a:gd name="T58" fmla="*/ 28575 w 6013450"/>
                      <a:gd name="T59" fmla="*/ 5705473 h 576262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013450"/>
                      <a:gd name="T91" fmla="*/ 0 h 5762625"/>
                      <a:gd name="T92" fmla="*/ 6013450 w 6013450"/>
                      <a:gd name="T93" fmla="*/ 5762625 h 5762625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013450" h="5762625">
                        <a:moveTo>
                          <a:pt x="9525" y="5762625"/>
                        </a:moveTo>
                        <a:cubicBezTo>
                          <a:pt x="150812" y="5575300"/>
                          <a:pt x="292100" y="5387975"/>
                          <a:pt x="352425" y="5172075"/>
                        </a:cubicBezTo>
                        <a:cubicBezTo>
                          <a:pt x="412750" y="4956175"/>
                          <a:pt x="355600" y="4660900"/>
                          <a:pt x="371475" y="4467225"/>
                        </a:cubicBezTo>
                        <a:cubicBezTo>
                          <a:pt x="387350" y="4273550"/>
                          <a:pt x="355600" y="4152900"/>
                          <a:pt x="447675" y="4010025"/>
                        </a:cubicBezTo>
                        <a:cubicBezTo>
                          <a:pt x="539750" y="3867150"/>
                          <a:pt x="720725" y="3721100"/>
                          <a:pt x="923925" y="3609975"/>
                        </a:cubicBezTo>
                        <a:cubicBezTo>
                          <a:pt x="1127125" y="3498850"/>
                          <a:pt x="1428750" y="3413125"/>
                          <a:pt x="1666875" y="3343275"/>
                        </a:cubicBezTo>
                        <a:cubicBezTo>
                          <a:pt x="1905000" y="3273425"/>
                          <a:pt x="2165350" y="3213100"/>
                          <a:pt x="2352675" y="3190875"/>
                        </a:cubicBezTo>
                        <a:cubicBezTo>
                          <a:pt x="2540000" y="3168650"/>
                          <a:pt x="2790825" y="3209925"/>
                          <a:pt x="2790825" y="3209925"/>
                        </a:cubicBezTo>
                        <a:cubicBezTo>
                          <a:pt x="2921000" y="3216275"/>
                          <a:pt x="3022600" y="3292475"/>
                          <a:pt x="3133725" y="3228975"/>
                        </a:cubicBezTo>
                        <a:cubicBezTo>
                          <a:pt x="3244850" y="3165475"/>
                          <a:pt x="3349625" y="2895600"/>
                          <a:pt x="3457575" y="2828925"/>
                        </a:cubicBezTo>
                        <a:cubicBezTo>
                          <a:pt x="3565525" y="2762250"/>
                          <a:pt x="3654425" y="2854325"/>
                          <a:pt x="3781425" y="2828925"/>
                        </a:cubicBezTo>
                        <a:cubicBezTo>
                          <a:pt x="3908425" y="2803525"/>
                          <a:pt x="4089400" y="2784475"/>
                          <a:pt x="4219575" y="2676525"/>
                        </a:cubicBezTo>
                        <a:cubicBezTo>
                          <a:pt x="4349750" y="2568575"/>
                          <a:pt x="4470400" y="2359025"/>
                          <a:pt x="4562475" y="2181225"/>
                        </a:cubicBezTo>
                        <a:cubicBezTo>
                          <a:pt x="4654550" y="2003425"/>
                          <a:pt x="4670425" y="1768475"/>
                          <a:pt x="4772025" y="1609725"/>
                        </a:cubicBezTo>
                        <a:cubicBezTo>
                          <a:pt x="4873625" y="1450975"/>
                          <a:pt x="5060950" y="1387475"/>
                          <a:pt x="5172075" y="1228725"/>
                        </a:cubicBezTo>
                        <a:cubicBezTo>
                          <a:pt x="5283200" y="1069975"/>
                          <a:pt x="5308600" y="831850"/>
                          <a:pt x="5438775" y="657225"/>
                        </a:cubicBezTo>
                        <a:cubicBezTo>
                          <a:pt x="5568950" y="482600"/>
                          <a:pt x="5892800" y="285750"/>
                          <a:pt x="5953125" y="180975"/>
                        </a:cubicBezTo>
                        <a:cubicBezTo>
                          <a:pt x="6013450" y="76200"/>
                          <a:pt x="5867400" y="53975"/>
                          <a:pt x="5800725" y="28575"/>
                        </a:cubicBezTo>
                        <a:cubicBezTo>
                          <a:pt x="5734050" y="3175"/>
                          <a:pt x="5553075" y="28575"/>
                          <a:pt x="5553075" y="28575"/>
                        </a:cubicBezTo>
                        <a:lnTo>
                          <a:pt x="962025" y="28575"/>
                        </a:lnTo>
                        <a:cubicBezTo>
                          <a:pt x="104775" y="28575"/>
                          <a:pt x="530225" y="22225"/>
                          <a:pt x="409575" y="28575"/>
                        </a:cubicBezTo>
                        <a:cubicBezTo>
                          <a:pt x="288925" y="34925"/>
                          <a:pt x="285750" y="66675"/>
                          <a:pt x="238125" y="66675"/>
                        </a:cubicBezTo>
                        <a:cubicBezTo>
                          <a:pt x="190500" y="66675"/>
                          <a:pt x="155575" y="0"/>
                          <a:pt x="123825" y="28575"/>
                        </a:cubicBezTo>
                        <a:cubicBezTo>
                          <a:pt x="92075" y="57150"/>
                          <a:pt x="60325" y="41275"/>
                          <a:pt x="47625" y="238125"/>
                        </a:cubicBezTo>
                        <a:cubicBezTo>
                          <a:pt x="34925" y="434975"/>
                          <a:pt x="44450" y="498475"/>
                          <a:pt x="47625" y="1209675"/>
                        </a:cubicBezTo>
                        <a:cubicBezTo>
                          <a:pt x="50800" y="1920875"/>
                          <a:pt x="60325" y="3803650"/>
                          <a:pt x="66675" y="4505325"/>
                        </a:cubicBezTo>
                        <a:cubicBezTo>
                          <a:pt x="73025" y="5207000"/>
                          <a:pt x="95250" y="5229225"/>
                          <a:pt x="85725" y="5419725"/>
                        </a:cubicBezTo>
                        <a:cubicBezTo>
                          <a:pt x="76200" y="5610225"/>
                          <a:pt x="19050" y="5600700"/>
                          <a:pt x="9525" y="5648325"/>
                        </a:cubicBezTo>
                        <a:cubicBezTo>
                          <a:pt x="0" y="5695950"/>
                          <a:pt x="28575" y="5705475"/>
                          <a:pt x="28575" y="5705475"/>
                        </a:cubicBezTo>
                      </a:path>
                    </a:pathLst>
                  </a:custGeom>
                  <a:solidFill>
                    <a:srgbClr val="00B0F0">
                      <a:alpha val="83920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25" name="Полилиния 188"/>
                  <p:cNvSpPr>
                    <a:spLocks noChangeArrowheads="1"/>
                  </p:cNvSpPr>
                  <p:nvPr/>
                </p:nvSpPr>
                <p:spPr bwMode="auto">
                  <a:xfrm>
                    <a:off x="6804025" y="98425"/>
                    <a:ext cx="5715000" cy="1787525"/>
                  </a:xfrm>
                  <a:custGeom>
                    <a:avLst/>
                    <a:gdLst>
                      <a:gd name="T0" fmla="*/ 34925 w 5715000"/>
                      <a:gd name="T1" fmla="*/ 206375 h 1787525"/>
                      <a:gd name="T2" fmla="*/ 263525 w 5715000"/>
                      <a:gd name="T3" fmla="*/ 835025 h 1787525"/>
                      <a:gd name="T4" fmla="*/ 1063625 w 5715000"/>
                      <a:gd name="T5" fmla="*/ 1482725 h 1787525"/>
                      <a:gd name="T6" fmla="*/ 1863725 w 5715000"/>
                      <a:gd name="T7" fmla="*/ 1749425 h 1787525"/>
                      <a:gd name="T8" fmla="*/ 2682874 w 5715000"/>
                      <a:gd name="T9" fmla="*/ 1711325 h 1787525"/>
                      <a:gd name="T10" fmla="*/ 3311524 w 5715000"/>
                      <a:gd name="T11" fmla="*/ 1577975 h 1787525"/>
                      <a:gd name="T12" fmla="*/ 4130674 w 5715000"/>
                      <a:gd name="T13" fmla="*/ 1577975 h 1787525"/>
                      <a:gd name="T14" fmla="*/ 4968872 w 5715000"/>
                      <a:gd name="T15" fmla="*/ 1577975 h 1787525"/>
                      <a:gd name="T16" fmla="*/ 5387972 w 5715000"/>
                      <a:gd name="T17" fmla="*/ 1501775 h 1787525"/>
                      <a:gd name="T18" fmla="*/ 5673724 w 5715000"/>
                      <a:gd name="T19" fmla="*/ 1158875 h 1787525"/>
                      <a:gd name="T20" fmla="*/ 5635624 w 5715000"/>
                      <a:gd name="T21" fmla="*/ 682625 h 1787525"/>
                      <a:gd name="T22" fmla="*/ 5445124 w 5715000"/>
                      <a:gd name="T23" fmla="*/ 92075 h 1787525"/>
                      <a:gd name="T24" fmla="*/ 4416424 w 5715000"/>
                      <a:gd name="T25" fmla="*/ 130175 h 1787525"/>
                      <a:gd name="T26" fmla="*/ 3311524 w 5715000"/>
                      <a:gd name="T27" fmla="*/ 111125 h 1787525"/>
                      <a:gd name="T28" fmla="*/ 930275 w 5715000"/>
                      <a:gd name="T29" fmla="*/ 111125 h 1787525"/>
                      <a:gd name="T30" fmla="*/ 320675 w 5715000"/>
                      <a:gd name="T31" fmla="*/ 53975 h 1787525"/>
                      <a:gd name="T32" fmla="*/ 53975 w 5715000"/>
                      <a:gd name="T33" fmla="*/ 111125 h 1787525"/>
                      <a:gd name="T34" fmla="*/ 34925 w 5715000"/>
                      <a:gd name="T35" fmla="*/ 206375 h 178752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715000"/>
                      <a:gd name="T55" fmla="*/ 0 h 1787525"/>
                      <a:gd name="T56" fmla="*/ 5715000 w 5715000"/>
                      <a:gd name="T57" fmla="*/ 1787525 h 178752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715000" h="1787525">
                        <a:moveTo>
                          <a:pt x="34925" y="206375"/>
                        </a:moveTo>
                        <a:cubicBezTo>
                          <a:pt x="69850" y="327025"/>
                          <a:pt x="92075" y="622300"/>
                          <a:pt x="263525" y="835025"/>
                        </a:cubicBezTo>
                        <a:cubicBezTo>
                          <a:pt x="434975" y="1047750"/>
                          <a:pt x="796925" y="1330325"/>
                          <a:pt x="1063625" y="1482725"/>
                        </a:cubicBezTo>
                        <a:cubicBezTo>
                          <a:pt x="1330325" y="1635125"/>
                          <a:pt x="1593850" y="1711325"/>
                          <a:pt x="1863725" y="1749425"/>
                        </a:cubicBezTo>
                        <a:cubicBezTo>
                          <a:pt x="2133600" y="1787525"/>
                          <a:pt x="2441575" y="1739900"/>
                          <a:pt x="2682875" y="1711325"/>
                        </a:cubicBezTo>
                        <a:cubicBezTo>
                          <a:pt x="2924175" y="1682750"/>
                          <a:pt x="3070225" y="1600200"/>
                          <a:pt x="3311525" y="1577975"/>
                        </a:cubicBezTo>
                        <a:cubicBezTo>
                          <a:pt x="3552825" y="1555750"/>
                          <a:pt x="4130675" y="1577975"/>
                          <a:pt x="4130675" y="1577975"/>
                        </a:cubicBezTo>
                        <a:cubicBezTo>
                          <a:pt x="4406900" y="1577975"/>
                          <a:pt x="4759325" y="1590675"/>
                          <a:pt x="4968875" y="1577975"/>
                        </a:cubicBezTo>
                        <a:cubicBezTo>
                          <a:pt x="5178425" y="1565275"/>
                          <a:pt x="5270500" y="1571625"/>
                          <a:pt x="5387975" y="1501775"/>
                        </a:cubicBezTo>
                        <a:cubicBezTo>
                          <a:pt x="5505450" y="1431925"/>
                          <a:pt x="5632450" y="1295400"/>
                          <a:pt x="5673725" y="1158875"/>
                        </a:cubicBezTo>
                        <a:cubicBezTo>
                          <a:pt x="5715000" y="1022350"/>
                          <a:pt x="5673725" y="860425"/>
                          <a:pt x="5635625" y="682625"/>
                        </a:cubicBezTo>
                        <a:cubicBezTo>
                          <a:pt x="5597525" y="504825"/>
                          <a:pt x="5648325" y="184150"/>
                          <a:pt x="5445125" y="92075"/>
                        </a:cubicBezTo>
                        <a:cubicBezTo>
                          <a:pt x="5241925" y="0"/>
                          <a:pt x="4416425" y="130175"/>
                          <a:pt x="4416425" y="130175"/>
                        </a:cubicBezTo>
                        <a:lnTo>
                          <a:pt x="3311525" y="111125"/>
                        </a:lnTo>
                        <a:lnTo>
                          <a:pt x="930275" y="111125"/>
                        </a:lnTo>
                        <a:cubicBezTo>
                          <a:pt x="431800" y="101600"/>
                          <a:pt x="466725" y="53975"/>
                          <a:pt x="320675" y="53975"/>
                        </a:cubicBezTo>
                        <a:cubicBezTo>
                          <a:pt x="174625" y="53975"/>
                          <a:pt x="98425" y="82550"/>
                          <a:pt x="53975" y="111125"/>
                        </a:cubicBezTo>
                        <a:cubicBezTo>
                          <a:pt x="9525" y="139700"/>
                          <a:pt x="0" y="85725"/>
                          <a:pt x="34925" y="206375"/>
                        </a:cubicBezTo>
                        <a:close/>
                      </a:path>
                    </a:pathLst>
                  </a:custGeom>
                  <a:solidFill>
                    <a:srgbClr val="00B050">
                      <a:alpha val="65097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814" name="Прямоугольник 175"/>
                <p:cNvSpPr>
                  <a:spLocks noChangeArrowheads="1"/>
                </p:cNvSpPr>
                <p:nvPr/>
              </p:nvSpPr>
              <p:spPr bwMode="auto">
                <a:xfrm>
                  <a:off x="8186750" y="2443146"/>
                  <a:ext cx="500066" cy="214314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79525"/>
                  <a:endParaRPr lang="ru-RU" sz="2500"/>
                </a:p>
              </p:txBody>
            </p:sp>
          </p:grpSp>
          <p:grpSp>
            <p:nvGrpSpPr>
              <p:cNvPr id="33802" name="Группа 154"/>
              <p:cNvGrpSpPr>
                <a:grpSpLocks/>
              </p:cNvGrpSpPr>
              <p:nvPr/>
            </p:nvGrpSpPr>
            <p:grpSpPr bwMode="auto">
              <a:xfrm>
                <a:off x="257132" y="942948"/>
                <a:ext cx="12288130" cy="8429684"/>
                <a:chOff x="257132" y="942948"/>
                <a:chExt cx="12288130" cy="8429684"/>
              </a:xfrm>
            </p:grpSpPr>
            <p:cxnSp>
              <p:nvCxnSpPr>
                <p:cNvPr id="33803" name="Прямая соединительная линия 1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7198" y="3586154"/>
                  <a:ext cx="2643206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4" name="Прямая соединительная линия 1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328966" y="2371708"/>
                  <a:ext cx="1643074" cy="121444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5" name="Прямая соединительная линия 16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686288" y="1228700"/>
                  <a:ext cx="1428760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6" name="Прямая соединительная линия 16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15180" y="1085824"/>
                  <a:ext cx="857256" cy="85725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7" name="Прямая соединительная линия 16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972436" y="1873230"/>
                  <a:ext cx="4572032" cy="6985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8" name="Прямая соединительная линия 1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079989" y="3336121"/>
                  <a:ext cx="2928958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09" name="Прямая соединительная линия 1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651891" y="5480055"/>
                  <a:ext cx="4570444" cy="321471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10" name="Прямая соединительная линия 171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4829164" y="9301194"/>
                  <a:ext cx="4572032" cy="15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11" name="Прямая соединительная линия 1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-921595" y="5264947"/>
                  <a:ext cx="2857520" cy="50006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12" name="Прямая соединительная линия 173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57132" y="7015178"/>
                  <a:ext cx="4572032" cy="2286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3798" name="Group 253"/>
            <p:cNvGrpSpPr>
              <a:grpSpLocks/>
            </p:cNvGrpSpPr>
            <p:nvPr/>
          </p:nvGrpSpPr>
          <p:grpSpPr bwMode="auto">
            <a:xfrm>
              <a:off x="4972040" y="4514849"/>
              <a:ext cx="214312" cy="182745"/>
              <a:chOff x="476" y="3248"/>
              <a:chExt cx="408" cy="413"/>
            </a:xfrm>
          </p:grpSpPr>
          <p:sp>
            <p:nvSpPr>
              <p:cNvPr id="161" name="Rectangle 254"/>
              <p:cNvSpPr>
                <a:spLocks noChangeArrowheads="1"/>
              </p:cNvSpPr>
              <p:nvPr/>
            </p:nvSpPr>
            <p:spPr bwMode="auto">
              <a:xfrm>
                <a:off x="476" y="3477"/>
                <a:ext cx="363" cy="1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7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795" name="Text Box 553"/>
          <p:cNvSpPr txBox="1">
            <a:spLocks noChangeArrowheads="1"/>
          </p:cNvSpPr>
          <p:nvPr/>
        </p:nvSpPr>
        <p:spPr bwMode="auto">
          <a:xfrm>
            <a:off x="0" y="4763"/>
            <a:ext cx="12801600" cy="1085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28" tIns="23218" rIns="46428" bIns="23218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схема производственного объекта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п. Старая Игирма Нижнеилимского муниципального района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57238" y="4371975"/>
            <a:ext cx="11501437" cy="7143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 территории поселка производственных объектов – нет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108075" y="319088"/>
            <a:ext cx="10585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32" tIns="63966" rIns="127932" bIns="63966">
            <a:spAutoFit/>
          </a:bodyPr>
          <a:lstStyle/>
          <a:p>
            <a:pPr algn="ctr" defTabSz="1276350"/>
            <a:r>
              <a:rPr lang="ru-RU" sz="250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1028" name="Group 60"/>
          <p:cNvGrpSpPr>
            <a:grpSpLocks/>
          </p:cNvGrpSpPr>
          <p:nvPr/>
        </p:nvGrpSpPr>
        <p:grpSpPr bwMode="auto">
          <a:xfrm>
            <a:off x="274638" y="2894013"/>
            <a:ext cx="693737" cy="382587"/>
            <a:chOff x="4852" y="4203"/>
            <a:chExt cx="219" cy="225"/>
          </a:xfrm>
        </p:grpSpPr>
        <p:grpSp>
          <p:nvGrpSpPr>
            <p:cNvPr id="1200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1202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1204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5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07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03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1201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1029" name="Text Box 69"/>
          <p:cNvSpPr txBox="1">
            <a:spLocks noChangeArrowheads="1"/>
          </p:cNvSpPr>
          <p:nvPr/>
        </p:nvSpPr>
        <p:spPr bwMode="auto">
          <a:xfrm>
            <a:off x="917575" y="3248025"/>
            <a:ext cx="34750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35" tIns="63924" rIns="127835" bIns="63924">
            <a:spAutoFit/>
          </a:bodyPr>
          <a:lstStyle/>
          <a:p>
            <a:pPr defTabSz="2039938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1030" name="Text Box 965"/>
          <p:cNvSpPr txBox="1">
            <a:spLocks noChangeArrowheads="1"/>
          </p:cNvSpPr>
          <p:nvPr/>
        </p:nvSpPr>
        <p:spPr bwMode="auto">
          <a:xfrm>
            <a:off x="955675" y="2916238"/>
            <a:ext cx="406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1031" name="Text Box 982"/>
          <p:cNvSpPr txBox="1">
            <a:spLocks noChangeArrowheads="1"/>
          </p:cNvSpPr>
          <p:nvPr/>
        </p:nvSpPr>
        <p:spPr bwMode="auto">
          <a:xfrm>
            <a:off x="979488" y="4283075"/>
            <a:ext cx="406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1032" name="Rectangle 90"/>
          <p:cNvSpPr>
            <a:spLocks noChangeArrowheads="1"/>
          </p:cNvSpPr>
          <p:nvPr/>
        </p:nvSpPr>
        <p:spPr bwMode="auto">
          <a:xfrm>
            <a:off x="1019175" y="4492625"/>
            <a:ext cx="2759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53" tIns="35953" rIns="35953" bIns="35953" anchor="ctr"/>
          <a:lstStyle/>
          <a:p>
            <a:pPr defTabSz="1789113">
              <a:spcBef>
                <a:spcPct val="2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8788" y="4618038"/>
          <a:ext cx="3619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3827880" imgH="3382560" progId="">
                  <p:embed/>
                </p:oleObj>
              </mc:Choice>
              <mc:Fallback>
                <p:oleObj name="Clip" r:id="rId3" imgW="3827880" imgH="3382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618038"/>
                        <a:ext cx="3619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Oval 115" descr="Темный диагональный 2"/>
          <p:cNvSpPr>
            <a:spLocks noChangeArrowheads="1"/>
          </p:cNvSpPr>
          <p:nvPr/>
        </p:nvSpPr>
        <p:spPr bwMode="auto">
          <a:xfrm>
            <a:off x="484188" y="4248150"/>
            <a:ext cx="303212" cy="274638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Oval 212"/>
          <p:cNvSpPr>
            <a:spLocks noChangeArrowheads="1"/>
          </p:cNvSpPr>
          <p:nvPr/>
        </p:nvSpPr>
        <p:spPr bwMode="auto">
          <a:xfrm>
            <a:off x="452438" y="3724275"/>
            <a:ext cx="320675" cy="388938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Text Box 69"/>
          <p:cNvSpPr txBox="1">
            <a:spLocks noChangeArrowheads="1"/>
          </p:cNvSpPr>
          <p:nvPr/>
        </p:nvSpPr>
        <p:spPr bwMode="auto">
          <a:xfrm>
            <a:off x="919163" y="3724275"/>
            <a:ext cx="4449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35" tIns="63924" rIns="127835" bIns="63924">
            <a:spAutoFit/>
          </a:bodyPr>
          <a:lstStyle/>
          <a:p>
            <a:pPr defTabSz="2039938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1036" name="Group 567"/>
          <p:cNvGrpSpPr>
            <a:grpSpLocks/>
          </p:cNvGrpSpPr>
          <p:nvPr/>
        </p:nvGrpSpPr>
        <p:grpSpPr bwMode="auto">
          <a:xfrm rot="-749454">
            <a:off x="455613" y="2119313"/>
            <a:ext cx="287337" cy="144462"/>
            <a:chOff x="3079" y="3840"/>
            <a:chExt cx="181" cy="91"/>
          </a:xfrm>
        </p:grpSpPr>
        <p:sp>
          <p:nvSpPr>
            <p:cNvPr id="1197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7" name="Text Box 965"/>
          <p:cNvSpPr txBox="1">
            <a:spLocks noChangeArrowheads="1"/>
          </p:cNvSpPr>
          <p:nvPr/>
        </p:nvSpPr>
        <p:spPr bwMode="auto">
          <a:xfrm>
            <a:off x="947738" y="2076450"/>
            <a:ext cx="4060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1038" name="Полилиния 115"/>
          <p:cNvSpPr>
            <a:spLocks noChangeArrowheads="1"/>
          </p:cNvSpPr>
          <p:nvPr/>
        </p:nvSpPr>
        <p:spPr bwMode="auto">
          <a:xfrm>
            <a:off x="371475" y="1803400"/>
            <a:ext cx="449263" cy="2222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Text Box 965"/>
          <p:cNvSpPr txBox="1">
            <a:spLocks noChangeArrowheads="1"/>
          </p:cNvSpPr>
          <p:nvPr/>
        </p:nvSpPr>
        <p:spPr bwMode="auto">
          <a:xfrm>
            <a:off x="946150" y="1728788"/>
            <a:ext cx="40608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1040" name="Group 60"/>
          <p:cNvGrpSpPr>
            <a:grpSpLocks/>
          </p:cNvGrpSpPr>
          <p:nvPr/>
        </p:nvGrpSpPr>
        <p:grpSpPr bwMode="auto">
          <a:xfrm>
            <a:off x="300038" y="3289300"/>
            <a:ext cx="693737" cy="388938"/>
            <a:chOff x="4860" y="4199"/>
            <a:chExt cx="219" cy="229"/>
          </a:xfrm>
        </p:grpSpPr>
        <p:grpSp>
          <p:nvGrpSpPr>
            <p:cNvPr id="1189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1191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1193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4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6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92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1190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1041" name="Группа 153"/>
          <p:cNvGrpSpPr>
            <a:grpSpLocks/>
          </p:cNvGrpSpPr>
          <p:nvPr/>
        </p:nvGrpSpPr>
        <p:grpSpPr bwMode="auto">
          <a:xfrm rot="10800000">
            <a:off x="481013" y="4999038"/>
            <a:ext cx="358775" cy="152400"/>
            <a:chOff x="6757196" y="7872434"/>
            <a:chExt cx="1073158" cy="153323"/>
          </a:xfrm>
        </p:grpSpPr>
        <p:cxnSp>
          <p:nvCxnSpPr>
            <p:cNvPr id="11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1042" name="Text Box 55"/>
          <p:cNvSpPr txBox="1">
            <a:spLocks noChangeArrowheads="1"/>
          </p:cNvSpPr>
          <p:nvPr/>
        </p:nvSpPr>
        <p:spPr bwMode="auto">
          <a:xfrm>
            <a:off x="889000" y="4827588"/>
            <a:ext cx="46720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1043" name="Группа 153"/>
          <p:cNvGrpSpPr>
            <a:grpSpLocks/>
          </p:cNvGrpSpPr>
          <p:nvPr/>
        </p:nvGrpSpPr>
        <p:grpSpPr bwMode="auto">
          <a:xfrm rot="10800000">
            <a:off x="6546850" y="5002213"/>
            <a:ext cx="358775" cy="152400"/>
            <a:chOff x="6757196" y="7872434"/>
            <a:chExt cx="1073158" cy="153323"/>
          </a:xfrm>
        </p:grpSpPr>
        <p:cxnSp>
          <p:nvCxnSpPr>
            <p:cNvPr id="1171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2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3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4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5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6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7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8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79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44" name="Text Box 55"/>
          <p:cNvSpPr txBox="1">
            <a:spLocks noChangeArrowheads="1"/>
          </p:cNvSpPr>
          <p:nvPr/>
        </p:nvSpPr>
        <p:spPr bwMode="auto">
          <a:xfrm>
            <a:off x="6954838" y="4821238"/>
            <a:ext cx="4672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1045" name="Полилиния 115"/>
          <p:cNvSpPr>
            <a:spLocks noChangeArrowheads="1"/>
          </p:cNvSpPr>
          <p:nvPr/>
        </p:nvSpPr>
        <p:spPr bwMode="auto">
          <a:xfrm>
            <a:off x="423863" y="1392238"/>
            <a:ext cx="449262" cy="2222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Text Box 965"/>
          <p:cNvSpPr txBox="1">
            <a:spLocks noChangeArrowheads="1"/>
          </p:cNvSpPr>
          <p:nvPr/>
        </p:nvSpPr>
        <p:spPr bwMode="auto">
          <a:xfrm>
            <a:off x="935038" y="1357313"/>
            <a:ext cx="33575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1047" name="Text Box 47"/>
          <p:cNvSpPr txBox="1">
            <a:spLocks noChangeArrowheads="1"/>
          </p:cNvSpPr>
          <p:nvPr/>
        </p:nvSpPr>
        <p:spPr bwMode="auto">
          <a:xfrm>
            <a:off x="863600" y="2314575"/>
            <a:ext cx="31892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927" tIns="89473" rIns="178927" bIns="89473">
            <a:spAutoFit/>
          </a:bodyPr>
          <a:lstStyle/>
          <a:p>
            <a:pPr defTabSz="2036763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048" name="Group 61"/>
          <p:cNvGrpSpPr>
            <a:grpSpLocks/>
          </p:cNvGrpSpPr>
          <p:nvPr/>
        </p:nvGrpSpPr>
        <p:grpSpPr bwMode="auto">
          <a:xfrm>
            <a:off x="425450" y="2457450"/>
            <a:ext cx="442913" cy="355600"/>
            <a:chOff x="1766" y="5636"/>
            <a:chExt cx="240" cy="318"/>
          </a:xfrm>
        </p:grpSpPr>
        <p:grpSp>
          <p:nvGrpSpPr>
            <p:cNvPr id="1165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1167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8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9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0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66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2 w 291"/>
                <a:gd name="T5" fmla="*/ 114 h 159"/>
                <a:gd name="T6" fmla="*/ 2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1350" tIns="45675" rIns="91350" bIns="45675"/>
            <a:lstStyle/>
            <a:p>
              <a:endParaRPr lang="ru-RU"/>
            </a:p>
          </p:txBody>
        </p:sp>
      </p:grpSp>
      <p:sp>
        <p:nvSpPr>
          <p:cNvPr id="1049" name="Text Box 37"/>
          <p:cNvSpPr txBox="1">
            <a:spLocks noChangeArrowheads="1"/>
          </p:cNvSpPr>
          <p:nvPr/>
        </p:nvSpPr>
        <p:spPr bwMode="auto">
          <a:xfrm>
            <a:off x="6923088" y="3127375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вещевые склады, 7 тонн 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0" name="Text Box 34"/>
          <p:cNvSpPr txBox="1">
            <a:spLocks noChangeArrowheads="1"/>
          </p:cNvSpPr>
          <p:nvPr/>
        </p:nvSpPr>
        <p:spPr bwMode="auto">
          <a:xfrm>
            <a:off x="6931025" y="3536950"/>
            <a:ext cx="54022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прод-ые склады, 7 тонн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785938">
              <a:spcBef>
                <a:spcPct val="50000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1" name="Rectangle 47"/>
          <p:cNvSpPr>
            <a:spLocks noChangeArrowheads="1"/>
          </p:cNvSpPr>
          <p:nvPr/>
        </p:nvSpPr>
        <p:spPr bwMode="auto">
          <a:xfrm>
            <a:off x="6118225" y="3192463"/>
            <a:ext cx="639763" cy="3206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вещ</a:t>
            </a:r>
          </a:p>
        </p:txBody>
      </p:sp>
      <p:sp>
        <p:nvSpPr>
          <p:cNvPr id="1052" name="Rectangle 48"/>
          <p:cNvSpPr>
            <a:spLocks noChangeArrowheads="1"/>
          </p:cNvSpPr>
          <p:nvPr/>
        </p:nvSpPr>
        <p:spPr bwMode="auto">
          <a:xfrm>
            <a:off x="6054725" y="3603625"/>
            <a:ext cx="722313" cy="32067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прод</a:t>
            </a:r>
          </a:p>
        </p:txBody>
      </p:sp>
      <p:sp>
        <p:nvSpPr>
          <p:cNvPr id="1053" name="Text Box 34"/>
          <p:cNvSpPr txBox="1">
            <a:spLocks noChangeArrowheads="1"/>
          </p:cNvSpPr>
          <p:nvPr/>
        </p:nvSpPr>
        <p:spPr bwMode="auto">
          <a:xfrm>
            <a:off x="6950075" y="3946525"/>
            <a:ext cx="5526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склады мед. им-ва7 тонн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1054" name="Text Box 34"/>
          <p:cNvSpPr txBox="1">
            <a:spLocks noChangeArrowheads="1"/>
          </p:cNvSpPr>
          <p:nvPr/>
        </p:nvSpPr>
        <p:spPr bwMode="auto">
          <a:xfrm>
            <a:off x="6956425" y="4321175"/>
            <a:ext cx="551973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склады стройматериалов, 7 тонн 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имущества) ;</a:t>
            </a: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785938">
              <a:spcBef>
                <a:spcPct val="50000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Rectangle 65"/>
          <p:cNvSpPr>
            <a:spLocks noChangeArrowheads="1"/>
          </p:cNvSpPr>
          <p:nvPr/>
        </p:nvSpPr>
        <p:spPr bwMode="auto">
          <a:xfrm>
            <a:off x="6124575" y="4013200"/>
            <a:ext cx="641350" cy="3190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мед</a:t>
            </a:r>
          </a:p>
        </p:txBody>
      </p:sp>
      <p:sp>
        <p:nvSpPr>
          <p:cNvPr id="1056" name="Rectangle 66"/>
          <p:cNvSpPr>
            <a:spLocks noChangeArrowheads="1"/>
          </p:cNvSpPr>
          <p:nvPr/>
        </p:nvSpPr>
        <p:spPr bwMode="auto">
          <a:xfrm>
            <a:off x="6145213" y="4419600"/>
            <a:ext cx="639762" cy="3190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127985" tIns="63994" rIns="127985" bIns="63994" anchor="ctr"/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стр</a:t>
            </a:r>
          </a:p>
        </p:txBody>
      </p:sp>
      <p:sp>
        <p:nvSpPr>
          <p:cNvPr id="1057" name="Text Box 37"/>
          <p:cNvSpPr txBox="1">
            <a:spLocks noChangeArrowheads="1"/>
          </p:cNvSpPr>
          <p:nvPr/>
        </p:nvSpPr>
        <p:spPr bwMode="auto">
          <a:xfrm>
            <a:off x="6694488" y="3603625"/>
            <a:ext cx="4270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58" name="Text Box 37"/>
          <p:cNvSpPr txBox="1">
            <a:spLocks noChangeArrowheads="1"/>
          </p:cNvSpPr>
          <p:nvPr/>
        </p:nvSpPr>
        <p:spPr bwMode="auto">
          <a:xfrm>
            <a:off x="6719888" y="4010025"/>
            <a:ext cx="4270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59" name="Text Box 37"/>
          <p:cNvSpPr txBox="1">
            <a:spLocks noChangeArrowheads="1"/>
          </p:cNvSpPr>
          <p:nvPr/>
        </p:nvSpPr>
        <p:spPr bwMode="auto">
          <a:xfrm>
            <a:off x="6719888" y="4389438"/>
            <a:ext cx="4270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60" name="Text Box 37"/>
          <p:cNvSpPr txBox="1">
            <a:spLocks noChangeArrowheads="1"/>
          </p:cNvSpPr>
          <p:nvPr/>
        </p:nvSpPr>
        <p:spPr bwMode="auto">
          <a:xfrm>
            <a:off x="6694488" y="3192463"/>
            <a:ext cx="4270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1061" name="Group 53"/>
          <p:cNvGrpSpPr>
            <a:grpSpLocks/>
          </p:cNvGrpSpPr>
          <p:nvPr/>
        </p:nvGrpSpPr>
        <p:grpSpPr bwMode="auto">
          <a:xfrm>
            <a:off x="6162675" y="2674938"/>
            <a:ext cx="428625" cy="428625"/>
            <a:chOff x="0" y="417"/>
            <a:chExt cx="4864" cy="17088"/>
          </a:xfrm>
        </p:grpSpPr>
        <p:sp>
          <p:nvSpPr>
            <p:cNvPr id="1163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2" name="Text Box 37"/>
          <p:cNvSpPr txBox="1">
            <a:spLocks noChangeArrowheads="1"/>
          </p:cNvSpPr>
          <p:nvPr/>
        </p:nvSpPr>
        <p:spPr bwMode="auto">
          <a:xfrm>
            <a:off x="6691313" y="2730500"/>
            <a:ext cx="4270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63" name="Text Box 37"/>
          <p:cNvSpPr txBox="1">
            <a:spLocks noChangeArrowheads="1"/>
          </p:cNvSpPr>
          <p:nvPr/>
        </p:nvSpPr>
        <p:spPr bwMode="auto">
          <a:xfrm>
            <a:off x="6927850" y="2643188"/>
            <a:ext cx="4989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55" tIns="89393" rIns="178755" bIns="89393">
            <a:spAutoFit/>
          </a:bodyPr>
          <a:lstStyle/>
          <a:p>
            <a:pPr defTabSz="1785938">
              <a:spcBef>
                <a:spcPct val="50000"/>
              </a:spcBef>
              <a:buFontTx/>
              <a:buChar char="-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ГСМ, 7 тонн;</a:t>
            </a:r>
          </a:p>
        </p:txBody>
      </p:sp>
      <p:sp>
        <p:nvSpPr>
          <p:cNvPr id="1064" name="Равнобедренный треугольник 74"/>
          <p:cNvSpPr>
            <a:spLocks noChangeArrowheads="1"/>
          </p:cNvSpPr>
          <p:nvPr/>
        </p:nvSpPr>
        <p:spPr bwMode="auto">
          <a:xfrm>
            <a:off x="6289675" y="1195388"/>
            <a:ext cx="427038" cy="4286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 sz="11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" name="Text Box 982"/>
          <p:cNvSpPr txBox="1">
            <a:spLocks noChangeArrowheads="1"/>
          </p:cNvSpPr>
          <p:nvPr/>
        </p:nvSpPr>
        <p:spPr bwMode="auto">
          <a:xfrm>
            <a:off x="6819900" y="1344613"/>
            <a:ext cx="22971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978" tIns="54992" rIns="109978" bIns="54992">
            <a:spAutoFit/>
          </a:bodyPr>
          <a:lstStyle/>
          <a:p>
            <a:pPr defTabSz="1255713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1066" name="Овал 76"/>
          <p:cNvSpPr>
            <a:spLocks noChangeArrowheads="1"/>
          </p:cNvSpPr>
          <p:nvPr/>
        </p:nvSpPr>
        <p:spPr bwMode="auto">
          <a:xfrm>
            <a:off x="6270625" y="1706563"/>
            <a:ext cx="500063" cy="427037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7" name="Text Box 982"/>
          <p:cNvSpPr txBox="1">
            <a:spLocks noChangeArrowheads="1"/>
          </p:cNvSpPr>
          <p:nvPr/>
        </p:nvSpPr>
        <p:spPr bwMode="auto">
          <a:xfrm>
            <a:off x="6831013" y="1782763"/>
            <a:ext cx="39163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978" tIns="54992" rIns="109978" bIns="54992">
            <a:spAutoFit/>
          </a:bodyPr>
          <a:lstStyle/>
          <a:p>
            <a:pPr defTabSz="1255713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6121400" y="2301875"/>
            <a:ext cx="700088" cy="29210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0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9" name="Text Box 982"/>
          <p:cNvSpPr txBox="1">
            <a:spLocks noChangeArrowheads="1"/>
          </p:cNvSpPr>
          <p:nvPr/>
        </p:nvSpPr>
        <p:spPr bwMode="auto">
          <a:xfrm>
            <a:off x="6848475" y="2279650"/>
            <a:ext cx="39163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978" tIns="54992" rIns="109978" bIns="54992">
            <a:spAutoFit/>
          </a:bodyPr>
          <a:lstStyle/>
          <a:p>
            <a:pPr defTabSz="1255713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1070" name="Группа 90"/>
          <p:cNvGrpSpPr>
            <a:grpSpLocks/>
          </p:cNvGrpSpPr>
          <p:nvPr/>
        </p:nvGrpSpPr>
        <p:grpSpPr bwMode="auto">
          <a:xfrm>
            <a:off x="487363" y="5259388"/>
            <a:ext cx="352425" cy="377825"/>
            <a:chOff x="4040346" y="5502280"/>
            <a:chExt cx="352876" cy="378000"/>
          </a:xfrm>
        </p:grpSpPr>
        <p:sp>
          <p:nvSpPr>
            <p:cNvPr id="115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4162784" y="5502280"/>
              <a:ext cx="108000" cy="3780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1276350">
                <a:defRPr/>
              </a:pPr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1" name="Группа 93"/>
          <p:cNvGrpSpPr>
            <a:grpSpLocks/>
          </p:cNvGrpSpPr>
          <p:nvPr/>
        </p:nvGrpSpPr>
        <p:grpSpPr bwMode="auto">
          <a:xfrm>
            <a:off x="492125" y="5692775"/>
            <a:ext cx="352425" cy="377825"/>
            <a:chOff x="4040346" y="5502280"/>
            <a:chExt cx="352876" cy="378000"/>
          </a:xfrm>
        </p:grpSpPr>
        <p:sp>
          <p:nvSpPr>
            <p:cNvPr id="115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4175501" y="5502280"/>
              <a:ext cx="108000" cy="378000"/>
            </a:xfrm>
            <a:prstGeom prst="rect">
              <a:avLst/>
            </a:prstGeom>
            <a:solidFill>
              <a:srgbClr val="006600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1276350">
                <a:defRPr/>
              </a:pPr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2" name="Группа 96"/>
          <p:cNvGrpSpPr>
            <a:grpSpLocks/>
          </p:cNvGrpSpPr>
          <p:nvPr/>
        </p:nvGrpSpPr>
        <p:grpSpPr bwMode="auto">
          <a:xfrm>
            <a:off x="492125" y="6105525"/>
            <a:ext cx="352425" cy="377825"/>
            <a:chOff x="4040346" y="5502280"/>
            <a:chExt cx="352876" cy="378000"/>
          </a:xfrm>
        </p:grpSpPr>
        <p:sp>
          <p:nvSpPr>
            <p:cNvPr id="115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4175501" y="5502280"/>
              <a:ext cx="108000" cy="378000"/>
            </a:xfrm>
            <a:prstGeom prst="rect">
              <a:avLst/>
            </a:prstGeom>
            <a:solidFill>
              <a:schemeClr val="tx1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1276350">
                <a:defRPr/>
              </a:pPr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3" name="Группа 99"/>
          <p:cNvGrpSpPr>
            <a:grpSpLocks/>
          </p:cNvGrpSpPr>
          <p:nvPr/>
        </p:nvGrpSpPr>
        <p:grpSpPr bwMode="auto">
          <a:xfrm>
            <a:off x="496888" y="6537325"/>
            <a:ext cx="354012" cy="377825"/>
            <a:chOff x="4040346" y="5502280"/>
            <a:chExt cx="352876" cy="378000"/>
          </a:xfrm>
        </p:grpSpPr>
        <p:sp>
          <p:nvSpPr>
            <p:cNvPr id="1147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1274763"/>
              <a:endPara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4175443" y="5502280"/>
              <a:ext cx="108000" cy="378000"/>
            </a:xfrm>
            <a:prstGeom prst="rect">
              <a:avLst/>
            </a:prstGeom>
            <a:solidFill>
              <a:srgbClr val="00FFFF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1276350">
                <a:defRPr/>
              </a:pPr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4" name="Text Box 982"/>
          <p:cNvSpPr txBox="1">
            <a:spLocks noChangeArrowheads="1"/>
          </p:cNvSpPr>
          <p:nvPr/>
        </p:nvSpPr>
        <p:spPr bwMode="auto">
          <a:xfrm>
            <a:off x="977900" y="5757863"/>
            <a:ext cx="4060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74" tIns="39290" rIns="78574" bIns="39290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1075" name="Rectangle 90"/>
          <p:cNvSpPr>
            <a:spLocks noChangeArrowheads="1"/>
          </p:cNvSpPr>
          <p:nvPr/>
        </p:nvSpPr>
        <p:spPr bwMode="auto">
          <a:xfrm>
            <a:off x="1017588" y="6070600"/>
            <a:ext cx="2759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53" tIns="35953" rIns="35953" bIns="35953" anchor="ctr"/>
          <a:lstStyle/>
          <a:p>
            <a:pPr defTabSz="1789113">
              <a:spcBef>
                <a:spcPct val="20000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1076" name="Text Box 69"/>
          <p:cNvSpPr txBox="1">
            <a:spLocks noChangeArrowheads="1"/>
          </p:cNvSpPr>
          <p:nvPr/>
        </p:nvSpPr>
        <p:spPr bwMode="auto">
          <a:xfrm>
            <a:off x="917575" y="5302250"/>
            <a:ext cx="44497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35" tIns="63924" rIns="127835" bIns="63924">
            <a:spAutoFit/>
          </a:bodyPr>
          <a:lstStyle/>
          <a:p>
            <a:pPr defTabSz="2039938">
              <a:lnSpc>
                <a:spcPct val="8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1077" name="Text Box 55"/>
          <p:cNvSpPr txBox="1">
            <a:spLocks noChangeArrowheads="1"/>
          </p:cNvSpPr>
          <p:nvPr/>
        </p:nvSpPr>
        <p:spPr bwMode="auto">
          <a:xfrm>
            <a:off x="887413" y="6494463"/>
            <a:ext cx="4672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1078" name="Group 144"/>
          <p:cNvGrpSpPr>
            <a:grpSpLocks/>
          </p:cNvGrpSpPr>
          <p:nvPr/>
        </p:nvGrpSpPr>
        <p:grpSpPr bwMode="auto">
          <a:xfrm>
            <a:off x="469900" y="6962775"/>
            <a:ext cx="407988" cy="369888"/>
            <a:chOff x="-1411" y="2480"/>
            <a:chExt cx="862" cy="816"/>
          </a:xfrm>
        </p:grpSpPr>
        <p:sp>
          <p:nvSpPr>
            <p:cNvPr id="1133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4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1136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1145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6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7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1143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8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1141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2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9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5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887413" y="6900863"/>
            <a:ext cx="4672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химическиопасныый объект;</a:t>
            </a:r>
          </a:p>
        </p:txBody>
      </p:sp>
      <p:grpSp>
        <p:nvGrpSpPr>
          <p:cNvPr id="1080" name="Группа 123"/>
          <p:cNvGrpSpPr>
            <a:grpSpLocks/>
          </p:cNvGrpSpPr>
          <p:nvPr/>
        </p:nvGrpSpPr>
        <p:grpSpPr bwMode="auto">
          <a:xfrm>
            <a:off x="585788" y="7432675"/>
            <a:ext cx="214312" cy="252413"/>
            <a:chOff x="1286633" y="5729294"/>
            <a:chExt cx="214314" cy="385766"/>
          </a:xfrm>
        </p:grpSpPr>
        <p:sp>
          <p:nvSpPr>
            <p:cNvPr id="1131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2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1" name="Text Box 55"/>
          <p:cNvSpPr txBox="1">
            <a:spLocks noChangeArrowheads="1"/>
          </p:cNvSpPr>
          <p:nvPr/>
        </p:nvSpPr>
        <p:spPr bwMode="auto">
          <a:xfrm>
            <a:off x="884238" y="7294563"/>
            <a:ext cx="4672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пещеры;</a:t>
            </a:r>
          </a:p>
        </p:txBody>
      </p:sp>
      <p:grpSp>
        <p:nvGrpSpPr>
          <p:cNvPr id="1082" name="Группа 136"/>
          <p:cNvGrpSpPr>
            <a:grpSpLocks/>
          </p:cNvGrpSpPr>
          <p:nvPr/>
        </p:nvGrpSpPr>
        <p:grpSpPr bwMode="auto">
          <a:xfrm>
            <a:off x="6519863" y="6251575"/>
            <a:ext cx="500062" cy="280988"/>
            <a:chOff x="957263" y="7653358"/>
            <a:chExt cx="500029" cy="280966"/>
          </a:xfrm>
        </p:grpSpPr>
        <p:sp>
          <p:nvSpPr>
            <p:cNvPr id="1124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5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1129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1130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1126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1127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1128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1083" name="Text Box 55"/>
          <p:cNvSpPr txBox="1">
            <a:spLocks noChangeArrowheads="1"/>
          </p:cNvSpPr>
          <p:nvPr/>
        </p:nvSpPr>
        <p:spPr bwMode="auto">
          <a:xfrm>
            <a:off x="6935788" y="6056313"/>
            <a:ext cx="38703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algn="just" defTabSz="1787525">
              <a:lnSpc>
                <a:spcPct val="7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(12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84" name="Rectangle 54"/>
          <p:cNvSpPr>
            <a:spLocks noChangeArrowheads="1"/>
          </p:cNvSpPr>
          <p:nvPr/>
        </p:nvSpPr>
        <p:spPr bwMode="auto">
          <a:xfrm>
            <a:off x="5616575" y="6573838"/>
            <a:ext cx="1414463" cy="28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7748" tIns="17748" rIns="17748" bIns="17748"/>
          <a:lstStyle/>
          <a:p>
            <a:pPr algn="ctr" defTabSz="1787525"/>
            <a:r>
              <a:rPr lang="ru-RU" sz="1000" u="sng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0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000" u="sng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1000" u="sng">
                <a:latin typeface="Times New Roman" pitchFamily="18" charset="0"/>
                <a:cs typeface="Times New Roman" pitchFamily="18" charset="0"/>
              </a:rPr>
              <a:t> «Дремучий лес»</a:t>
            </a:r>
          </a:p>
          <a:p>
            <a:pPr algn="ctr" defTabSz="1787525"/>
            <a:r>
              <a:rPr lang="ru-RU" sz="1000">
                <a:latin typeface="Times New Roman" pitchFamily="18" charset="0"/>
                <a:cs typeface="Times New Roman" pitchFamily="18" charset="0"/>
              </a:rPr>
              <a:t> 12км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5" name="Группа 139"/>
          <p:cNvGrpSpPr>
            <a:grpSpLocks/>
          </p:cNvGrpSpPr>
          <p:nvPr/>
        </p:nvGrpSpPr>
        <p:grpSpPr bwMode="auto">
          <a:xfrm>
            <a:off x="541338" y="7756525"/>
            <a:ext cx="317500" cy="296863"/>
            <a:chOff x="542885" y="6954971"/>
            <a:chExt cx="318332" cy="296242"/>
          </a:xfrm>
        </p:grpSpPr>
        <p:grpSp>
          <p:nvGrpSpPr>
            <p:cNvPr id="1116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1118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9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2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1122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3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17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787525"/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6" name="Text Box 55"/>
          <p:cNvSpPr txBox="1">
            <a:spLocks noChangeArrowheads="1"/>
          </p:cNvSpPr>
          <p:nvPr/>
        </p:nvSpPr>
        <p:spPr bwMode="auto">
          <a:xfrm>
            <a:off x="906463" y="7689850"/>
            <a:ext cx="46720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музеи;</a:t>
            </a:r>
          </a:p>
        </p:txBody>
      </p:sp>
      <p:sp>
        <p:nvSpPr>
          <p:cNvPr id="1087" name="Прямоугольник 149"/>
          <p:cNvSpPr>
            <a:spLocks noChangeArrowheads="1"/>
          </p:cNvSpPr>
          <p:nvPr/>
        </p:nvSpPr>
        <p:spPr bwMode="auto">
          <a:xfrm>
            <a:off x="6661150" y="7088188"/>
            <a:ext cx="215900" cy="215900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8" name="Text Box 55"/>
          <p:cNvSpPr txBox="1">
            <a:spLocks noChangeArrowheads="1"/>
          </p:cNvSpPr>
          <p:nvPr/>
        </p:nvSpPr>
        <p:spPr bwMode="auto">
          <a:xfrm>
            <a:off x="6946900" y="6943725"/>
            <a:ext cx="46720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шахты;</a:t>
            </a:r>
          </a:p>
        </p:txBody>
      </p:sp>
      <p:sp>
        <p:nvSpPr>
          <p:cNvPr id="152" name="5-конечная звезда 151"/>
          <p:cNvSpPr/>
          <p:nvPr/>
        </p:nvSpPr>
        <p:spPr bwMode="auto">
          <a:xfrm>
            <a:off x="6575425" y="7412038"/>
            <a:ext cx="358775" cy="339725"/>
          </a:xfrm>
          <a:prstGeom prst="star5">
            <a:avLst/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>
              <a:defRPr/>
            </a:pPr>
            <a:endParaRPr lang="ru-RU" sz="2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0" name="Text Box 55"/>
          <p:cNvSpPr txBox="1">
            <a:spLocks noChangeArrowheads="1"/>
          </p:cNvSpPr>
          <p:nvPr/>
        </p:nvSpPr>
        <p:spPr bwMode="auto">
          <a:xfrm>
            <a:off x="6946900" y="7348538"/>
            <a:ext cx="46720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1091" name="Text Box 55"/>
          <p:cNvSpPr txBox="1">
            <a:spLocks noChangeArrowheads="1"/>
          </p:cNvSpPr>
          <p:nvPr/>
        </p:nvSpPr>
        <p:spPr bwMode="auto">
          <a:xfrm>
            <a:off x="6958013" y="5180013"/>
            <a:ext cx="46720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1092" name="Text Box 55"/>
          <p:cNvSpPr txBox="1">
            <a:spLocks noChangeArrowheads="1"/>
          </p:cNvSpPr>
          <p:nvPr/>
        </p:nvSpPr>
        <p:spPr bwMode="auto">
          <a:xfrm>
            <a:off x="6953250" y="5621338"/>
            <a:ext cx="46720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765" tIns="89397" rIns="178765" bIns="89397">
            <a:spAutoFit/>
          </a:bodyPr>
          <a:lstStyle/>
          <a:p>
            <a:pPr defTabSz="1787525"/>
            <a:r>
              <a:rPr lang="ru-RU" sz="1600">
                <a:latin typeface="Times New Roman" pitchFamily="18" charset="0"/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50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1094" name="Группа 166"/>
          <p:cNvGrpSpPr>
            <a:grpSpLocks/>
          </p:cNvGrpSpPr>
          <p:nvPr/>
        </p:nvGrpSpPr>
        <p:grpSpPr bwMode="auto">
          <a:xfrm>
            <a:off x="6613525" y="5241925"/>
            <a:ext cx="331788" cy="296863"/>
            <a:chOff x="6305556" y="8259762"/>
            <a:chExt cx="330990" cy="296862"/>
          </a:xfrm>
        </p:grpSpPr>
        <p:grpSp>
          <p:nvGrpSpPr>
            <p:cNvPr id="1106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108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110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1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2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13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11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1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09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07" name="Прямая соединительная линия 168"/>
            <p:cNvCxnSpPr>
              <a:cxnSpLocks noChangeShapeType="1"/>
              <a:stCxn id="1110" idx="1"/>
              <a:endCxn id="1110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1095" name="Группа 177"/>
          <p:cNvGrpSpPr>
            <a:grpSpLocks/>
          </p:cNvGrpSpPr>
          <p:nvPr/>
        </p:nvGrpSpPr>
        <p:grpSpPr bwMode="auto">
          <a:xfrm>
            <a:off x="6613525" y="5661025"/>
            <a:ext cx="331788" cy="296863"/>
            <a:chOff x="6305556" y="8259762"/>
            <a:chExt cx="330990" cy="296862"/>
          </a:xfrm>
        </p:grpSpPr>
        <p:grpSp>
          <p:nvGrpSpPr>
            <p:cNvPr id="1096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098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100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2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03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10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0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99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97" name="Прямая соединительная линия 179"/>
            <p:cNvCxnSpPr>
              <a:cxnSpLocks noChangeShapeType="1"/>
              <a:stCxn id="1100" idx="1"/>
              <a:endCxn id="1100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66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pic>
          <p:nvPicPr>
            <p:cNvPr id="8238" name="Picture 41" descr="Игирм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2223"/>
              <a:ext cx="12801600" cy="960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9" name="Прямоугольник 55"/>
            <p:cNvSpPr>
              <a:spLocks noChangeArrowheads="1"/>
            </p:cNvSpPr>
            <p:nvPr/>
          </p:nvSpPr>
          <p:spPr bwMode="auto">
            <a:xfrm rot="-5400000">
              <a:off x="5536784" y="4650964"/>
              <a:ext cx="288049" cy="154097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8240" name="Группа 55"/>
            <p:cNvGrpSpPr>
              <a:grpSpLocks/>
            </p:cNvGrpSpPr>
            <p:nvPr/>
          </p:nvGrpSpPr>
          <p:grpSpPr bwMode="auto">
            <a:xfrm rot="-813681">
              <a:off x="4877169" y="4792171"/>
              <a:ext cx="286928" cy="229590"/>
              <a:chOff x="4900602" y="5514980"/>
              <a:chExt cx="285752" cy="285752"/>
            </a:xfrm>
          </p:grpSpPr>
          <p:sp>
            <p:nvSpPr>
              <p:cNvPr id="8249" name="Прямоугольник 55"/>
              <p:cNvSpPr>
                <a:spLocks noChangeArrowheads="1"/>
              </p:cNvSpPr>
              <p:nvPr/>
            </p:nvSpPr>
            <p:spPr bwMode="auto">
              <a:xfrm rot="-5400000">
                <a:off x="4793445" y="5622137"/>
                <a:ext cx="285752" cy="71438"/>
              </a:xfrm>
              <a:prstGeom prst="rect">
                <a:avLst/>
              </a:prstGeom>
              <a:solidFill>
                <a:srgbClr val="1AF253"/>
              </a:solidFill>
              <a:ln w="25400" algn="ctr">
                <a:solidFill>
                  <a:srgbClr val="1AF253"/>
                </a:solidFill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1276350"/>
                <a:endParaRPr lang="ru-RU" sz="25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250" name="Прямоугольник 55"/>
              <p:cNvSpPr>
                <a:spLocks noChangeArrowheads="1"/>
              </p:cNvSpPr>
              <p:nvPr/>
            </p:nvSpPr>
            <p:spPr bwMode="auto">
              <a:xfrm rot="-5400000">
                <a:off x="5019505" y="5610391"/>
                <a:ext cx="262260" cy="71438"/>
              </a:xfrm>
              <a:prstGeom prst="rect">
                <a:avLst/>
              </a:prstGeom>
              <a:solidFill>
                <a:srgbClr val="1AF253"/>
              </a:solidFill>
              <a:ln w="25400" algn="ctr">
                <a:solidFill>
                  <a:srgbClr val="1AF253"/>
                </a:solidFill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1276350"/>
                <a:endParaRPr lang="ru-RU" sz="25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251" name="Прямоугольник 55"/>
              <p:cNvSpPr>
                <a:spLocks noChangeArrowheads="1"/>
              </p:cNvSpPr>
              <p:nvPr/>
            </p:nvSpPr>
            <p:spPr bwMode="auto">
              <a:xfrm rot="10800000">
                <a:off x="4903002" y="5657856"/>
                <a:ext cx="283351" cy="142876"/>
              </a:xfrm>
              <a:prstGeom prst="rect">
                <a:avLst/>
              </a:prstGeom>
              <a:solidFill>
                <a:srgbClr val="1AF253"/>
              </a:solidFill>
              <a:ln w="25400" algn="ctr">
                <a:solidFill>
                  <a:srgbClr val="1AF253"/>
                </a:solidFill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1276350"/>
                <a:endParaRPr lang="ru-RU" sz="25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8241" name="Прямоугольник 55"/>
            <p:cNvSpPr>
              <a:spLocks noChangeArrowheads="1"/>
            </p:cNvSpPr>
            <p:nvPr/>
          </p:nvSpPr>
          <p:spPr bwMode="auto">
            <a:xfrm rot="-678080">
              <a:off x="4842843" y="3818016"/>
              <a:ext cx="194801" cy="15887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42" name="Прямоугольник 55"/>
            <p:cNvSpPr>
              <a:spLocks noChangeArrowheads="1"/>
            </p:cNvSpPr>
            <p:nvPr/>
          </p:nvSpPr>
          <p:spPr bwMode="auto">
            <a:xfrm rot="-678080">
              <a:off x="5128595" y="3746576"/>
              <a:ext cx="194801" cy="15887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43" name="Прямоугольник 55"/>
            <p:cNvSpPr>
              <a:spLocks noChangeArrowheads="1"/>
            </p:cNvSpPr>
            <p:nvPr/>
          </p:nvSpPr>
          <p:spPr bwMode="auto">
            <a:xfrm rot="-678080">
              <a:off x="5628660" y="3674747"/>
              <a:ext cx="194801" cy="15887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44" name="Прямоугольник 55"/>
            <p:cNvSpPr>
              <a:spLocks noChangeArrowheads="1"/>
            </p:cNvSpPr>
            <p:nvPr/>
          </p:nvSpPr>
          <p:spPr bwMode="auto">
            <a:xfrm>
              <a:off x="6414478" y="6675536"/>
              <a:ext cx="194801" cy="15887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1276350"/>
              <a:endParaRPr lang="ru-RU" sz="25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245" name="Полилиния 60"/>
            <p:cNvSpPr>
              <a:spLocks noChangeArrowheads="1"/>
            </p:cNvSpPr>
            <p:nvPr/>
          </p:nvSpPr>
          <p:spPr bwMode="auto">
            <a:xfrm>
              <a:off x="190500" y="6225117"/>
              <a:ext cx="5149850" cy="3240616"/>
            </a:xfrm>
            <a:custGeom>
              <a:avLst/>
              <a:gdLst>
                <a:gd name="T0" fmla="*/ 457200 w 5149850"/>
                <a:gd name="T1" fmla="*/ 1255183 h 3240616"/>
                <a:gd name="T2" fmla="*/ 825500 w 5149850"/>
                <a:gd name="T3" fmla="*/ 1293283 h 3240616"/>
                <a:gd name="T4" fmla="*/ 1270012 w 5149850"/>
                <a:gd name="T5" fmla="*/ 1128183 h 3240616"/>
                <a:gd name="T6" fmla="*/ 1409712 w 5149850"/>
                <a:gd name="T7" fmla="*/ 861483 h 3240616"/>
                <a:gd name="T8" fmla="*/ 1854212 w 5149850"/>
                <a:gd name="T9" fmla="*/ 658283 h 3240616"/>
                <a:gd name="T10" fmla="*/ 2679701 w 5149850"/>
                <a:gd name="T11" fmla="*/ 455083 h 3240616"/>
                <a:gd name="T12" fmla="*/ 3378201 w 5149850"/>
                <a:gd name="T13" fmla="*/ 391583 h 3240616"/>
                <a:gd name="T14" fmla="*/ 4102101 w 5149850"/>
                <a:gd name="T15" fmla="*/ 35983 h 3240616"/>
                <a:gd name="T16" fmla="*/ 4635502 w 5149850"/>
                <a:gd name="T17" fmla="*/ 175683 h 3240616"/>
                <a:gd name="T18" fmla="*/ 5105402 w 5149850"/>
                <a:gd name="T19" fmla="*/ 594783 h 3240616"/>
                <a:gd name="T20" fmla="*/ 4902202 w 5149850"/>
                <a:gd name="T21" fmla="*/ 1128183 h 3240616"/>
                <a:gd name="T22" fmla="*/ 4787902 w 5149850"/>
                <a:gd name="T23" fmla="*/ 1788583 h 3240616"/>
                <a:gd name="T24" fmla="*/ 4762502 w 5149850"/>
                <a:gd name="T25" fmla="*/ 2398182 h 3240616"/>
                <a:gd name="T26" fmla="*/ 4178301 w 5149850"/>
                <a:gd name="T27" fmla="*/ 2969682 h 3240616"/>
                <a:gd name="T28" fmla="*/ 3035301 w 5149850"/>
                <a:gd name="T29" fmla="*/ 3033182 h 3240616"/>
                <a:gd name="T30" fmla="*/ 2273301 w 5149850"/>
                <a:gd name="T31" fmla="*/ 3236382 h 3240616"/>
                <a:gd name="T32" fmla="*/ 1193812 w 5149850"/>
                <a:gd name="T33" fmla="*/ 3007782 h 3240616"/>
                <a:gd name="T34" fmla="*/ 546100 w 5149850"/>
                <a:gd name="T35" fmla="*/ 3083982 h 3240616"/>
                <a:gd name="T36" fmla="*/ 88900 w 5149850"/>
                <a:gd name="T37" fmla="*/ 2334682 h 3240616"/>
                <a:gd name="T38" fmla="*/ 63500 w 5149850"/>
                <a:gd name="T39" fmla="*/ 1483783 h 3240616"/>
                <a:gd name="T40" fmla="*/ 457200 w 5149850"/>
                <a:gd name="T41" fmla="*/ 1255183 h 32406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9850"/>
                <a:gd name="T64" fmla="*/ 0 h 3240616"/>
                <a:gd name="T65" fmla="*/ 5149850 w 5149850"/>
                <a:gd name="T66" fmla="*/ 3240616 h 32406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9850" h="3240616">
                  <a:moveTo>
                    <a:pt x="457200" y="1255183"/>
                  </a:moveTo>
                  <a:cubicBezTo>
                    <a:pt x="584200" y="1223433"/>
                    <a:pt x="690033" y="1314450"/>
                    <a:pt x="825500" y="1293283"/>
                  </a:cubicBezTo>
                  <a:cubicBezTo>
                    <a:pt x="960967" y="1272116"/>
                    <a:pt x="1172633" y="1200150"/>
                    <a:pt x="1270000" y="1128183"/>
                  </a:cubicBezTo>
                  <a:cubicBezTo>
                    <a:pt x="1367367" y="1056216"/>
                    <a:pt x="1312333" y="939800"/>
                    <a:pt x="1409700" y="861483"/>
                  </a:cubicBezTo>
                  <a:cubicBezTo>
                    <a:pt x="1507067" y="783166"/>
                    <a:pt x="1642533" y="726016"/>
                    <a:pt x="1854200" y="658283"/>
                  </a:cubicBezTo>
                  <a:cubicBezTo>
                    <a:pt x="2065867" y="590550"/>
                    <a:pt x="2425700" y="499533"/>
                    <a:pt x="2679700" y="455083"/>
                  </a:cubicBezTo>
                  <a:cubicBezTo>
                    <a:pt x="2933700" y="410633"/>
                    <a:pt x="3141133" y="461433"/>
                    <a:pt x="3378200" y="391583"/>
                  </a:cubicBezTo>
                  <a:cubicBezTo>
                    <a:pt x="3615267" y="321733"/>
                    <a:pt x="3892550" y="71966"/>
                    <a:pt x="4102100" y="35983"/>
                  </a:cubicBezTo>
                  <a:cubicBezTo>
                    <a:pt x="4311650" y="0"/>
                    <a:pt x="4468283" y="82550"/>
                    <a:pt x="4635500" y="175683"/>
                  </a:cubicBezTo>
                  <a:cubicBezTo>
                    <a:pt x="4802717" y="268816"/>
                    <a:pt x="5060950" y="436033"/>
                    <a:pt x="5105400" y="594783"/>
                  </a:cubicBezTo>
                  <a:cubicBezTo>
                    <a:pt x="5149850" y="753533"/>
                    <a:pt x="4955117" y="929216"/>
                    <a:pt x="4902200" y="1128183"/>
                  </a:cubicBezTo>
                  <a:cubicBezTo>
                    <a:pt x="4849283" y="1327150"/>
                    <a:pt x="4811183" y="1576916"/>
                    <a:pt x="4787900" y="1788583"/>
                  </a:cubicBezTo>
                  <a:cubicBezTo>
                    <a:pt x="4764617" y="2000250"/>
                    <a:pt x="4864100" y="2201333"/>
                    <a:pt x="4762500" y="2398183"/>
                  </a:cubicBezTo>
                  <a:cubicBezTo>
                    <a:pt x="4660900" y="2595033"/>
                    <a:pt x="4466167" y="2863850"/>
                    <a:pt x="4178300" y="2969683"/>
                  </a:cubicBezTo>
                  <a:cubicBezTo>
                    <a:pt x="3890433" y="3075516"/>
                    <a:pt x="3352800" y="2988733"/>
                    <a:pt x="3035300" y="3033183"/>
                  </a:cubicBezTo>
                  <a:cubicBezTo>
                    <a:pt x="2717800" y="3077633"/>
                    <a:pt x="2580217" y="3240616"/>
                    <a:pt x="2273300" y="3236383"/>
                  </a:cubicBezTo>
                  <a:cubicBezTo>
                    <a:pt x="1966383" y="3232150"/>
                    <a:pt x="1481667" y="3033183"/>
                    <a:pt x="1193800" y="3007783"/>
                  </a:cubicBezTo>
                  <a:cubicBezTo>
                    <a:pt x="905933" y="2982383"/>
                    <a:pt x="730250" y="3196166"/>
                    <a:pt x="546100" y="3083983"/>
                  </a:cubicBezTo>
                  <a:cubicBezTo>
                    <a:pt x="361950" y="2971800"/>
                    <a:pt x="169333" y="2601383"/>
                    <a:pt x="88900" y="2334683"/>
                  </a:cubicBezTo>
                  <a:cubicBezTo>
                    <a:pt x="8467" y="2067983"/>
                    <a:pt x="0" y="1663700"/>
                    <a:pt x="63500" y="1483783"/>
                  </a:cubicBezTo>
                  <a:cubicBezTo>
                    <a:pt x="127000" y="1303866"/>
                    <a:pt x="330200" y="1286933"/>
                    <a:pt x="457200" y="1255183"/>
                  </a:cubicBezTo>
                  <a:close/>
                </a:path>
              </a:pathLst>
            </a:cu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Полилиния 61"/>
            <p:cNvSpPr>
              <a:spLocks noChangeArrowheads="1"/>
            </p:cNvSpPr>
            <p:nvPr/>
          </p:nvSpPr>
          <p:spPr bwMode="auto">
            <a:xfrm>
              <a:off x="9431867" y="4942417"/>
              <a:ext cx="3325283" cy="4643966"/>
            </a:xfrm>
            <a:custGeom>
              <a:avLst/>
              <a:gdLst>
                <a:gd name="T0" fmla="*/ 118533 w 3325283"/>
                <a:gd name="T1" fmla="*/ 3820583 h 4643966"/>
                <a:gd name="T2" fmla="*/ 131233 w 3325283"/>
                <a:gd name="T3" fmla="*/ 3325283 h 4643966"/>
                <a:gd name="T4" fmla="*/ 131233 w 3325283"/>
                <a:gd name="T5" fmla="*/ 2741083 h 4643966"/>
                <a:gd name="T6" fmla="*/ 385233 w 3325283"/>
                <a:gd name="T7" fmla="*/ 2194983 h 4643966"/>
                <a:gd name="T8" fmla="*/ 918633 w 3325283"/>
                <a:gd name="T9" fmla="*/ 1940995 h 4643966"/>
                <a:gd name="T10" fmla="*/ 1591745 w 3325283"/>
                <a:gd name="T11" fmla="*/ 2207683 h 4643966"/>
                <a:gd name="T12" fmla="*/ 2087045 w 3325283"/>
                <a:gd name="T13" fmla="*/ 2182283 h 4643966"/>
                <a:gd name="T14" fmla="*/ 2277533 w 3325283"/>
                <a:gd name="T15" fmla="*/ 1826695 h 4643966"/>
                <a:gd name="T16" fmla="*/ 2252133 w 3325283"/>
                <a:gd name="T17" fmla="*/ 1382195 h 4643966"/>
                <a:gd name="T18" fmla="*/ 2061645 w 3325283"/>
                <a:gd name="T19" fmla="*/ 924983 h 4643966"/>
                <a:gd name="T20" fmla="*/ 1921945 w 3325283"/>
                <a:gd name="T21" fmla="*/ 315383 h 4643966"/>
                <a:gd name="T22" fmla="*/ 2417233 w 3325283"/>
                <a:gd name="T23" fmla="*/ 10583 h 4643966"/>
                <a:gd name="T24" fmla="*/ 3052233 w 3325283"/>
                <a:gd name="T25" fmla="*/ 378883 h 4643966"/>
                <a:gd name="T26" fmla="*/ 3103033 w 3325283"/>
                <a:gd name="T27" fmla="*/ 1191695 h 4643966"/>
                <a:gd name="T28" fmla="*/ 3191933 w 3325283"/>
                <a:gd name="T29" fmla="*/ 1966395 h 4643966"/>
                <a:gd name="T30" fmla="*/ 3242733 w 3325283"/>
                <a:gd name="T31" fmla="*/ 2372783 h 4643966"/>
                <a:gd name="T32" fmla="*/ 3191933 w 3325283"/>
                <a:gd name="T33" fmla="*/ 3325283 h 4643966"/>
                <a:gd name="T34" fmla="*/ 3280833 w 3325283"/>
                <a:gd name="T35" fmla="*/ 3706283 h 4643966"/>
                <a:gd name="T36" fmla="*/ 2925233 w 3325283"/>
                <a:gd name="T37" fmla="*/ 4493682 h 4643966"/>
                <a:gd name="T38" fmla="*/ 1871145 w 3325283"/>
                <a:gd name="T39" fmla="*/ 4544482 h 4643966"/>
                <a:gd name="T40" fmla="*/ 1528245 w 3325283"/>
                <a:gd name="T41" fmla="*/ 4633382 h 4643966"/>
                <a:gd name="T42" fmla="*/ 677333 w 3325283"/>
                <a:gd name="T43" fmla="*/ 4607982 h 4643966"/>
                <a:gd name="T44" fmla="*/ 93133 w 3325283"/>
                <a:gd name="T45" fmla="*/ 4468282 h 4643966"/>
                <a:gd name="T46" fmla="*/ 118533 w 3325283"/>
                <a:gd name="T47" fmla="*/ 3769783 h 4643966"/>
                <a:gd name="T48" fmla="*/ 118533 w 3325283"/>
                <a:gd name="T49" fmla="*/ 3769783 h 4643966"/>
                <a:gd name="T50" fmla="*/ 118533 w 3325283"/>
                <a:gd name="T51" fmla="*/ 3820583 h 46439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25283"/>
                <a:gd name="T79" fmla="*/ 0 h 4643966"/>
                <a:gd name="T80" fmla="*/ 3325283 w 3325283"/>
                <a:gd name="T81" fmla="*/ 4643966 h 46439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25283" h="4643966">
                  <a:moveTo>
                    <a:pt x="118533" y="3820583"/>
                  </a:moveTo>
                  <a:cubicBezTo>
                    <a:pt x="123824" y="3662891"/>
                    <a:pt x="129116" y="3505200"/>
                    <a:pt x="131233" y="3325283"/>
                  </a:cubicBezTo>
                  <a:cubicBezTo>
                    <a:pt x="133350" y="3145366"/>
                    <a:pt x="88900" y="2929466"/>
                    <a:pt x="131233" y="2741083"/>
                  </a:cubicBezTo>
                  <a:cubicBezTo>
                    <a:pt x="173566" y="2552700"/>
                    <a:pt x="254000" y="2328333"/>
                    <a:pt x="385233" y="2194983"/>
                  </a:cubicBezTo>
                  <a:cubicBezTo>
                    <a:pt x="516466" y="2061633"/>
                    <a:pt x="717550" y="1938866"/>
                    <a:pt x="918633" y="1940983"/>
                  </a:cubicBezTo>
                  <a:cubicBezTo>
                    <a:pt x="1119716" y="1943100"/>
                    <a:pt x="1397000" y="2167466"/>
                    <a:pt x="1591733" y="2207683"/>
                  </a:cubicBezTo>
                  <a:cubicBezTo>
                    <a:pt x="1786466" y="2247900"/>
                    <a:pt x="1972733" y="2245783"/>
                    <a:pt x="2087033" y="2182283"/>
                  </a:cubicBezTo>
                  <a:cubicBezTo>
                    <a:pt x="2201333" y="2118783"/>
                    <a:pt x="2250016" y="1960033"/>
                    <a:pt x="2277533" y="1826683"/>
                  </a:cubicBezTo>
                  <a:cubicBezTo>
                    <a:pt x="2305050" y="1693333"/>
                    <a:pt x="2288116" y="1532466"/>
                    <a:pt x="2252133" y="1382183"/>
                  </a:cubicBezTo>
                  <a:cubicBezTo>
                    <a:pt x="2216150" y="1231900"/>
                    <a:pt x="2116666" y="1102783"/>
                    <a:pt x="2061633" y="924983"/>
                  </a:cubicBezTo>
                  <a:cubicBezTo>
                    <a:pt x="2006600" y="747183"/>
                    <a:pt x="1862666" y="467783"/>
                    <a:pt x="1921933" y="315383"/>
                  </a:cubicBezTo>
                  <a:cubicBezTo>
                    <a:pt x="1981200" y="162983"/>
                    <a:pt x="2228850" y="0"/>
                    <a:pt x="2417233" y="10583"/>
                  </a:cubicBezTo>
                  <a:cubicBezTo>
                    <a:pt x="2605616" y="21166"/>
                    <a:pt x="2937933" y="182033"/>
                    <a:pt x="3052233" y="378883"/>
                  </a:cubicBezTo>
                  <a:cubicBezTo>
                    <a:pt x="3166533" y="575733"/>
                    <a:pt x="3079750" y="927100"/>
                    <a:pt x="3103033" y="1191683"/>
                  </a:cubicBezTo>
                  <a:cubicBezTo>
                    <a:pt x="3126316" y="1456266"/>
                    <a:pt x="3168650" y="1769533"/>
                    <a:pt x="3191933" y="1966383"/>
                  </a:cubicBezTo>
                  <a:cubicBezTo>
                    <a:pt x="3215216" y="2163233"/>
                    <a:pt x="3242733" y="2146300"/>
                    <a:pt x="3242733" y="2372783"/>
                  </a:cubicBezTo>
                  <a:cubicBezTo>
                    <a:pt x="3242733" y="2599266"/>
                    <a:pt x="3185583" y="3103033"/>
                    <a:pt x="3191933" y="3325283"/>
                  </a:cubicBezTo>
                  <a:cubicBezTo>
                    <a:pt x="3198283" y="3547533"/>
                    <a:pt x="3325283" y="3511550"/>
                    <a:pt x="3280833" y="3706283"/>
                  </a:cubicBezTo>
                  <a:cubicBezTo>
                    <a:pt x="3236383" y="3901016"/>
                    <a:pt x="3160183" y="4353983"/>
                    <a:pt x="2925233" y="4493683"/>
                  </a:cubicBezTo>
                  <a:cubicBezTo>
                    <a:pt x="2690283" y="4633383"/>
                    <a:pt x="2103966" y="4521200"/>
                    <a:pt x="1871133" y="4544483"/>
                  </a:cubicBezTo>
                  <a:cubicBezTo>
                    <a:pt x="1638300" y="4567766"/>
                    <a:pt x="1727199" y="4622800"/>
                    <a:pt x="1528233" y="4633383"/>
                  </a:cubicBezTo>
                  <a:cubicBezTo>
                    <a:pt x="1329267" y="4643966"/>
                    <a:pt x="916516" y="4635500"/>
                    <a:pt x="677333" y="4607983"/>
                  </a:cubicBezTo>
                  <a:cubicBezTo>
                    <a:pt x="438150" y="4580466"/>
                    <a:pt x="186266" y="4607983"/>
                    <a:pt x="93133" y="4468283"/>
                  </a:cubicBezTo>
                  <a:cubicBezTo>
                    <a:pt x="0" y="4328583"/>
                    <a:pt x="118533" y="3769783"/>
                    <a:pt x="118533" y="3769783"/>
                  </a:cubicBezTo>
                  <a:lnTo>
                    <a:pt x="118533" y="3820583"/>
                  </a:lnTo>
                  <a:close/>
                </a:path>
              </a:pathLst>
            </a:cu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Полилиния 63"/>
            <p:cNvSpPr>
              <a:spLocks noChangeArrowheads="1"/>
            </p:cNvSpPr>
            <p:nvPr/>
          </p:nvSpPr>
          <p:spPr bwMode="auto">
            <a:xfrm>
              <a:off x="85725" y="104775"/>
              <a:ext cx="6013450" cy="5762625"/>
            </a:xfrm>
            <a:custGeom>
              <a:avLst/>
              <a:gdLst>
                <a:gd name="T0" fmla="*/ 9525 w 6013450"/>
                <a:gd name="T1" fmla="*/ 5762625 h 5762625"/>
                <a:gd name="T2" fmla="*/ 352425 w 6013450"/>
                <a:gd name="T3" fmla="*/ 5172073 h 5762625"/>
                <a:gd name="T4" fmla="*/ 371475 w 6013450"/>
                <a:gd name="T5" fmla="*/ 4467225 h 5762625"/>
                <a:gd name="T6" fmla="*/ 447675 w 6013450"/>
                <a:gd name="T7" fmla="*/ 4010024 h 5762625"/>
                <a:gd name="T8" fmla="*/ 923925 w 6013450"/>
                <a:gd name="T9" fmla="*/ 3609974 h 5762625"/>
                <a:gd name="T10" fmla="*/ 1666887 w 6013450"/>
                <a:gd name="T11" fmla="*/ 3343274 h 5762625"/>
                <a:gd name="T12" fmla="*/ 2352675 w 6013450"/>
                <a:gd name="T13" fmla="*/ 3190874 h 5762625"/>
                <a:gd name="T14" fmla="*/ 2790825 w 6013450"/>
                <a:gd name="T15" fmla="*/ 3209924 h 5762625"/>
                <a:gd name="T16" fmla="*/ 3133725 w 6013450"/>
                <a:gd name="T17" fmla="*/ 3228974 h 5762625"/>
                <a:gd name="T18" fmla="*/ 3457575 w 6013450"/>
                <a:gd name="T19" fmla="*/ 2828925 h 5762625"/>
                <a:gd name="T20" fmla="*/ 3781425 w 6013450"/>
                <a:gd name="T21" fmla="*/ 2828925 h 5762625"/>
                <a:gd name="T22" fmla="*/ 4219574 w 6013450"/>
                <a:gd name="T23" fmla="*/ 2676525 h 5762625"/>
                <a:gd name="T24" fmla="*/ 4562474 w 6013450"/>
                <a:gd name="T25" fmla="*/ 2181225 h 5762625"/>
                <a:gd name="T26" fmla="*/ 4772026 w 6013450"/>
                <a:gd name="T27" fmla="*/ 1609725 h 5762625"/>
                <a:gd name="T28" fmla="*/ 5172074 w 6013450"/>
                <a:gd name="T29" fmla="*/ 1228725 h 5762625"/>
                <a:gd name="T30" fmla="*/ 5438774 w 6013450"/>
                <a:gd name="T31" fmla="*/ 657225 h 5762625"/>
                <a:gd name="T32" fmla="*/ 5953126 w 6013450"/>
                <a:gd name="T33" fmla="*/ 180975 h 5762625"/>
                <a:gd name="T34" fmla="*/ 5800726 w 6013450"/>
                <a:gd name="T35" fmla="*/ 28575 h 5762625"/>
                <a:gd name="T36" fmla="*/ 5553074 w 6013450"/>
                <a:gd name="T37" fmla="*/ 28575 h 5762625"/>
                <a:gd name="T38" fmla="*/ 962025 w 6013450"/>
                <a:gd name="T39" fmla="*/ 28575 h 5762625"/>
                <a:gd name="T40" fmla="*/ 409575 w 6013450"/>
                <a:gd name="T41" fmla="*/ 28575 h 5762625"/>
                <a:gd name="T42" fmla="*/ 238125 w 6013450"/>
                <a:gd name="T43" fmla="*/ 66675 h 5762625"/>
                <a:gd name="T44" fmla="*/ 123825 w 6013450"/>
                <a:gd name="T45" fmla="*/ 28575 h 5762625"/>
                <a:gd name="T46" fmla="*/ 47625 w 6013450"/>
                <a:gd name="T47" fmla="*/ 238125 h 5762625"/>
                <a:gd name="T48" fmla="*/ 47625 w 6013450"/>
                <a:gd name="T49" fmla="*/ 1209675 h 5762625"/>
                <a:gd name="T50" fmla="*/ 66675 w 6013450"/>
                <a:gd name="T51" fmla="*/ 4505325 h 5762625"/>
                <a:gd name="T52" fmla="*/ 85725 w 6013450"/>
                <a:gd name="T53" fmla="*/ 5419725 h 5762625"/>
                <a:gd name="T54" fmla="*/ 9525 w 6013450"/>
                <a:gd name="T55" fmla="*/ 5648325 h 5762625"/>
                <a:gd name="T56" fmla="*/ 28575 w 6013450"/>
                <a:gd name="T57" fmla="*/ 5705473 h 5762625"/>
                <a:gd name="T58" fmla="*/ 28575 w 6013450"/>
                <a:gd name="T59" fmla="*/ 5705473 h 57626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13450"/>
                <a:gd name="T91" fmla="*/ 0 h 5762625"/>
                <a:gd name="T92" fmla="*/ 6013450 w 6013450"/>
                <a:gd name="T93" fmla="*/ 5762625 h 57626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13450" h="5762625">
                  <a:moveTo>
                    <a:pt x="9525" y="5762625"/>
                  </a:moveTo>
                  <a:cubicBezTo>
                    <a:pt x="150812" y="5575300"/>
                    <a:pt x="292100" y="5387975"/>
                    <a:pt x="352425" y="5172075"/>
                  </a:cubicBezTo>
                  <a:cubicBezTo>
                    <a:pt x="412750" y="4956175"/>
                    <a:pt x="355600" y="4660900"/>
                    <a:pt x="371475" y="4467225"/>
                  </a:cubicBezTo>
                  <a:cubicBezTo>
                    <a:pt x="387350" y="4273550"/>
                    <a:pt x="355600" y="4152900"/>
                    <a:pt x="447675" y="4010025"/>
                  </a:cubicBezTo>
                  <a:cubicBezTo>
                    <a:pt x="539750" y="3867150"/>
                    <a:pt x="720725" y="3721100"/>
                    <a:pt x="923925" y="3609975"/>
                  </a:cubicBezTo>
                  <a:cubicBezTo>
                    <a:pt x="1127125" y="3498850"/>
                    <a:pt x="1428750" y="3413125"/>
                    <a:pt x="1666875" y="3343275"/>
                  </a:cubicBezTo>
                  <a:cubicBezTo>
                    <a:pt x="1905000" y="3273425"/>
                    <a:pt x="2165350" y="3213100"/>
                    <a:pt x="2352675" y="3190875"/>
                  </a:cubicBezTo>
                  <a:cubicBezTo>
                    <a:pt x="2540000" y="3168650"/>
                    <a:pt x="2790825" y="3209925"/>
                    <a:pt x="2790825" y="3209925"/>
                  </a:cubicBezTo>
                  <a:cubicBezTo>
                    <a:pt x="2921000" y="3216275"/>
                    <a:pt x="3022600" y="3292475"/>
                    <a:pt x="3133725" y="3228975"/>
                  </a:cubicBezTo>
                  <a:cubicBezTo>
                    <a:pt x="3244850" y="3165475"/>
                    <a:pt x="3349625" y="2895600"/>
                    <a:pt x="3457575" y="2828925"/>
                  </a:cubicBezTo>
                  <a:cubicBezTo>
                    <a:pt x="3565525" y="2762250"/>
                    <a:pt x="3654425" y="2854325"/>
                    <a:pt x="3781425" y="2828925"/>
                  </a:cubicBezTo>
                  <a:cubicBezTo>
                    <a:pt x="3908425" y="2803525"/>
                    <a:pt x="4089400" y="2784475"/>
                    <a:pt x="4219575" y="2676525"/>
                  </a:cubicBezTo>
                  <a:cubicBezTo>
                    <a:pt x="4349750" y="2568575"/>
                    <a:pt x="4470400" y="2359025"/>
                    <a:pt x="4562475" y="2181225"/>
                  </a:cubicBezTo>
                  <a:cubicBezTo>
                    <a:pt x="4654550" y="2003425"/>
                    <a:pt x="4670425" y="1768475"/>
                    <a:pt x="4772025" y="1609725"/>
                  </a:cubicBezTo>
                  <a:cubicBezTo>
                    <a:pt x="4873625" y="1450975"/>
                    <a:pt x="5060950" y="1387475"/>
                    <a:pt x="5172075" y="1228725"/>
                  </a:cubicBezTo>
                  <a:cubicBezTo>
                    <a:pt x="5283200" y="1069975"/>
                    <a:pt x="5308600" y="831850"/>
                    <a:pt x="5438775" y="657225"/>
                  </a:cubicBezTo>
                  <a:cubicBezTo>
                    <a:pt x="5568950" y="482600"/>
                    <a:pt x="5892800" y="285750"/>
                    <a:pt x="5953125" y="180975"/>
                  </a:cubicBezTo>
                  <a:cubicBezTo>
                    <a:pt x="6013450" y="76200"/>
                    <a:pt x="5867400" y="53975"/>
                    <a:pt x="5800725" y="28575"/>
                  </a:cubicBezTo>
                  <a:cubicBezTo>
                    <a:pt x="5734050" y="3175"/>
                    <a:pt x="5553075" y="28575"/>
                    <a:pt x="5553075" y="28575"/>
                  </a:cubicBezTo>
                  <a:lnTo>
                    <a:pt x="962025" y="28575"/>
                  </a:lnTo>
                  <a:cubicBezTo>
                    <a:pt x="104775" y="28575"/>
                    <a:pt x="530225" y="22225"/>
                    <a:pt x="409575" y="28575"/>
                  </a:cubicBezTo>
                  <a:cubicBezTo>
                    <a:pt x="288925" y="34925"/>
                    <a:pt x="285750" y="66675"/>
                    <a:pt x="238125" y="66675"/>
                  </a:cubicBezTo>
                  <a:cubicBezTo>
                    <a:pt x="190500" y="66675"/>
                    <a:pt x="155575" y="0"/>
                    <a:pt x="123825" y="28575"/>
                  </a:cubicBezTo>
                  <a:cubicBezTo>
                    <a:pt x="92075" y="57150"/>
                    <a:pt x="60325" y="41275"/>
                    <a:pt x="47625" y="238125"/>
                  </a:cubicBezTo>
                  <a:cubicBezTo>
                    <a:pt x="34925" y="434975"/>
                    <a:pt x="44450" y="498475"/>
                    <a:pt x="47625" y="1209675"/>
                  </a:cubicBezTo>
                  <a:cubicBezTo>
                    <a:pt x="50800" y="1920875"/>
                    <a:pt x="60325" y="3803650"/>
                    <a:pt x="66675" y="4505325"/>
                  </a:cubicBezTo>
                  <a:cubicBezTo>
                    <a:pt x="73025" y="5207000"/>
                    <a:pt x="95250" y="5229225"/>
                    <a:pt x="85725" y="5419725"/>
                  </a:cubicBezTo>
                  <a:cubicBezTo>
                    <a:pt x="76200" y="5610225"/>
                    <a:pt x="19050" y="5600700"/>
                    <a:pt x="9525" y="5648325"/>
                  </a:cubicBezTo>
                  <a:cubicBezTo>
                    <a:pt x="0" y="5695950"/>
                    <a:pt x="28575" y="5705475"/>
                    <a:pt x="28575" y="5705475"/>
                  </a:cubicBezTo>
                </a:path>
              </a:pathLst>
            </a:custGeom>
            <a:solidFill>
              <a:srgbClr val="00B0F0">
                <a:alpha val="8392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Полилиния 65"/>
            <p:cNvSpPr>
              <a:spLocks noChangeArrowheads="1"/>
            </p:cNvSpPr>
            <p:nvPr/>
          </p:nvSpPr>
          <p:spPr bwMode="auto">
            <a:xfrm>
              <a:off x="6804025" y="98425"/>
              <a:ext cx="5715000" cy="1787525"/>
            </a:xfrm>
            <a:custGeom>
              <a:avLst/>
              <a:gdLst>
                <a:gd name="T0" fmla="*/ 34925 w 5715000"/>
                <a:gd name="T1" fmla="*/ 206375 h 1787525"/>
                <a:gd name="T2" fmla="*/ 263525 w 5715000"/>
                <a:gd name="T3" fmla="*/ 835025 h 1787525"/>
                <a:gd name="T4" fmla="*/ 1063625 w 5715000"/>
                <a:gd name="T5" fmla="*/ 1482725 h 1787525"/>
                <a:gd name="T6" fmla="*/ 1863725 w 5715000"/>
                <a:gd name="T7" fmla="*/ 1749425 h 1787525"/>
                <a:gd name="T8" fmla="*/ 2682874 w 5715000"/>
                <a:gd name="T9" fmla="*/ 1711325 h 1787525"/>
                <a:gd name="T10" fmla="*/ 3311524 w 5715000"/>
                <a:gd name="T11" fmla="*/ 1577975 h 1787525"/>
                <a:gd name="T12" fmla="*/ 4130674 w 5715000"/>
                <a:gd name="T13" fmla="*/ 1577975 h 1787525"/>
                <a:gd name="T14" fmla="*/ 4968872 w 5715000"/>
                <a:gd name="T15" fmla="*/ 1577975 h 1787525"/>
                <a:gd name="T16" fmla="*/ 5387972 w 5715000"/>
                <a:gd name="T17" fmla="*/ 1501775 h 1787525"/>
                <a:gd name="T18" fmla="*/ 5673724 w 5715000"/>
                <a:gd name="T19" fmla="*/ 1158875 h 1787525"/>
                <a:gd name="T20" fmla="*/ 5635624 w 5715000"/>
                <a:gd name="T21" fmla="*/ 682625 h 1787525"/>
                <a:gd name="T22" fmla="*/ 5445124 w 5715000"/>
                <a:gd name="T23" fmla="*/ 92075 h 1787525"/>
                <a:gd name="T24" fmla="*/ 4416424 w 5715000"/>
                <a:gd name="T25" fmla="*/ 130175 h 1787525"/>
                <a:gd name="T26" fmla="*/ 3311524 w 5715000"/>
                <a:gd name="T27" fmla="*/ 111125 h 1787525"/>
                <a:gd name="T28" fmla="*/ 930275 w 5715000"/>
                <a:gd name="T29" fmla="*/ 111125 h 1787525"/>
                <a:gd name="T30" fmla="*/ 320675 w 5715000"/>
                <a:gd name="T31" fmla="*/ 53975 h 1787525"/>
                <a:gd name="T32" fmla="*/ 53975 w 5715000"/>
                <a:gd name="T33" fmla="*/ 111125 h 1787525"/>
                <a:gd name="T34" fmla="*/ 34925 w 5715000"/>
                <a:gd name="T35" fmla="*/ 206375 h 1787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15000"/>
                <a:gd name="T55" fmla="*/ 0 h 1787525"/>
                <a:gd name="T56" fmla="*/ 5715000 w 5715000"/>
                <a:gd name="T57" fmla="*/ 1787525 h 17875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15000" h="1787525">
                  <a:moveTo>
                    <a:pt x="34925" y="206375"/>
                  </a:moveTo>
                  <a:cubicBezTo>
                    <a:pt x="69850" y="327025"/>
                    <a:pt x="92075" y="622300"/>
                    <a:pt x="263525" y="835025"/>
                  </a:cubicBezTo>
                  <a:cubicBezTo>
                    <a:pt x="434975" y="1047750"/>
                    <a:pt x="796925" y="1330325"/>
                    <a:pt x="1063625" y="1482725"/>
                  </a:cubicBezTo>
                  <a:cubicBezTo>
                    <a:pt x="1330325" y="1635125"/>
                    <a:pt x="1593850" y="1711325"/>
                    <a:pt x="1863725" y="1749425"/>
                  </a:cubicBezTo>
                  <a:cubicBezTo>
                    <a:pt x="2133600" y="1787525"/>
                    <a:pt x="2441575" y="1739900"/>
                    <a:pt x="2682875" y="1711325"/>
                  </a:cubicBezTo>
                  <a:cubicBezTo>
                    <a:pt x="2924175" y="1682750"/>
                    <a:pt x="3070225" y="1600200"/>
                    <a:pt x="3311525" y="1577975"/>
                  </a:cubicBezTo>
                  <a:cubicBezTo>
                    <a:pt x="3552825" y="1555750"/>
                    <a:pt x="4130675" y="1577975"/>
                    <a:pt x="4130675" y="1577975"/>
                  </a:cubicBezTo>
                  <a:cubicBezTo>
                    <a:pt x="4406900" y="1577975"/>
                    <a:pt x="4759325" y="1590675"/>
                    <a:pt x="4968875" y="1577975"/>
                  </a:cubicBezTo>
                  <a:cubicBezTo>
                    <a:pt x="5178425" y="1565275"/>
                    <a:pt x="5270500" y="1571625"/>
                    <a:pt x="5387975" y="1501775"/>
                  </a:cubicBezTo>
                  <a:cubicBezTo>
                    <a:pt x="5505450" y="1431925"/>
                    <a:pt x="5632450" y="1295400"/>
                    <a:pt x="5673725" y="1158875"/>
                  </a:cubicBezTo>
                  <a:cubicBezTo>
                    <a:pt x="5715000" y="1022350"/>
                    <a:pt x="5673725" y="860425"/>
                    <a:pt x="5635625" y="682625"/>
                  </a:cubicBezTo>
                  <a:cubicBezTo>
                    <a:pt x="5597525" y="504825"/>
                    <a:pt x="5648325" y="184150"/>
                    <a:pt x="5445125" y="92075"/>
                  </a:cubicBezTo>
                  <a:cubicBezTo>
                    <a:pt x="5241925" y="0"/>
                    <a:pt x="4416425" y="130175"/>
                    <a:pt x="4416425" y="130175"/>
                  </a:cubicBezTo>
                  <a:lnTo>
                    <a:pt x="3311525" y="111125"/>
                  </a:lnTo>
                  <a:lnTo>
                    <a:pt x="930275" y="111125"/>
                  </a:lnTo>
                  <a:cubicBezTo>
                    <a:pt x="431800" y="101600"/>
                    <a:pt x="466725" y="53975"/>
                    <a:pt x="320675" y="53975"/>
                  </a:cubicBezTo>
                  <a:cubicBezTo>
                    <a:pt x="174625" y="53975"/>
                    <a:pt x="98425" y="82550"/>
                    <a:pt x="53975" y="111125"/>
                  </a:cubicBezTo>
                  <a:cubicBezTo>
                    <a:pt x="9525" y="139700"/>
                    <a:pt x="0" y="85725"/>
                    <a:pt x="34925" y="206375"/>
                  </a:cubicBezTo>
                  <a:close/>
                </a:path>
              </a:pathLst>
            </a:custGeom>
            <a:solidFill>
              <a:srgbClr val="00B050">
                <a:alpha val="6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2377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31614"/>
              </p:ext>
            </p:extLst>
          </p:nvPr>
        </p:nvGraphicFramePr>
        <p:xfrm>
          <a:off x="2185988" y="7586663"/>
          <a:ext cx="8715375" cy="1500189"/>
        </p:xfrm>
        <a:graphic>
          <a:graphicData uri="http://schemas.openxmlformats.org/drawingml/2006/table">
            <a:tbl>
              <a:tblPr/>
              <a:tblGrid>
                <a:gridCol w="288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ОВД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России Иркутской области по Нижнеилимскому району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8(39566) 3-02-03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Учреждение ОГБУ ЖРЦБ 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(участковая больница, ФАП)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Заведующая 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Филюшова Ирина Алексеевна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8(39566) 60-110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МКУ ЕДДС Нижнеилимского района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Юмашев Николай Иванович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3-23-30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3-00-70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13" name="Text Box 108"/>
          <p:cNvSpPr txBox="1">
            <a:spLocks noChangeArrowheads="1"/>
          </p:cNvSpPr>
          <p:nvPr/>
        </p:nvSpPr>
        <p:spPr bwMode="auto">
          <a:xfrm>
            <a:off x="257175" y="3228975"/>
            <a:ext cx="2000250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029" tIns="45515" rIns="91029" bIns="45515">
            <a:spAutoFit/>
          </a:bodyPr>
          <a:lstStyle/>
          <a:p>
            <a:pPr algn="ctr" defTabSz="1277938"/>
            <a:r>
              <a:rPr lang="ru-RU" sz="1000" b="1">
                <a:cs typeface="Arial" charset="0"/>
              </a:rPr>
              <a:t>Ефимова Анна Петровна </a:t>
            </a:r>
          </a:p>
          <a:p>
            <a:pPr algn="ctr" defTabSz="1277938"/>
            <a:r>
              <a:rPr lang="ru-RU" sz="1000">
                <a:cs typeface="Arial" charset="0"/>
              </a:rPr>
              <a:t>Глава н.п. (председатель КЧС)</a:t>
            </a:r>
            <a:br>
              <a:rPr lang="ru-RU" sz="1000">
                <a:cs typeface="Arial" charset="0"/>
              </a:rPr>
            </a:br>
            <a:r>
              <a:rPr lang="ru-RU" sz="1000">
                <a:cs typeface="Arial" charset="0"/>
              </a:rPr>
              <a:t>Телефон: 8(39566) 60210</a:t>
            </a:r>
          </a:p>
        </p:txBody>
      </p:sp>
      <p:sp>
        <p:nvSpPr>
          <p:cNvPr id="8214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33" tIns="45668" rIns="91333" bIns="45668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Паспорт территории п. Старая Игирма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Нижнеилимского муниципального района</a:t>
            </a:r>
          </a:p>
        </p:txBody>
      </p:sp>
      <p:graphicFrame>
        <p:nvGraphicFramePr>
          <p:cNvPr id="69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76477"/>
              </p:ext>
            </p:extLst>
          </p:nvPr>
        </p:nvGraphicFramePr>
        <p:xfrm>
          <a:off x="2400300" y="942975"/>
          <a:ext cx="9218612" cy="1102974"/>
        </p:xfrm>
        <a:graphic>
          <a:graphicData uri="http://schemas.openxmlformats.org/drawingml/2006/table">
            <a:tbl>
              <a:tblPr/>
              <a:tblGrid>
                <a:gridCol w="180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37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Город</a:t>
                      </a:r>
                    </a:p>
                  </a:txBody>
                  <a:tcPr marL="91325" marR="91325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Территория тыс.кв.км</a:t>
                      </a: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Население тыс.чел</a:t>
                      </a: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Районы</a:t>
                      </a: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Плотность нас.на 1 кв.км</a:t>
                      </a:r>
                    </a:p>
                  </a:txBody>
                  <a:tcPr marL="91325" marR="91325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0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п. Старая Игирма</a:t>
                      </a:r>
                    </a:p>
                  </a:txBody>
                  <a:tcPr marL="91325" marR="91325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0,517</a:t>
                      </a:r>
                    </a:p>
                  </a:txBody>
                  <a:tcPr marL="127855" marR="127855" marT="63925" marB="63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596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855" marR="127855" marT="63925" marB="63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27855" marR="127855" marT="63925" marB="63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marL="127855" marR="127855" marT="63925" marB="639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46">
                <a:tc gridSpan="5"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п. Старая Игирма входит в состав </a:t>
                      </a:r>
                      <a:r>
                        <a:rPr kumimoji="0" 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Березняковского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сельского поселения Нижнеилимского района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5" marR="91325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6000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29362" y="6872302"/>
            <a:ext cx="357190" cy="7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500" b="1" dirty="0"/>
              <a:t>ФАП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4ED71D-CF36-4526-A24D-11157D261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" y="875134"/>
            <a:ext cx="2276383" cy="2379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12001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33" tIns="45668" rIns="91333" bIns="45668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территории н.п. Старая Игирма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Нижнеилимского муниципального района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(Информация по объектам социального и культурного назначения)</a:t>
            </a:r>
            <a:endParaRPr lang="ru-RU" sz="21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925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89939"/>
              </p:ext>
            </p:extLst>
          </p:nvPr>
        </p:nvGraphicFramePr>
        <p:xfrm>
          <a:off x="0" y="1228725"/>
          <a:ext cx="12801600" cy="8370888"/>
        </p:xfrm>
        <a:graphic>
          <a:graphicData uri="http://schemas.openxmlformats.org/drawingml/2006/table">
            <a:tbl>
              <a:tblPr/>
              <a:tblGrid>
                <a:gridCol w="85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8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09700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76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Игирменская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СОШ» - сад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Россова Мария Евгеньевна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Ст. Игирма, ул. Гагарина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 8(39566)60-446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Почта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Косько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Надежда Валерьевна 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Ст. Игирма, ул. Гагарина, 2Б,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 8(39566)60-422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7989" marR="127989" marT="63994" marB="639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п.Игирма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Свиридова Марина Борисовна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Ст. Игирма, ул. 50 лет Октября,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 8(39566)60-413</a:t>
                      </a:r>
                    </a:p>
                  </a:txBody>
                  <a:tcPr marL="127989" marR="127989" marT="63994" marB="639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0" y="0"/>
            <a:ext cx="12801600" cy="960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78904" tIns="39451" rIns="78904" bIns="39451" anchor="ctr"/>
          <a:lstStyle/>
          <a:p>
            <a:pPr defTabSz="787400"/>
            <a:endParaRPr lang="ru-RU" sz="800" b="1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6337300" y="1462088"/>
            <a:ext cx="0" cy="4667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91428" tIns="45714" rIns="91428" bIns="45714" anchor="ctr"/>
          <a:lstStyle/>
          <a:p>
            <a:pPr algn="ctr" eaLnBrk="0" hangingPunct="0">
              <a:defRPr/>
            </a:pP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244" name="Freeform 61"/>
          <p:cNvSpPr>
            <a:spLocks/>
          </p:cNvSpPr>
          <p:nvPr/>
        </p:nvSpPr>
        <p:spPr bwMode="auto">
          <a:xfrm>
            <a:off x="6480175" y="1589088"/>
            <a:ext cx="390525" cy="61912"/>
          </a:xfrm>
          <a:custGeom>
            <a:avLst/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45" name="Freeform 62"/>
          <p:cNvSpPr>
            <a:spLocks/>
          </p:cNvSpPr>
          <p:nvPr/>
        </p:nvSpPr>
        <p:spPr bwMode="auto">
          <a:xfrm>
            <a:off x="6470650" y="1671638"/>
            <a:ext cx="465138" cy="73025"/>
          </a:xfrm>
          <a:custGeom>
            <a:avLst/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46" name="Freeform 63"/>
          <p:cNvSpPr>
            <a:spLocks/>
          </p:cNvSpPr>
          <p:nvPr/>
        </p:nvSpPr>
        <p:spPr bwMode="auto">
          <a:xfrm>
            <a:off x="7024688" y="1624013"/>
            <a:ext cx="120650" cy="80962"/>
          </a:xfrm>
          <a:custGeom>
            <a:avLst/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47" name="Freeform 64"/>
          <p:cNvSpPr>
            <a:spLocks/>
          </p:cNvSpPr>
          <p:nvPr/>
        </p:nvSpPr>
        <p:spPr bwMode="auto">
          <a:xfrm>
            <a:off x="6978650" y="1531938"/>
            <a:ext cx="120650" cy="107950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48" name="Freeform 65"/>
          <p:cNvSpPr>
            <a:spLocks/>
          </p:cNvSpPr>
          <p:nvPr/>
        </p:nvSpPr>
        <p:spPr bwMode="auto">
          <a:xfrm>
            <a:off x="6742113" y="1479550"/>
            <a:ext cx="254000" cy="146050"/>
          </a:xfrm>
          <a:custGeom>
            <a:avLst/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49" name="Freeform 66"/>
          <p:cNvSpPr>
            <a:spLocks/>
          </p:cNvSpPr>
          <p:nvPr/>
        </p:nvSpPr>
        <p:spPr bwMode="auto">
          <a:xfrm>
            <a:off x="6681788" y="1470025"/>
            <a:ext cx="120650" cy="103188"/>
          </a:xfrm>
          <a:custGeom>
            <a:avLst/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0" name="Freeform 67"/>
          <p:cNvSpPr>
            <a:spLocks/>
          </p:cNvSpPr>
          <p:nvPr/>
        </p:nvSpPr>
        <p:spPr bwMode="auto">
          <a:xfrm>
            <a:off x="6367463" y="1443038"/>
            <a:ext cx="396875" cy="139700"/>
          </a:xfrm>
          <a:custGeom>
            <a:avLst/>
            <a:gdLst>
              <a:gd name="T0" fmla="*/ 0 w 138"/>
              <a:gd name="T1" fmla="*/ 2147483647 h 79"/>
              <a:gd name="T2" fmla="*/ 0 w 138"/>
              <a:gd name="T3" fmla="*/ 2147483647 h 79"/>
              <a:gd name="T4" fmla="*/ 2147483647 w 138"/>
              <a:gd name="T5" fmla="*/ 2147483647 h 79"/>
              <a:gd name="T6" fmla="*/ 2147483647 w 138"/>
              <a:gd name="T7" fmla="*/ 2147483647 h 79"/>
              <a:gd name="T8" fmla="*/ 2147483647 w 138"/>
              <a:gd name="T9" fmla="*/ 0 h 79"/>
              <a:gd name="T10" fmla="*/ 2147483647 w 138"/>
              <a:gd name="T11" fmla="*/ 0 h 79"/>
              <a:gd name="T12" fmla="*/ 2147483647 w 138"/>
              <a:gd name="T13" fmla="*/ 0 h 79"/>
              <a:gd name="T14" fmla="*/ 2147483647 w 138"/>
              <a:gd name="T15" fmla="*/ 0 h 79"/>
              <a:gd name="T16" fmla="*/ 2147483647 w 138"/>
              <a:gd name="T17" fmla="*/ 0 h 79"/>
              <a:gd name="T18" fmla="*/ 2147483647 w 138"/>
              <a:gd name="T19" fmla="*/ 0 h 79"/>
              <a:gd name="T20" fmla="*/ 2147483647 w 138"/>
              <a:gd name="T21" fmla="*/ 0 h 79"/>
              <a:gd name="T22" fmla="*/ 2147483647 w 138"/>
              <a:gd name="T23" fmla="*/ 0 h 79"/>
              <a:gd name="T24" fmla="*/ 2147483647 w 138"/>
              <a:gd name="T25" fmla="*/ 0 h 79"/>
              <a:gd name="T26" fmla="*/ 2147483647 w 138"/>
              <a:gd name="T27" fmla="*/ 2147483647 h 79"/>
              <a:gd name="T28" fmla="*/ 2147483647 w 138"/>
              <a:gd name="T29" fmla="*/ 2147483647 h 79"/>
              <a:gd name="T30" fmla="*/ 2147483647 w 138"/>
              <a:gd name="T31" fmla="*/ 2147483647 h 79"/>
              <a:gd name="T32" fmla="*/ 2147483647 w 138"/>
              <a:gd name="T33" fmla="*/ 2147483647 h 79"/>
              <a:gd name="T34" fmla="*/ 2147483647 w 138"/>
              <a:gd name="T35" fmla="*/ 2147483647 h 79"/>
              <a:gd name="T36" fmla="*/ 2147483647 w 138"/>
              <a:gd name="T37" fmla="*/ 2147483647 h 79"/>
              <a:gd name="T38" fmla="*/ 2147483647 w 138"/>
              <a:gd name="T39" fmla="*/ 2147483647 h 79"/>
              <a:gd name="T40" fmla="*/ 2147483647 w 138"/>
              <a:gd name="T41" fmla="*/ 2147483647 h 79"/>
              <a:gd name="T42" fmla="*/ 2147483647 w 138"/>
              <a:gd name="T43" fmla="*/ 2147483647 h 79"/>
              <a:gd name="T44" fmla="*/ 2147483647 w 138"/>
              <a:gd name="T45" fmla="*/ 2147483647 h 79"/>
              <a:gd name="T46" fmla="*/ 2147483647 w 138"/>
              <a:gd name="T47" fmla="*/ 2147483647 h 79"/>
              <a:gd name="T48" fmla="*/ 2147483647 w 138"/>
              <a:gd name="T49" fmla="*/ 2147483647 h 79"/>
              <a:gd name="T50" fmla="*/ 2147483647 w 138"/>
              <a:gd name="T51" fmla="*/ 2147483647 h 79"/>
              <a:gd name="T52" fmla="*/ 2147483647 w 138"/>
              <a:gd name="T53" fmla="*/ 2147483647 h 79"/>
              <a:gd name="T54" fmla="*/ 2147483647 w 138"/>
              <a:gd name="T55" fmla="*/ 2147483647 h 79"/>
              <a:gd name="T56" fmla="*/ 2147483647 w 138"/>
              <a:gd name="T57" fmla="*/ 2147483647 h 79"/>
              <a:gd name="T58" fmla="*/ 2147483647 w 138"/>
              <a:gd name="T59" fmla="*/ 2147483647 h 79"/>
              <a:gd name="T60" fmla="*/ 2147483647 w 138"/>
              <a:gd name="T61" fmla="*/ 2147483647 h 79"/>
              <a:gd name="T62" fmla="*/ 2147483647 w 138"/>
              <a:gd name="T63" fmla="*/ 2147483647 h 79"/>
              <a:gd name="T64" fmla="*/ 2147483647 w 138"/>
              <a:gd name="T65" fmla="*/ 2147483647 h 79"/>
              <a:gd name="T66" fmla="*/ 2147483647 w 138"/>
              <a:gd name="T67" fmla="*/ 2147483647 h 79"/>
              <a:gd name="T68" fmla="*/ 2147483647 w 138"/>
              <a:gd name="T69" fmla="*/ 2147483647 h 79"/>
              <a:gd name="T70" fmla="*/ 2147483647 w 138"/>
              <a:gd name="T71" fmla="*/ 2147483647 h 79"/>
              <a:gd name="T72" fmla="*/ 2147483647 w 138"/>
              <a:gd name="T73" fmla="*/ 2147483647 h 79"/>
              <a:gd name="T74" fmla="*/ 2147483647 w 138"/>
              <a:gd name="T75" fmla="*/ 2147483647 h 79"/>
              <a:gd name="T76" fmla="*/ 2147483647 w 138"/>
              <a:gd name="T77" fmla="*/ 2147483647 h 79"/>
              <a:gd name="T78" fmla="*/ 2147483647 w 138"/>
              <a:gd name="T79" fmla="*/ 2147483647 h 79"/>
              <a:gd name="T80" fmla="*/ 2147483647 w 138"/>
              <a:gd name="T81" fmla="*/ 2147483647 h 79"/>
              <a:gd name="T82" fmla="*/ 2147483647 w 138"/>
              <a:gd name="T83" fmla="*/ 2147483647 h 79"/>
              <a:gd name="T84" fmla="*/ 0 w 138"/>
              <a:gd name="T85" fmla="*/ 2147483647 h 79"/>
              <a:gd name="T86" fmla="*/ 0 w 138"/>
              <a:gd name="T87" fmla="*/ 2147483647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79"/>
              <a:gd name="T134" fmla="*/ 138 w 138"/>
              <a:gd name="T135" fmla="*/ 79 h 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79">
                <a:moveTo>
                  <a:pt x="0" y="12"/>
                </a:moveTo>
                <a:lnTo>
                  <a:pt x="0" y="8"/>
                </a:lnTo>
                <a:lnTo>
                  <a:pt x="5" y="5"/>
                </a:lnTo>
                <a:lnTo>
                  <a:pt x="10" y="3"/>
                </a:lnTo>
                <a:lnTo>
                  <a:pt x="18" y="0"/>
                </a:lnTo>
                <a:lnTo>
                  <a:pt x="23" y="0"/>
                </a:lnTo>
                <a:lnTo>
                  <a:pt x="34" y="0"/>
                </a:lnTo>
                <a:lnTo>
                  <a:pt x="41" y="0"/>
                </a:lnTo>
                <a:lnTo>
                  <a:pt x="49" y="0"/>
                </a:lnTo>
                <a:lnTo>
                  <a:pt x="60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3" y="3"/>
                </a:lnTo>
                <a:lnTo>
                  <a:pt x="101" y="3"/>
                </a:lnTo>
                <a:lnTo>
                  <a:pt x="106" y="5"/>
                </a:lnTo>
                <a:lnTo>
                  <a:pt x="109" y="8"/>
                </a:lnTo>
                <a:lnTo>
                  <a:pt x="109" y="15"/>
                </a:lnTo>
                <a:lnTo>
                  <a:pt x="109" y="17"/>
                </a:lnTo>
                <a:lnTo>
                  <a:pt x="114" y="22"/>
                </a:lnTo>
                <a:lnTo>
                  <a:pt x="114" y="32"/>
                </a:lnTo>
                <a:lnTo>
                  <a:pt x="119" y="40"/>
                </a:lnTo>
                <a:lnTo>
                  <a:pt x="124" y="53"/>
                </a:lnTo>
                <a:lnTo>
                  <a:pt x="130" y="63"/>
                </a:lnTo>
                <a:lnTo>
                  <a:pt x="135" y="73"/>
                </a:lnTo>
                <a:lnTo>
                  <a:pt x="137" y="78"/>
                </a:lnTo>
                <a:lnTo>
                  <a:pt x="130" y="73"/>
                </a:lnTo>
                <a:lnTo>
                  <a:pt x="119" y="67"/>
                </a:lnTo>
                <a:lnTo>
                  <a:pt x="109" y="63"/>
                </a:lnTo>
                <a:lnTo>
                  <a:pt x="99" y="58"/>
                </a:lnTo>
                <a:lnTo>
                  <a:pt x="88" y="57"/>
                </a:lnTo>
                <a:lnTo>
                  <a:pt x="78" y="53"/>
                </a:lnTo>
                <a:lnTo>
                  <a:pt x="65" y="53"/>
                </a:lnTo>
                <a:lnTo>
                  <a:pt x="49" y="53"/>
                </a:lnTo>
                <a:lnTo>
                  <a:pt x="36" y="53"/>
                </a:lnTo>
                <a:lnTo>
                  <a:pt x="23" y="53"/>
                </a:lnTo>
                <a:lnTo>
                  <a:pt x="10" y="57"/>
                </a:lnTo>
                <a:lnTo>
                  <a:pt x="10" y="53"/>
                </a:lnTo>
                <a:lnTo>
                  <a:pt x="10" y="47"/>
                </a:lnTo>
                <a:lnTo>
                  <a:pt x="8" y="38"/>
                </a:lnTo>
                <a:lnTo>
                  <a:pt x="5" y="32"/>
                </a:lnTo>
                <a:lnTo>
                  <a:pt x="3" y="22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1" name="Freeform 68"/>
          <p:cNvSpPr>
            <a:spLocks/>
          </p:cNvSpPr>
          <p:nvPr/>
        </p:nvSpPr>
        <p:spPr bwMode="auto">
          <a:xfrm>
            <a:off x="7061200" y="1531938"/>
            <a:ext cx="112713" cy="107950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2" name="Freeform 69"/>
          <p:cNvSpPr>
            <a:spLocks/>
          </p:cNvSpPr>
          <p:nvPr/>
        </p:nvSpPr>
        <p:spPr bwMode="auto">
          <a:xfrm>
            <a:off x="7061200" y="1628775"/>
            <a:ext cx="160338" cy="68263"/>
          </a:xfrm>
          <a:custGeom>
            <a:avLst/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3" name="Freeform 70"/>
          <p:cNvSpPr>
            <a:spLocks/>
          </p:cNvSpPr>
          <p:nvPr/>
        </p:nvSpPr>
        <p:spPr bwMode="auto">
          <a:xfrm>
            <a:off x="6778625" y="1597025"/>
            <a:ext cx="282575" cy="84138"/>
          </a:xfrm>
          <a:custGeom>
            <a:avLst/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4" name="Freeform 71"/>
          <p:cNvSpPr>
            <a:spLocks/>
          </p:cNvSpPr>
          <p:nvPr/>
        </p:nvSpPr>
        <p:spPr bwMode="auto">
          <a:xfrm>
            <a:off x="6405563" y="1539875"/>
            <a:ext cx="433387" cy="107950"/>
          </a:xfrm>
          <a:custGeom>
            <a:avLst/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5" name="Freeform 72"/>
          <p:cNvSpPr>
            <a:spLocks/>
          </p:cNvSpPr>
          <p:nvPr/>
        </p:nvSpPr>
        <p:spPr bwMode="auto">
          <a:xfrm>
            <a:off x="6704013" y="1682750"/>
            <a:ext cx="180975" cy="58738"/>
          </a:xfrm>
          <a:custGeom>
            <a:avLst/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6" name="Freeform 73"/>
          <p:cNvSpPr>
            <a:spLocks/>
          </p:cNvSpPr>
          <p:nvPr/>
        </p:nvSpPr>
        <p:spPr bwMode="auto">
          <a:xfrm>
            <a:off x="6396038" y="1597025"/>
            <a:ext cx="488950" cy="119063"/>
          </a:xfrm>
          <a:custGeom>
            <a:avLst/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7" name="Freeform 74"/>
          <p:cNvSpPr>
            <a:spLocks/>
          </p:cNvSpPr>
          <p:nvPr/>
        </p:nvSpPr>
        <p:spPr bwMode="auto">
          <a:xfrm>
            <a:off x="7038975" y="1724025"/>
            <a:ext cx="120650" cy="65088"/>
          </a:xfrm>
          <a:custGeom>
            <a:avLst/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8" name="Freeform 75"/>
          <p:cNvSpPr>
            <a:spLocks/>
          </p:cNvSpPr>
          <p:nvPr/>
        </p:nvSpPr>
        <p:spPr bwMode="auto">
          <a:xfrm>
            <a:off x="6696075" y="1654175"/>
            <a:ext cx="388938" cy="96838"/>
          </a:xfrm>
          <a:custGeom>
            <a:avLst/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sp>
        <p:nvSpPr>
          <p:cNvPr id="10259" name="Freeform 76"/>
          <p:cNvSpPr>
            <a:spLocks/>
          </p:cNvSpPr>
          <p:nvPr/>
        </p:nvSpPr>
        <p:spPr bwMode="auto">
          <a:xfrm>
            <a:off x="7075488" y="1676400"/>
            <a:ext cx="182562" cy="82550"/>
          </a:xfrm>
          <a:custGeom>
            <a:avLst/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grpSp>
        <p:nvGrpSpPr>
          <p:cNvPr id="10260" name="Group 77"/>
          <p:cNvGrpSpPr>
            <a:grpSpLocks/>
          </p:cNvGrpSpPr>
          <p:nvPr/>
        </p:nvGrpSpPr>
        <p:grpSpPr bwMode="auto">
          <a:xfrm>
            <a:off x="6330950" y="1476375"/>
            <a:ext cx="120650" cy="244475"/>
            <a:chOff x="8747" y="3305"/>
            <a:chExt cx="42" cy="139"/>
          </a:xfrm>
        </p:grpSpPr>
        <p:sp>
          <p:nvSpPr>
            <p:cNvPr id="10398" name="Freeform 78"/>
            <p:cNvSpPr>
              <a:spLocks/>
            </p:cNvSpPr>
            <p:nvPr/>
          </p:nvSpPr>
          <p:spPr bwMode="auto">
            <a:xfrm>
              <a:off x="8747" y="3305"/>
              <a:ext cx="42" cy="131"/>
            </a:xfrm>
            <a:custGeom>
              <a:avLst/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78913" tIns="39456" rIns="78913" bIns="39456"/>
            <a:lstStyle/>
            <a:p>
              <a:endParaRPr lang="ru-RU"/>
            </a:p>
          </p:txBody>
        </p:sp>
        <p:sp>
          <p:nvSpPr>
            <p:cNvPr id="10399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787400"/>
              <a:endParaRPr lang="ru-RU" sz="800"/>
            </a:p>
          </p:txBody>
        </p:sp>
        <p:sp>
          <p:nvSpPr>
            <p:cNvPr id="10400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787400"/>
              <a:endParaRPr lang="ru-RU" sz="800"/>
            </a:p>
          </p:txBody>
        </p:sp>
      </p:grpSp>
      <p:sp>
        <p:nvSpPr>
          <p:cNvPr id="10261" name="Freeform 81"/>
          <p:cNvSpPr>
            <a:spLocks/>
          </p:cNvSpPr>
          <p:nvPr/>
        </p:nvSpPr>
        <p:spPr bwMode="auto">
          <a:xfrm>
            <a:off x="6396038" y="1443038"/>
            <a:ext cx="385762" cy="134937"/>
          </a:xfrm>
          <a:custGeom>
            <a:avLst/>
            <a:gdLst>
              <a:gd name="T0" fmla="*/ 0 w 134"/>
              <a:gd name="T1" fmla="*/ 2147483647 h 76"/>
              <a:gd name="T2" fmla="*/ 2147483647 w 134"/>
              <a:gd name="T3" fmla="*/ 2147483647 h 76"/>
              <a:gd name="T4" fmla="*/ 2147483647 w 134"/>
              <a:gd name="T5" fmla="*/ 0 h 76"/>
              <a:gd name="T6" fmla="*/ 2147483647 w 134"/>
              <a:gd name="T7" fmla="*/ 0 h 76"/>
              <a:gd name="T8" fmla="*/ 2147483647 w 134"/>
              <a:gd name="T9" fmla="*/ 0 h 76"/>
              <a:gd name="T10" fmla="*/ 2147483647 w 134"/>
              <a:gd name="T11" fmla="*/ 0 h 76"/>
              <a:gd name="T12" fmla="*/ 2147483647 w 134"/>
              <a:gd name="T13" fmla="*/ 0 h 76"/>
              <a:gd name="T14" fmla="*/ 2147483647 w 134"/>
              <a:gd name="T15" fmla="*/ 0 h 76"/>
              <a:gd name="T16" fmla="*/ 2147483647 w 134"/>
              <a:gd name="T17" fmla="*/ 2147483647 h 76"/>
              <a:gd name="T18" fmla="*/ 2147483647 w 134"/>
              <a:gd name="T19" fmla="*/ 2147483647 h 76"/>
              <a:gd name="T20" fmla="*/ 2147483647 w 134"/>
              <a:gd name="T21" fmla="*/ 2147483647 h 76"/>
              <a:gd name="T22" fmla="*/ 2147483647 w 134"/>
              <a:gd name="T23" fmla="*/ 2147483647 h 76"/>
              <a:gd name="T24" fmla="*/ 2147483647 w 134"/>
              <a:gd name="T25" fmla="*/ 2147483647 h 76"/>
              <a:gd name="T26" fmla="*/ 2147483647 w 134"/>
              <a:gd name="T27" fmla="*/ 2147483647 h 76"/>
              <a:gd name="T28" fmla="*/ 2147483647 w 134"/>
              <a:gd name="T29" fmla="*/ 2147483647 h 76"/>
              <a:gd name="T30" fmla="*/ 2147483647 w 134"/>
              <a:gd name="T31" fmla="*/ 2147483647 h 76"/>
              <a:gd name="T32" fmla="*/ 2147483647 w 134"/>
              <a:gd name="T33" fmla="*/ 2147483647 h 76"/>
              <a:gd name="T34" fmla="*/ 2147483647 w 134"/>
              <a:gd name="T35" fmla="*/ 2147483647 h 76"/>
              <a:gd name="T36" fmla="*/ 2147483647 w 134"/>
              <a:gd name="T37" fmla="*/ 2147483647 h 76"/>
              <a:gd name="T38" fmla="*/ 2147483647 w 134"/>
              <a:gd name="T39" fmla="*/ 2147483647 h 76"/>
              <a:gd name="T40" fmla="*/ 2147483647 w 134"/>
              <a:gd name="T41" fmla="*/ 2147483647 h 76"/>
              <a:gd name="T42" fmla="*/ 2147483647 w 134"/>
              <a:gd name="T43" fmla="*/ 2147483647 h 76"/>
              <a:gd name="T44" fmla="*/ 2147483647 w 134"/>
              <a:gd name="T45" fmla="*/ 2147483647 h 76"/>
              <a:gd name="T46" fmla="*/ 2147483647 w 134"/>
              <a:gd name="T47" fmla="*/ 2147483647 h 76"/>
              <a:gd name="T48" fmla="*/ 2147483647 w 134"/>
              <a:gd name="T49" fmla="*/ 2147483647 h 76"/>
              <a:gd name="T50" fmla="*/ 2147483647 w 134"/>
              <a:gd name="T51" fmla="*/ 2147483647 h 76"/>
              <a:gd name="T52" fmla="*/ 2147483647 w 134"/>
              <a:gd name="T53" fmla="*/ 2147483647 h 76"/>
              <a:gd name="T54" fmla="*/ 2147483647 w 134"/>
              <a:gd name="T55" fmla="*/ 2147483647 h 76"/>
              <a:gd name="T56" fmla="*/ 2147483647 w 134"/>
              <a:gd name="T57" fmla="*/ 2147483647 h 76"/>
              <a:gd name="T58" fmla="*/ 2147483647 w 134"/>
              <a:gd name="T59" fmla="*/ 2147483647 h 76"/>
              <a:gd name="T60" fmla="*/ 2147483647 w 134"/>
              <a:gd name="T61" fmla="*/ 2147483647 h 76"/>
              <a:gd name="T62" fmla="*/ 2147483647 w 134"/>
              <a:gd name="T63" fmla="*/ 2147483647 h 76"/>
              <a:gd name="T64" fmla="*/ 2147483647 w 134"/>
              <a:gd name="T65" fmla="*/ 2147483647 h 76"/>
              <a:gd name="T66" fmla="*/ 2147483647 w 134"/>
              <a:gd name="T67" fmla="*/ 2147483647 h 76"/>
              <a:gd name="T68" fmla="*/ 2147483647 w 134"/>
              <a:gd name="T69" fmla="*/ 2147483647 h 76"/>
              <a:gd name="T70" fmla="*/ 2147483647 w 134"/>
              <a:gd name="T71" fmla="*/ 2147483647 h 76"/>
              <a:gd name="T72" fmla="*/ 0 w 134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4"/>
              <a:gd name="T112" fmla="*/ 0 h 76"/>
              <a:gd name="T113" fmla="*/ 134 w 134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4" h="76">
                <a:moveTo>
                  <a:pt x="0" y="12"/>
                </a:moveTo>
                <a:lnTo>
                  <a:pt x="8" y="5"/>
                </a:lnTo>
                <a:lnTo>
                  <a:pt x="18" y="0"/>
                </a:lnTo>
                <a:lnTo>
                  <a:pt x="31" y="0"/>
                </a:lnTo>
                <a:lnTo>
                  <a:pt x="44" y="0"/>
                </a:lnTo>
                <a:lnTo>
                  <a:pt x="60" y="0"/>
                </a:lnTo>
                <a:lnTo>
                  <a:pt x="73" y="0"/>
                </a:lnTo>
                <a:lnTo>
                  <a:pt x="89" y="0"/>
                </a:lnTo>
                <a:lnTo>
                  <a:pt x="102" y="5"/>
                </a:lnTo>
                <a:lnTo>
                  <a:pt x="107" y="8"/>
                </a:lnTo>
                <a:lnTo>
                  <a:pt x="107" y="17"/>
                </a:lnTo>
                <a:lnTo>
                  <a:pt x="112" y="22"/>
                </a:lnTo>
                <a:lnTo>
                  <a:pt x="112" y="28"/>
                </a:lnTo>
                <a:lnTo>
                  <a:pt x="115" y="38"/>
                </a:lnTo>
                <a:lnTo>
                  <a:pt x="115" y="44"/>
                </a:lnTo>
                <a:lnTo>
                  <a:pt x="120" y="54"/>
                </a:lnTo>
                <a:lnTo>
                  <a:pt x="128" y="64"/>
                </a:lnTo>
                <a:lnTo>
                  <a:pt x="131" y="70"/>
                </a:lnTo>
                <a:lnTo>
                  <a:pt x="133" y="75"/>
                </a:lnTo>
                <a:lnTo>
                  <a:pt x="120" y="67"/>
                </a:lnTo>
                <a:lnTo>
                  <a:pt x="112" y="64"/>
                </a:lnTo>
                <a:lnTo>
                  <a:pt x="107" y="60"/>
                </a:lnTo>
                <a:lnTo>
                  <a:pt x="97" y="59"/>
                </a:lnTo>
                <a:lnTo>
                  <a:pt x="92" y="55"/>
                </a:lnTo>
                <a:lnTo>
                  <a:pt x="78" y="55"/>
                </a:lnTo>
                <a:lnTo>
                  <a:pt x="68" y="54"/>
                </a:lnTo>
                <a:lnTo>
                  <a:pt x="55" y="54"/>
                </a:lnTo>
                <a:lnTo>
                  <a:pt x="39" y="54"/>
                </a:lnTo>
                <a:lnTo>
                  <a:pt x="26" y="54"/>
                </a:lnTo>
                <a:lnTo>
                  <a:pt x="18" y="55"/>
                </a:lnTo>
                <a:lnTo>
                  <a:pt x="13" y="59"/>
                </a:lnTo>
                <a:lnTo>
                  <a:pt x="13" y="50"/>
                </a:lnTo>
                <a:lnTo>
                  <a:pt x="13" y="42"/>
                </a:lnTo>
                <a:lnTo>
                  <a:pt x="8" y="33"/>
                </a:lnTo>
                <a:lnTo>
                  <a:pt x="3" y="23"/>
                </a:lnTo>
                <a:lnTo>
                  <a:pt x="3" y="18"/>
                </a:lnTo>
                <a:lnTo>
                  <a:pt x="0" y="12"/>
                </a:lnTo>
              </a:path>
            </a:pathLst>
          </a:custGeom>
          <a:solidFill>
            <a:srgbClr val="C1CEFF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78904" tIns="39451" rIns="78904" bIns="39451"/>
          <a:lstStyle/>
          <a:p>
            <a:endParaRPr lang="ru-RU"/>
          </a:p>
        </p:txBody>
      </p:sp>
      <p:grpSp>
        <p:nvGrpSpPr>
          <p:cNvPr id="10262" name="Group 82"/>
          <p:cNvGrpSpPr>
            <a:grpSpLocks/>
          </p:cNvGrpSpPr>
          <p:nvPr/>
        </p:nvGrpSpPr>
        <p:grpSpPr bwMode="auto">
          <a:xfrm>
            <a:off x="6494463" y="1455738"/>
            <a:ext cx="187325" cy="79375"/>
            <a:chOff x="8804" y="3294"/>
            <a:chExt cx="65" cy="45"/>
          </a:xfrm>
        </p:grpSpPr>
        <p:grpSp>
          <p:nvGrpSpPr>
            <p:cNvPr id="10382" name="Group 83"/>
            <p:cNvGrpSpPr>
              <a:grpSpLocks/>
            </p:cNvGrpSpPr>
            <p:nvPr/>
          </p:nvGrpSpPr>
          <p:grpSpPr bwMode="auto">
            <a:xfrm>
              <a:off x="8822" y="3307"/>
              <a:ext cx="47" cy="29"/>
              <a:chOff x="8822" y="3307"/>
              <a:chExt cx="47" cy="29"/>
            </a:xfrm>
          </p:grpSpPr>
          <p:grpSp>
            <p:nvGrpSpPr>
              <p:cNvPr id="10392" name="Group 84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2"/>
                <a:chOff x="8822" y="3307"/>
                <a:chExt cx="47" cy="22"/>
              </a:xfrm>
            </p:grpSpPr>
            <p:sp>
              <p:nvSpPr>
                <p:cNvPr id="10396" name="AutoShape 85"/>
                <p:cNvSpPr>
                  <a:spLocks noChangeArrowheads="1"/>
                </p:cNvSpPr>
                <p:nvPr/>
              </p:nvSpPr>
              <p:spPr bwMode="auto">
                <a:xfrm rot="2940000">
                  <a:off x="8845" y="3297"/>
                  <a:ext cx="14" cy="34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  <p:sp>
              <p:nvSpPr>
                <p:cNvPr id="10397" name="AutoShape 86"/>
                <p:cNvSpPr>
                  <a:spLocks noChangeArrowheads="1"/>
                </p:cNvSpPr>
                <p:nvPr/>
              </p:nvSpPr>
              <p:spPr bwMode="auto">
                <a:xfrm rot="13740000" flipH="1">
                  <a:off x="8831" y="3306"/>
                  <a:ext cx="14" cy="31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</p:grpSp>
          <p:grpSp>
            <p:nvGrpSpPr>
              <p:cNvPr id="10393" name="Group 87"/>
              <p:cNvGrpSpPr>
                <a:grpSpLocks/>
              </p:cNvGrpSpPr>
              <p:nvPr/>
            </p:nvGrpSpPr>
            <p:grpSpPr bwMode="auto">
              <a:xfrm>
                <a:off x="8822" y="3312"/>
                <a:ext cx="34" cy="24"/>
                <a:chOff x="8822" y="3312"/>
                <a:chExt cx="34" cy="24"/>
              </a:xfrm>
            </p:grpSpPr>
            <p:sp>
              <p:nvSpPr>
                <p:cNvPr id="10394" name="AutoShape 88"/>
                <p:cNvSpPr>
                  <a:spLocks noChangeArrowheads="1"/>
                </p:cNvSpPr>
                <p:nvPr/>
              </p:nvSpPr>
              <p:spPr bwMode="auto">
                <a:xfrm rot="-2460000">
                  <a:off x="8822" y="3312"/>
                  <a:ext cx="21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  <p:sp>
              <p:nvSpPr>
                <p:cNvPr id="10395" name="AutoShape 89"/>
                <p:cNvSpPr>
                  <a:spLocks noChangeArrowheads="1"/>
                </p:cNvSpPr>
                <p:nvPr/>
              </p:nvSpPr>
              <p:spPr bwMode="auto">
                <a:xfrm rot="8340000" flipH="1">
                  <a:off x="8832" y="3317"/>
                  <a:ext cx="24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</p:grpSp>
        </p:grpSp>
        <p:grpSp>
          <p:nvGrpSpPr>
            <p:cNvPr id="10383" name="Group 90"/>
            <p:cNvGrpSpPr>
              <a:grpSpLocks/>
            </p:cNvGrpSpPr>
            <p:nvPr/>
          </p:nvGrpSpPr>
          <p:grpSpPr bwMode="auto">
            <a:xfrm>
              <a:off x="8804" y="3294"/>
              <a:ext cx="52" cy="45"/>
              <a:chOff x="8804" y="3294"/>
              <a:chExt cx="52" cy="45"/>
            </a:xfrm>
          </p:grpSpPr>
          <p:grpSp>
            <p:nvGrpSpPr>
              <p:cNvPr id="10386" name="Group 91"/>
              <p:cNvGrpSpPr>
                <a:grpSpLocks/>
              </p:cNvGrpSpPr>
              <p:nvPr/>
            </p:nvGrpSpPr>
            <p:grpSpPr bwMode="auto">
              <a:xfrm>
                <a:off x="8827" y="3294"/>
                <a:ext cx="24" cy="45"/>
                <a:chOff x="8827" y="3294"/>
                <a:chExt cx="24" cy="45"/>
              </a:xfrm>
            </p:grpSpPr>
            <p:sp>
              <p:nvSpPr>
                <p:cNvPr id="10390" name="AutoShape 92"/>
                <p:cNvSpPr>
                  <a:spLocks noChangeArrowheads="1"/>
                </p:cNvSpPr>
                <p:nvPr/>
              </p:nvSpPr>
              <p:spPr bwMode="auto">
                <a:xfrm>
                  <a:off x="8827" y="3294"/>
                  <a:ext cx="24" cy="25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  <p:sp>
              <p:nvSpPr>
                <p:cNvPr id="10391" name="AutoShape 9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827" y="3316"/>
                  <a:ext cx="24" cy="23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</p:grpSp>
          <p:grpSp>
            <p:nvGrpSpPr>
              <p:cNvPr id="10387" name="Group 94"/>
              <p:cNvGrpSpPr>
                <a:grpSpLocks/>
              </p:cNvGrpSpPr>
              <p:nvPr/>
            </p:nvGrpSpPr>
            <p:grpSpPr bwMode="auto">
              <a:xfrm>
                <a:off x="8804" y="3316"/>
                <a:ext cx="52" cy="16"/>
                <a:chOff x="8804" y="3316"/>
                <a:chExt cx="52" cy="16"/>
              </a:xfrm>
            </p:grpSpPr>
            <p:sp>
              <p:nvSpPr>
                <p:cNvPr id="10388" name="AutoShape 95"/>
                <p:cNvSpPr>
                  <a:spLocks noChangeArrowheads="1"/>
                </p:cNvSpPr>
                <p:nvPr/>
              </p:nvSpPr>
              <p:spPr bwMode="auto">
                <a:xfrm rot="-5400000">
                  <a:off x="8808" y="3312"/>
                  <a:ext cx="12" cy="20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  <p:sp>
              <p:nvSpPr>
                <p:cNvPr id="10389" name="AutoShape 9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35" y="3311"/>
                  <a:ext cx="16" cy="26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787400"/>
                  <a:endParaRPr lang="ru-RU" sz="800"/>
                </a:p>
              </p:txBody>
            </p:sp>
          </p:grpSp>
        </p:grpSp>
        <p:sp>
          <p:nvSpPr>
            <p:cNvPr id="10384" name="Oval 97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787400"/>
              <a:endParaRPr lang="ru-RU" sz="800"/>
            </a:p>
          </p:txBody>
        </p:sp>
        <p:sp>
          <p:nvSpPr>
            <p:cNvPr id="10385" name="AutoShape 98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triangle">
              <a:avLst>
                <a:gd name="adj" fmla="val 49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787400"/>
              <a:endParaRPr lang="ru-RU" sz="800"/>
            </a:p>
          </p:txBody>
        </p:sp>
      </p:grpSp>
      <p:grpSp>
        <p:nvGrpSpPr>
          <p:cNvPr id="10263" name="Group 60"/>
          <p:cNvGrpSpPr>
            <a:grpSpLocks/>
          </p:cNvGrpSpPr>
          <p:nvPr/>
        </p:nvGrpSpPr>
        <p:grpSpPr bwMode="auto">
          <a:xfrm>
            <a:off x="4900613" y="3014663"/>
            <a:ext cx="2763837" cy="1227137"/>
            <a:chOff x="2211" y="816"/>
            <a:chExt cx="1406" cy="525"/>
          </a:xfrm>
        </p:grpSpPr>
        <p:sp>
          <p:nvSpPr>
            <p:cNvPr id="26703" name="Rectangle 61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КЧС и ПБ</a:t>
              </a:r>
            </a:p>
          </p:txBody>
        </p:sp>
        <p:sp>
          <p:nvSpPr>
            <p:cNvPr id="26704" name="Rectangle 62"/>
            <p:cNvSpPr>
              <a:spLocks noChangeArrowheads="1"/>
            </p:cNvSpPr>
            <p:nvPr/>
          </p:nvSpPr>
          <p:spPr bwMode="auto">
            <a:xfrm>
              <a:off x="2211" y="1043"/>
              <a:ext cx="1406" cy="2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500" b="1" dirty="0">
                  <a:cs typeface="Times New Roman" pitchFamily="18" charset="0"/>
                </a:rPr>
                <a:t>Председатель </a:t>
              </a:r>
            </a:p>
            <a:p>
              <a:pPr algn="ctr">
                <a:defRPr/>
              </a:pPr>
              <a:r>
                <a:rPr lang="ru-RU" sz="1500" b="1" dirty="0">
                  <a:cs typeface="Times New Roman" pitchFamily="18" charset="0"/>
                </a:rPr>
                <a:t>Романов Максим Сергеевич</a:t>
              </a:r>
            </a:p>
            <a:p>
              <a:pPr algn="ctr">
                <a:defRPr/>
              </a:pPr>
              <a:r>
                <a:rPr lang="ru-RU" sz="1500" b="1" dirty="0">
                  <a:cs typeface="Times New Roman" pitchFamily="18" charset="0"/>
                </a:rPr>
                <a:t>8(39566) 3-04-21</a:t>
              </a:r>
            </a:p>
          </p:txBody>
        </p:sp>
      </p:grpSp>
      <p:grpSp>
        <p:nvGrpSpPr>
          <p:cNvPr id="10264" name="Group 64"/>
          <p:cNvGrpSpPr>
            <a:grpSpLocks/>
          </p:cNvGrpSpPr>
          <p:nvPr/>
        </p:nvGrpSpPr>
        <p:grpSpPr bwMode="auto">
          <a:xfrm>
            <a:off x="5084763" y="6129338"/>
            <a:ext cx="2498725" cy="1585912"/>
            <a:chOff x="2211" y="816"/>
            <a:chExt cx="1406" cy="454"/>
          </a:xfrm>
        </p:grpSpPr>
        <p:sp>
          <p:nvSpPr>
            <p:cNvPr id="26701" name="Rectangle 65"/>
            <p:cNvSpPr>
              <a:spLocks noChangeArrowheads="1"/>
            </p:cNvSpPr>
            <p:nvPr/>
          </p:nvSpPr>
          <p:spPr bwMode="auto">
            <a:xfrm>
              <a:off x="2211" y="816"/>
              <a:ext cx="1406" cy="1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Начальник гарнизона</a:t>
              </a:r>
            </a:p>
          </p:txBody>
        </p:sp>
        <p:sp>
          <p:nvSpPr>
            <p:cNvPr id="26702" name="Rectangle 66"/>
            <p:cNvSpPr>
              <a:spLocks noChangeArrowheads="1"/>
            </p:cNvSpPr>
            <p:nvPr/>
          </p:nvSpPr>
          <p:spPr bwMode="auto">
            <a:xfrm>
              <a:off x="2211" y="1004"/>
              <a:ext cx="1406" cy="2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 err="1" smtClean="0">
                  <a:cs typeface="Times New Roman" pitchFamily="18" charset="0"/>
                </a:rPr>
                <a:t>Барковский</a:t>
              </a:r>
              <a:r>
                <a:rPr lang="ru-RU" sz="1500" b="1" dirty="0" smtClean="0">
                  <a:cs typeface="Times New Roman" pitchFamily="18" charset="0"/>
                </a:rPr>
                <a:t> О.А.</a:t>
              </a:r>
              <a:endParaRPr lang="ru-RU" sz="1500" b="1" dirty="0">
                <a:cs typeface="Times New Roman" pitchFamily="18" charset="0"/>
              </a:endParaRP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</a:t>
              </a:r>
              <a:r>
                <a:rPr lang="ru-RU" sz="1500" b="1" dirty="0" smtClean="0">
                  <a:cs typeface="Times New Roman" pitchFamily="18" charset="0"/>
                </a:rPr>
                <a:t>2-67-01</a:t>
              </a:r>
              <a:r>
                <a:rPr lang="ru-RU" sz="1500" b="1" dirty="0">
                  <a:cs typeface="Times New Roman" pitchFamily="18" charset="0"/>
                </a:rPr>
                <a:t>,</a:t>
              </a:r>
            </a:p>
          </p:txBody>
        </p:sp>
      </p:grpSp>
      <p:grpSp>
        <p:nvGrpSpPr>
          <p:cNvPr id="10265" name="Group 67"/>
          <p:cNvGrpSpPr>
            <a:grpSpLocks/>
          </p:cNvGrpSpPr>
          <p:nvPr/>
        </p:nvGrpSpPr>
        <p:grpSpPr bwMode="auto">
          <a:xfrm>
            <a:off x="9366250" y="3897313"/>
            <a:ext cx="2500313" cy="958850"/>
            <a:chOff x="2211" y="816"/>
            <a:chExt cx="1406" cy="517"/>
          </a:xfrm>
        </p:grpSpPr>
        <p:sp>
          <p:nvSpPr>
            <p:cNvPr id="26699" name="Rectangle 68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ОМВД</a:t>
              </a:r>
            </a:p>
          </p:txBody>
        </p:sp>
        <p:sp>
          <p:nvSpPr>
            <p:cNvPr id="26700" name="Rectangle 69"/>
            <p:cNvSpPr>
              <a:spLocks noChangeArrowheads="1"/>
            </p:cNvSpPr>
            <p:nvPr/>
          </p:nvSpPr>
          <p:spPr bwMode="auto">
            <a:xfrm>
              <a:off x="2211" y="1043"/>
              <a:ext cx="1406" cy="2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Кузнецов А.А.</a:t>
              </a: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3-03-90</a:t>
              </a:r>
            </a:p>
          </p:txBody>
        </p:sp>
      </p:grpSp>
      <p:grpSp>
        <p:nvGrpSpPr>
          <p:cNvPr id="10266" name="Group 70"/>
          <p:cNvGrpSpPr>
            <a:grpSpLocks/>
          </p:cNvGrpSpPr>
          <p:nvPr/>
        </p:nvGrpSpPr>
        <p:grpSpPr bwMode="auto">
          <a:xfrm>
            <a:off x="847825" y="3613153"/>
            <a:ext cx="2409825" cy="1217612"/>
            <a:chOff x="2211" y="816"/>
            <a:chExt cx="1406" cy="454"/>
          </a:xfrm>
        </p:grpSpPr>
        <p:sp>
          <p:nvSpPr>
            <p:cNvPr id="26697" name="Rectangle 71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ФСБ</a:t>
              </a:r>
            </a:p>
          </p:txBody>
        </p:sp>
        <p:sp>
          <p:nvSpPr>
            <p:cNvPr id="26698" name="Rectangle 72"/>
            <p:cNvSpPr>
              <a:spLocks noChangeArrowheads="1"/>
            </p:cNvSpPr>
            <p:nvPr/>
          </p:nvSpPr>
          <p:spPr bwMode="auto">
            <a:xfrm>
              <a:off x="2211" y="963"/>
              <a:ext cx="1406" cy="30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</a:t>
              </a:r>
              <a:r>
                <a:rPr lang="ru-RU" sz="1500" b="1" dirty="0" smtClean="0">
                  <a:cs typeface="Times New Roman" pitchFamily="18" charset="0"/>
                </a:rPr>
                <a:t>Семенов С.К.</a:t>
              </a:r>
              <a:endParaRPr lang="ru-RU" sz="1500" b="1" dirty="0">
                <a:cs typeface="Times New Roman" pitchFamily="18" charset="0"/>
              </a:endParaRP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 smtClean="0">
                  <a:cs typeface="Times New Roman" pitchFamily="18" charset="0"/>
                </a:rPr>
                <a:t>8(39566)3-02-93</a:t>
              </a: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 smtClean="0">
                  <a:cs typeface="Times New Roman" pitchFamily="18" charset="0"/>
                </a:rPr>
                <a:t> 89027613386</a:t>
              </a:r>
              <a:endParaRPr lang="ru-RU" sz="1500" b="1" dirty="0">
                <a:cs typeface="Times New Roman" pitchFamily="18" charset="0"/>
              </a:endParaRPr>
            </a:p>
          </p:txBody>
        </p:sp>
      </p:grpSp>
      <p:grpSp>
        <p:nvGrpSpPr>
          <p:cNvPr id="10267" name="Group 73"/>
          <p:cNvGrpSpPr>
            <a:grpSpLocks/>
          </p:cNvGrpSpPr>
          <p:nvPr/>
        </p:nvGrpSpPr>
        <p:grpSpPr bwMode="auto">
          <a:xfrm>
            <a:off x="4949825" y="4429125"/>
            <a:ext cx="2665413" cy="1287463"/>
            <a:chOff x="2211" y="816"/>
            <a:chExt cx="1406" cy="531"/>
          </a:xfrm>
        </p:grpSpPr>
        <p:sp>
          <p:nvSpPr>
            <p:cNvPr id="26695" name="Rectangle 74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ГО и ЧС</a:t>
              </a:r>
            </a:p>
          </p:txBody>
        </p:sp>
        <p:sp>
          <p:nvSpPr>
            <p:cNvPr id="26696" name="Rectangle 75"/>
            <p:cNvSpPr>
              <a:spLocks noChangeArrowheads="1"/>
            </p:cNvSpPr>
            <p:nvPr/>
          </p:nvSpPr>
          <p:spPr bwMode="auto">
            <a:xfrm>
              <a:off x="2211" y="1043"/>
              <a:ext cx="1406" cy="3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начальник </a:t>
              </a:r>
              <a:r>
                <a:rPr lang="ru-RU" sz="1500" b="1" dirty="0" err="1">
                  <a:cs typeface="Times New Roman" pitchFamily="18" charset="0"/>
                </a:rPr>
                <a:t>Елгин</a:t>
              </a:r>
              <a:r>
                <a:rPr lang="ru-RU" sz="1500" b="1" dirty="0">
                  <a:cs typeface="Times New Roman" pitchFamily="18" charset="0"/>
                </a:rPr>
                <a:t> В.А.</a:t>
              </a:r>
            </a:p>
            <a:p>
              <a:pPr algn="ctr">
                <a:defRPr/>
              </a:pPr>
              <a:r>
                <a:rPr lang="ru-RU" sz="1500" b="1" dirty="0">
                  <a:cs typeface="Times New Roman" pitchFamily="18" charset="0"/>
                </a:rPr>
                <a:t>8(39566) 3-07-79</a:t>
              </a:r>
            </a:p>
          </p:txBody>
        </p:sp>
      </p:grpSp>
      <p:grpSp>
        <p:nvGrpSpPr>
          <p:cNvPr id="10268" name="Group 76"/>
          <p:cNvGrpSpPr>
            <a:grpSpLocks/>
          </p:cNvGrpSpPr>
          <p:nvPr/>
        </p:nvGrpSpPr>
        <p:grpSpPr bwMode="auto">
          <a:xfrm>
            <a:off x="9366250" y="5327650"/>
            <a:ext cx="2500313" cy="1173163"/>
            <a:chOff x="2211" y="816"/>
            <a:chExt cx="1406" cy="631"/>
          </a:xfrm>
        </p:grpSpPr>
        <p:sp>
          <p:nvSpPr>
            <p:cNvPr id="26693" name="Rectangle 77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ЦРБ</a:t>
              </a:r>
            </a:p>
          </p:txBody>
        </p:sp>
        <p:sp>
          <p:nvSpPr>
            <p:cNvPr id="26694" name="Rectangle 78"/>
            <p:cNvSpPr>
              <a:spLocks noChangeArrowheads="1"/>
            </p:cNvSpPr>
            <p:nvPr/>
          </p:nvSpPr>
          <p:spPr bwMode="auto">
            <a:xfrm>
              <a:off x="2211" y="1043"/>
              <a:ext cx="1406" cy="4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</a:t>
              </a:r>
              <a:r>
                <a:rPr lang="ru-RU" sz="1500" b="1" dirty="0" smtClean="0">
                  <a:cs typeface="Times New Roman" pitchFamily="18" charset="0"/>
                </a:rPr>
                <a:t>Николаев Р.П.</a:t>
              </a:r>
              <a:endParaRPr lang="ru-RU" sz="1500" b="1" dirty="0">
                <a:cs typeface="Times New Roman" pitchFamily="18" charset="0"/>
              </a:endParaRP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3-17-14</a:t>
              </a:r>
            </a:p>
          </p:txBody>
        </p:sp>
      </p:grpSp>
      <p:grpSp>
        <p:nvGrpSpPr>
          <p:cNvPr id="10269" name="Group 79"/>
          <p:cNvGrpSpPr>
            <a:grpSpLocks/>
          </p:cNvGrpSpPr>
          <p:nvPr/>
        </p:nvGrpSpPr>
        <p:grpSpPr bwMode="auto">
          <a:xfrm>
            <a:off x="9115425" y="6759575"/>
            <a:ext cx="2751138" cy="954088"/>
            <a:chOff x="2211" y="816"/>
            <a:chExt cx="1406" cy="513"/>
          </a:xfrm>
        </p:grpSpPr>
        <p:sp>
          <p:nvSpPr>
            <p:cNvPr id="26691" name="Rectangle 80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Ветеринарная служба</a:t>
              </a:r>
            </a:p>
          </p:txBody>
        </p:sp>
        <p:sp>
          <p:nvSpPr>
            <p:cNvPr id="26692" name="Rectangle 81"/>
            <p:cNvSpPr>
              <a:spLocks noChangeArrowheads="1"/>
            </p:cNvSpPr>
            <p:nvPr/>
          </p:nvSpPr>
          <p:spPr bwMode="auto">
            <a:xfrm>
              <a:off x="2211" y="1043"/>
              <a:ext cx="1406" cy="2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5713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</a:t>
              </a:r>
              <a:r>
                <a:rPr lang="ru-RU" sz="1500" b="1" dirty="0" err="1">
                  <a:cs typeface="Times New Roman" pitchFamily="18" charset="0"/>
                </a:rPr>
                <a:t>Музафаров</a:t>
              </a:r>
              <a:r>
                <a:rPr lang="ru-RU" sz="1500" b="1" dirty="0">
                  <a:cs typeface="Times New Roman" pitchFamily="18" charset="0"/>
                </a:rPr>
                <a:t> Ф.Г</a:t>
              </a:r>
            </a:p>
            <a:p>
              <a:pPr algn="ctr" defTabSz="1255713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3-22-20</a:t>
              </a:r>
            </a:p>
          </p:txBody>
        </p:sp>
      </p:grpSp>
      <p:grpSp>
        <p:nvGrpSpPr>
          <p:cNvPr id="10270" name="Group 82"/>
          <p:cNvGrpSpPr>
            <a:grpSpLocks/>
          </p:cNvGrpSpPr>
          <p:nvPr/>
        </p:nvGrpSpPr>
        <p:grpSpPr bwMode="auto">
          <a:xfrm>
            <a:off x="900113" y="6086475"/>
            <a:ext cx="2428875" cy="892175"/>
            <a:chOff x="2211" y="816"/>
            <a:chExt cx="1406" cy="481"/>
          </a:xfrm>
        </p:grpSpPr>
        <p:sp>
          <p:nvSpPr>
            <p:cNvPr id="26689" name="Rectangle 8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Прокуратура</a:t>
              </a:r>
            </a:p>
          </p:txBody>
        </p:sp>
        <p:sp>
          <p:nvSpPr>
            <p:cNvPr id="26690" name="Rectangle 84"/>
            <p:cNvSpPr>
              <a:spLocks noChangeArrowheads="1"/>
            </p:cNvSpPr>
            <p:nvPr/>
          </p:nvSpPr>
          <p:spPr bwMode="auto">
            <a:xfrm>
              <a:off x="2211" y="1043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Грищенко С.А.</a:t>
              </a: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8(39566)3-03-77</a:t>
              </a:r>
            </a:p>
          </p:txBody>
        </p:sp>
      </p:grpSp>
      <p:grpSp>
        <p:nvGrpSpPr>
          <p:cNvPr id="10271" name="Group 92"/>
          <p:cNvGrpSpPr>
            <a:grpSpLocks/>
          </p:cNvGrpSpPr>
          <p:nvPr/>
        </p:nvGrpSpPr>
        <p:grpSpPr bwMode="auto">
          <a:xfrm>
            <a:off x="9115425" y="8108950"/>
            <a:ext cx="2751138" cy="892175"/>
            <a:chOff x="2211" y="816"/>
            <a:chExt cx="1406" cy="481"/>
          </a:xfrm>
        </p:grpSpPr>
        <p:sp>
          <p:nvSpPr>
            <p:cNvPr id="26683" name="Rectangle 9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Центр гигиены и </a:t>
              </a:r>
            </a:p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эпидемиологии</a:t>
              </a:r>
            </a:p>
          </p:txBody>
        </p:sp>
        <p:sp>
          <p:nvSpPr>
            <p:cNvPr id="26684" name="Rectangle 94"/>
            <p:cNvSpPr>
              <a:spLocks noChangeArrowheads="1"/>
            </p:cNvSpPr>
            <p:nvPr/>
          </p:nvSpPr>
          <p:spPr bwMode="auto">
            <a:xfrm>
              <a:off x="2211" y="1043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5713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Бобров С.В.</a:t>
              </a:r>
            </a:p>
            <a:p>
              <a:pPr algn="ctr" defTabSz="1255713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3-05-29</a:t>
              </a:r>
            </a:p>
          </p:txBody>
        </p:sp>
      </p:grpSp>
      <p:sp>
        <p:nvSpPr>
          <p:cNvPr id="10272" name="Line 95"/>
          <p:cNvSpPr>
            <a:spLocks noChangeShapeType="1"/>
          </p:cNvSpPr>
          <p:nvPr/>
        </p:nvSpPr>
        <p:spPr bwMode="auto">
          <a:xfrm flipH="1" flipV="1">
            <a:off x="3257550" y="6443663"/>
            <a:ext cx="1714500" cy="28575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3" name="Line 96"/>
          <p:cNvSpPr>
            <a:spLocks noChangeShapeType="1"/>
          </p:cNvSpPr>
          <p:nvPr/>
        </p:nvSpPr>
        <p:spPr bwMode="auto">
          <a:xfrm flipH="1">
            <a:off x="4186238" y="6872288"/>
            <a:ext cx="785812" cy="50006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4" name="Line 97"/>
          <p:cNvSpPr>
            <a:spLocks noChangeShapeType="1"/>
          </p:cNvSpPr>
          <p:nvPr/>
        </p:nvSpPr>
        <p:spPr bwMode="auto">
          <a:xfrm flipH="1" flipV="1">
            <a:off x="3328988" y="5500688"/>
            <a:ext cx="1714500" cy="103981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5" name="Line 98"/>
          <p:cNvSpPr>
            <a:spLocks noChangeShapeType="1"/>
          </p:cNvSpPr>
          <p:nvPr/>
        </p:nvSpPr>
        <p:spPr bwMode="auto">
          <a:xfrm flipH="1" flipV="1">
            <a:off x="3328988" y="4325938"/>
            <a:ext cx="1714500" cy="20716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6" name="Line 99"/>
          <p:cNvSpPr>
            <a:spLocks noChangeShapeType="1"/>
          </p:cNvSpPr>
          <p:nvPr/>
        </p:nvSpPr>
        <p:spPr bwMode="auto">
          <a:xfrm flipH="1">
            <a:off x="7615238" y="5754688"/>
            <a:ext cx="1714500" cy="81756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7" name="Line 100"/>
          <p:cNvSpPr>
            <a:spLocks noChangeShapeType="1"/>
          </p:cNvSpPr>
          <p:nvPr/>
        </p:nvSpPr>
        <p:spPr bwMode="auto">
          <a:xfrm flipH="1" flipV="1">
            <a:off x="7615238" y="6786563"/>
            <a:ext cx="1357312" cy="3714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8" name="Line 101"/>
          <p:cNvSpPr>
            <a:spLocks noChangeShapeType="1"/>
          </p:cNvSpPr>
          <p:nvPr/>
        </p:nvSpPr>
        <p:spPr bwMode="auto">
          <a:xfrm flipH="1" flipV="1">
            <a:off x="7615238" y="7072313"/>
            <a:ext cx="1428750" cy="1300162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79" name="Line 102"/>
          <p:cNvSpPr>
            <a:spLocks noChangeShapeType="1"/>
          </p:cNvSpPr>
          <p:nvPr/>
        </p:nvSpPr>
        <p:spPr bwMode="auto">
          <a:xfrm flipH="1">
            <a:off x="7686675" y="4397375"/>
            <a:ext cx="1643063" cy="18319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0" name="Line 104"/>
          <p:cNvSpPr>
            <a:spLocks noChangeShapeType="1"/>
          </p:cNvSpPr>
          <p:nvPr/>
        </p:nvSpPr>
        <p:spPr bwMode="auto">
          <a:xfrm>
            <a:off x="7672388" y="3433763"/>
            <a:ext cx="472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1" name="Line 106"/>
          <p:cNvSpPr>
            <a:spLocks noChangeShapeType="1"/>
          </p:cNvSpPr>
          <p:nvPr/>
        </p:nvSpPr>
        <p:spPr bwMode="auto">
          <a:xfrm flipH="1">
            <a:off x="11863388" y="8447088"/>
            <a:ext cx="538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2" name="Line 107"/>
          <p:cNvSpPr>
            <a:spLocks noChangeShapeType="1"/>
          </p:cNvSpPr>
          <p:nvPr/>
        </p:nvSpPr>
        <p:spPr bwMode="auto">
          <a:xfrm flipH="1">
            <a:off x="11863388" y="7181850"/>
            <a:ext cx="538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3" name="Line 108"/>
          <p:cNvSpPr>
            <a:spLocks noChangeShapeType="1"/>
          </p:cNvSpPr>
          <p:nvPr/>
        </p:nvSpPr>
        <p:spPr bwMode="auto">
          <a:xfrm flipH="1">
            <a:off x="11863388" y="5749925"/>
            <a:ext cx="538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4" name="Line 109"/>
          <p:cNvSpPr>
            <a:spLocks noChangeShapeType="1"/>
          </p:cNvSpPr>
          <p:nvPr/>
        </p:nvSpPr>
        <p:spPr bwMode="auto">
          <a:xfrm flipH="1">
            <a:off x="11863388" y="4319588"/>
            <a:ext cx="538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5" name="Line 110"/>
          <p:cNvSpPr>
            <a:spLocks noChangeShapeType="1"/>
          </p:cNvSpPr>
          <p:nvPr/>
        </p:nvSpPr>
        <p:spPr bwMode="auto">
          <a:xfrm>
            <a:off x="7672388" y="3433763"/>
            <a:ext cx="4729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6" name="Line 112"/>
          <p:cNvSpPr>
            <a:spLocks noChangeShapeType="1"/>
          </p:cNvSpPr>
          <p:nvPr/>
        </p:nvSpPr>
        <p:spPr bwMode="auto">
          <a:xfrm flipH="1">
            <a:off x="11863388" y="8447088"/>
            <a:ext cx="538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7" name="Line 113"/>
          <p:cNvSpPr>
            <a:spLocks noChangeShapeType="1"/>
          </p:cNvSpPr>
          <p:nvPr/>
        </p:nvSpPr>
        <p:spPr bwMode="auto">
          <a:xfrm flipH="1">
            <a:off x="11863388" y="7181850"/>
            <a:ext cx="538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8" name="Line 114"/>
          <p:cNvSpPr>
            <a:spLocks noChangeShapeType="1"/>
          </p:cNvSpPr>
          <p:nvPr/>
        </p:nvSpPr>
        <p:spPr bwMode="auto">
          <a:xfrm flipH="1">
            <a:off x="11863388" y="5749925"/>
            <a:ext cx="538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89" name="Line 115"/>
          <p:cNvSpPr>
            <a:spLocks noChangeShapeType="1"/>
          </p:cNvSpPr>
          <p:nvPr/>
        </p:nvSpPr>
        <p:spPr bwMode="auto">
          <a:xfrm flipH="1">
            <a:off x="11863388" y="4319588"/>
            <a:ext cx="538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0" name="Line 117"/>
          <p:cNvSpPr>
            <a:spLocks noChangeShapeType="1"/>
          </p:cNvSpPr>
          <p:nvPr/>
        </p:nvSpPr>
        <p:spPr bwMode="auto">
          <a:xfrm>
            <a:off x="444500" y="3433763"/>
            <a:ext cx="4460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1" name="Line 119"/>
          <p:cNvSpPr>
            <a:spLocks noChangeShapeType="1"/>
          </p:cNvSpPr>
          <p:nvPr/>
        </p:nvSpPr>
        <p:spPr bwMode="auto">
          <a:xfrm>
            <a:off x="444500" y="7472363"/>
            <a:ext cx="446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2" name="Line 120"/>
          <p:cNvSpPr>
            <a:spLocks noChangeShapeType="1"/>
          </p:cNvSpPr>
          <p:nvPr/>
        </p:nvSpPr>
        <p:spPr bwMode="auto">
          <a:xfrm>
            <a:off x="444500" y="6578600"/>
            <a:ext cx="446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3" name="Line 121"/>
          <p:cNvSpPr>
            <a:spLocks noChangeShapeType="1"/>
          </p:cNvSpPr>
          <p:nvPr/>
        </p:nvSpPr>
        <p:spPr bwMode="auto">
          <a:xfrm>
            <a:off x="444500" y="5507038"/>
            <a:ext cx="446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4" name="Line 122"/>
          <p:cNvSpPr>
            <a:spLocks noChangeShapeType="1"/>
          </p:cNvSpPr>
          <p:nvPr/>
        </p:nvSpPr>
        <p:spPr bwMode="auto">
          <a:xfrm>
            <a:off x="444500" y="4319588"/>
            <a:ext cx="446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grpSp>
        <p:nvGrpSpPr>
          <p:cNvPr id="10295" name="Group 123"/>
          <p:cNvGrpSpPr>
            <a:grpSpLocks/>
          </p:cNvGrpSpPr>
          <p:nvPr/>
        </p:nvGrpSpPr>
        <p:grpSpPr bwMode="auto">
          <a:xfrm>
            <a:off x="5084763" y="1892300"/>
            <a:ext cx="2409825" cy="841375"/>
            <a:chOff x="2211" y="816"/>
            <a:chExt cx="1406" cy="454"/>
          </a:xfrm>
        </p:grpSpPr>
        <p:sp>
          <p:nvSpPr>
            <p:cNvPr id="26681" name="Rectangle 124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ГУ  МЧС по ИО</a:t>
              </a:r>
            </a:p>
          </p:txBody>
        </p:sp>
        <p:sp>
          <p:nvSpPr>
            <p:cNvPr id="26682" name="Rectangle 125"/>
            <p:cNvSpPr>
              <a:spLocks noChangeArrowheads="1"/>
            </p:cNvSpPr>
            <p:nvPr/>
          </p:nvSpPr>
          <p:spPr bwMode="auto">
            <a:xfrm>
              <a:off x="2211" y="1043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dirty="0">
                  <a:cs typeface="Times New Roman" pitchFamily="18" charset="0"/>
                </a:rPr>
                <a:t>ОДС</a:t>
              </a:r>
            </a:p>
            <a:p>
              <a:pPr algn="ctr" defTabSz="1257150">
                <a:defRPr/>
              </a:pPr>
              <a:r>
                <a:rPr lang="ru-RU" sz="1500" b="1" dirty="0">
                  <a:cs typeface="Times New Roman" pitchFamily="18" charset="0"/>
                </a:rPr>
                <a:t>8(3952)25-79-00</a:t>
              </a:r>
            </a:p>
          </p:txBody>
        </p:sp>
      </p:grpSp>
      <p:sp>
        <p:nvSpPr>
          <p:cNvPr id="10296" name="Line 127"/>
          <p:cNvSpPr>
            <a:spLocks noChangeShapeType="1"/>
          </p:cNvSpPr>
          <p:nvPr/>
        </p:nvSpPr>
        <p:spPr bwMode="auto">
          <a:xfrm>
            <a:off x="7494588" y="2314575"/>
            <a:ext cx="712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7" name="Line 131"/>
          <p:cNvSpPr>
            <a:spLocks noChangeShapeType="1"/>
          </p:cNvSpPr>
          <p:nvPr/>
        </p:nvSpPr>
        <p:spPr bwMode="auto">
          <a:xfrm>
            <a:off x="4194175" y="2314575"/>
            <a:ext cx="890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8" name="Line 132"/>
          <p:cNvSpPr>
            <a:spLocks noChangeShapeType="1"/>
          </p:cNvSpPr>
          <p:nvPr/>
        </p:nvSpPr>
        <p:spPr bwMode="auto">
          <a:xfrm flipV="1">
            <a:off x="4194175" y="6462713"/>
            <a:ext cx="890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464" tIns="55231" rIns="110464" bIns="55231"/>
          <a:lstStyle/>
          <a:p>
            <a:endParaRPr lang="ru-RU"/>
          </a:p>
        </p:txBody>
      </p:sp>
      <p:sp>
        <p:nvSpPr>
          <p:cNvPr id="10299" name="Полилиния 103"/>
          <p:cNvSpPr>
            <a:spLocks noChangeArrowheads="1"/>
          </p:cNvSpPr>
          <p:nvPr/>
        </p:nvSpPr>
        <p:spPr bwMode="auto">
          <a:xfrm>
            <a:off x="6257925" y="4178300"/>
            <a:ext cx="0" cy="198438"/>
          </a:xfrm>
          <a:custGeom>
            <a:avLst/>
            <a:gdLst>
              <a:gd name="T0" fmla="*/ 0 h 199696"/>
              <a:gd name="T1" fmla="*/ 121204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1428" tIns="45714" rIns="91428" bIns="45714"/>
          <a:lstStyle/>
          <a:p>
            <a:endParaRPr lang="ru-RU"/>
          </a:p>
        </p:txBody>
      </p:sp>
      <p:cxnSp>
        <p:nvCxnSpPr>
          <p:cNvPr id="10300" name="Прямая соединительная линия 81"/>
          <p:cNvCxnSpPr>
            <a:cxnSpLocks noChangeShapeType="1"/>
            <a:stCxn id="10291" idx="0"/>
            <a:endCxn id="10290" idx="0"/>
          </p:cNvCxnSpPr>
          <p:nvPr/>
        </p:nvCxnSpPr>
        <p:spPr bwMode="auto">
          <a:xfrm rot="5400000" flipH="1">
            <a:off x="-1574799" y="5453062"/>
            <a:ext cx="40386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1" name="Прямая соединительная линия 83"/>
          <p:cNvCxnSpPr>
            <a:cxnSpLocks noChangeShapeType="1"/>
            <a:stCxn id="10281" idx="0"/>
            <a:endCxn id="10285" idx="1"/>
          </p:cNvCxnSpPr>
          <p:nvPr/>
        </p:nvCxnSpPr>
        <p:spPr bwMode="auto">
          <a:xfrm rot="5400000" flipH="1">
            <a:off x="9894888" y="5940425"/>
            <a:ext cx="5013325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2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6149975" y="5916613"/>
            <a:ext cx="357187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303" name="Прямая соединительная линия 129"/>
          <p:cNvCxnSpPr>
            <a:cxnSpLocks noChangeShapeType="1"/>
            <a:stCxn id="10297" idx="0"/>
            <a:endCxn id="10298" idx="0"/>
          </p:cNvCxnSpPr>
          <p:nvPr/>
        </p:nvCxnSpPr>
        <p:spPr bwMode="auto">
          <a:xfrm rot="5400000">
            <a:off x="2120106" y="4388644"/>
            <a:ext cx="4149725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4" name="Прямая соединительная линия 131"/>
          <p:cNvCxnSpPr>
            <a:cxnSpLocks noChangeShapeType="1"/>
            <a:stCxn id="10296" idx="1"/>
          </p:cNvCxnSpPr>
          <p:nvPr/>
        </p:nvCxnSpPr>
        <p:spPr bwMode="auto">
          <a:xfrm rot="-5400000" flipH="1" flipV="1">
            <a:off x="6889750" y="3632200"/>
            <a:ext cx="26352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5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6149975" y="2871788"/>
            <a:ext cx="277813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grpSp>
        <p:nvGrpSpPr>
          <p:cNvPr id="10306" name="Group 82"/>
          <p:cNvGrpSpPr>
            <a:grpSpLocks/>
          </p:cNvGrpSpPr>
          <p:nvPr/>
        </p:nvGrpSpPr>
        <p:grpSpPr bwMode="auto">
          <a:xfrm>
            <a:off x="900113" y="7158038"/>
            <a:ext cx="3214687" cy="892175"/>
            <a:chOff x="2211" y="816"/>
            <a:chExt cx="1406" cy="481"/>
          </a:xfrm>
        </p:grpSpPr>
        <p:sp>
          <p:nvSpPr>
            <p:cNvPr id="148" name="Rectangle 8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РЭС-1  «Северные электросети»</a:t>
              </a:r>
            </a:p>
          </p:txBody>
        </p:sp>
        <p:sp>
          <p:nvSpPr>
            <p:cNvPr id="149" name="Rectangle 84"/>
            <p:cNvSpPr>
              <a:spLocks noChangeArrowheads="1"/>
            </p:cNvSpPr>
            <p:nvPr/>
          </p:nvSpPr>
          <p:spPr bwMode="auto">
            <a:xfrm>
              <a:off x="2211" y="1043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 </a:t>
              </a:r>
              <a:r>
                <a:rPr lang="ru-RU" sz="1500" b="1" dirty="0" smtClean="0">
                  <a:cs typeface="Times New Roman" pitchFamily="18" charset="0"/>
                </a:rPr>
                <a:t>Попов С.В.</a:t>
              </a:r>
              <a:endParaRPr lang="ru-RU" sz="1500" b="1" dirty="0">
                <a:cs typeface="Times New Roman" pitchFamily="18" charset="0"/>
              </a:endParaRP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3-22-24</a:t>
              </a:r>
            </a:p>
          </p:txBody>
        </p:sp>
      </p:grp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8" tIns="45714" rIns="91428" bIns="45714"/>
          <a:lstStyle/>
          <a:p>
            <a:pPr algn="ctr" defTabSz="1279372"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ПАСПОРТ ТЕРРИТОРИИ п. СТАРАЯ ИГИРМА</a:t>
            </a:r>
          </a:p>
          <a:p>
            <a:pPr algn="ctr" defTabSz="1279372"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НИЖНЕЛИМСКОГО  МУНИЦИПАЛЬНОГО РАЙОНА</a:t>
            </a:r>
          </a:p>
          <a:p>
            <a:pPr algn="ctr" defTabSz="1279372"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</a:t>
            </a:r>
          </a:p>
        </p:txBody>
      </p:sp>
      <p:grpSp>
        <p:nvGrpSpPr>
          <p:cNvPr id="10308" name="Group 92"/>
          <p:cNvGrpSpPr>
            <a:grpSpLocks/>
          </p:cNvGrpSpPr>
          <p:nvPr/>
        </p:nvGrpSpPr>
        <p:grpSpPr bwMode="auto">
          <a:xfrm>
            <a:off x="900113" y="5014913"/>
            <a:ext cx="2456515" cy="905159"/>
            <a:chOff x="2211" y="816"/>
            <a:chExt cx="1422" cy="488"/>
          </a:xfrm>
        </p:grpSpPr>
        <p:sp>
          <p:nvSpPr>
            <p:cNvPr id="130" name="Rectangle 93"/>
            <p:cNvSpPr>
              <a:spLocks noChangeArrowheads="1"/>
            </p:cNvSpPr>
            <p:nvPr/>
          </p:nvSpPr>
          <p:spPr bwMode="auto">
            <a:xfrm>
              <a:off x="2211" y="816"/>
              <a:ext cx="1406" cy="2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defRPr/>
              </a:pPr>
              <a:r>
                <a:rPr lang="ru-RU" sz="1500" b="1" i="1" dirty="0">
                  <a:cs typeface="Times New Roman" pitchFamily="18" charset="0"/>
                </a:rPr>
                <a:t>Лесничество</a:t>
              </a:r>
            </a:p>
          </p:txBody>
        </p:sp>
        <p:sp>
          <p:nvSpPr>
            <p:cNvPr id="131" name="Rectangle 94"/>
            <p:cNvSpPr>
              <a:spLocks noChangeArrowheads="1"/>
            </p:cNvSpPr>
            <p:nvPr/>
          </p:nvSpPr>
          <p:spPr bwMode="auto">
            <a:xfrm>
              <a:off x="2227" y="1050"/>
              <a:ext cx="1406" cy="2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Рук. Кушнарёва М.А.</a:t>
              </a:r>
            </a:p>
            <a:p>
              <a:pPr algn="ctr" defTabSz="1257150">
                <a:spcBef>
                  <a:spcPct val="20000"/>
                </a:spcBef>
                <a:defRPr/>
              </a:pPr>
              <a:r>
                <a:rPr lang="ru-RU" sz="1500" b="1" dirty="0">
                  <a:cs typeface="Times New Roman" pitchFamily="18" charset="0"/>
                </a:rPr>
                <a:t>8(39566) 62-031</a:t>
              </a:r>
            </a:p>
          </p:txBody>
        </p:sp>
      </p:grpSp>
      <p:cxnSp>
        <p:nvCxnSpPr>
          <p:cNvPr id="10309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7615238" y="4943475"/>
            <a:ext cx="5715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55"/>
          <p:cNvGrpSpPr>
            <a:grpSpLocks/>
          </p:cNvGrpSpPr>
          <p:nvPr/>
        </p:nvGrpSpPr>
        <p:grpSpPr bwMode="auto">
          <a:xfrm>
            <a:off x="0" y="-1588"/>
            <a:ext cx="12801600" cy="9602788"/>
            <a:chOff x="0" y="-2223"/>
            <a:chExt cx="12801600" cy="9603423"/>
          </a:xfrm>
        </p:grpSpPr>
        <p:grpSp>
          <p:nvGrpSpPr>
            <p:cNvPr id="11312" name="Группа 109"/>
            <p:cNvGrpSpPr>
              <a:grpSpLocks/>
            </p:cNvGrpSpPr>
            <p:nvPr/>
          </p:nvGrpSpPr>
          <p:grpSpPr bwMode="auto">
            <a:xfrm>
              <a:off x="0" y="-2223"/>
              <a:ext cx="12801600" cy="9603423"/>
              <a:chOff x="0" y="-2223"/>
              <a:chExt cx="12801600" cy="9603423"/>
            </a:xfrm>
          </p:grpSpPr>
          <p:grpSp>
            <p:nvGrpSpPr>
              <p:cNvPr id="11324" name="Группа 71"/>
              <p:cNvGrpSpPr>
                <a:grpSpLocks/>
              </p:cNvGrpSpPr>
              <p:nvPr/>
            </p:nvGrpSpPr>
            <p:grpSpPr bwMode="auto">
              <a:xfrm>
                <a:off x="0" y="-2223"/>
                <a:ext cx="12801600" cy="9603423"/>
                <a:chOff x="0" y="-2223"/>
                <a:chExt cx="12801600" cy="9603423"/>
              </a:xfrm>
            </p:grpSpPr>
            <p:pic>
              <p:nvPicPr>
                <p:cNvPr id="11326" name="Picture 41" descr="Игирма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-2223"/>
                  <a:ext cx="12801600" cy="9603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327" name="Прямоугольник 55"/>
                <p:cNvSpPr>
                  <a:spLocks noChangeArrowheads="1"/>
                </p:cNvSpPr>
                <p:nvPr/>
              </p:nvSpPr>
              <p:spPr bwMode="auto">
                <a:xfrm rot="-5400000">
                  <a:off x="5536784" y="4650964"/>
                  <a:ext cx="288049" cy="154097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11328" name="Группа 55"/>
                <p:cNvGrpSpPr>
                  <a:grpSpLocks/>
                </p:cNvGrpSpPr>
                <p:nvPr/>
              </p:nvGrpSpPr>
              <p:grpSpPr bwMode="auto">
                <a:xfrm rot="-813681">
                  <a:off x="4877169" y="4792171"/>
                  <a:ext cx="286928" cy="229590"/>
                  <a:chOff x="4900602" y="5514980"/>
                  <a:chExt cx="285752" cy="285752"/>
                </a:xfrm>
              </p:grpSpPr>
              <p:sp>
                <p:nvSpPr>
                  <p:cNvPr id="11337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793445" y="5622137"/>
                    <a:ext cx="285752" cy="71438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1338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019505" y="5610391"/>
                    <a:ext cx="262260" cy="71438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1339" name="Прямоугольник 5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903002" y="5657856"/>
                    <a:ext cx="283351" cy="142876"/>
                  </a:xfrm>
                  <a:prstGeom prst="rect">
                    <a:avLst/>
                  </a:prstGeom>
                  <a:solidFill>
                    <a:srgbClr val="1AF253"/>
                  </a:solidFill>
                  <a:ln w="25400" algn="ctr">
                    <a:solidFill>
                      <a:srgbClr val="1AF253"/>
                    </a:solidFill>
                    <a:miter lim="800000"/>
                    <a:headEnd/>
                    <a:tailEnd/>
                  </a:ln>
                </p:spPr>
                <p:txBody>
                  <a:bodyPr lIns="127985" tIns="63994" rIns="127985" bIns="63994" anchor="ctr"/>
                  <a:lstStyle/>
                  <a:p>
                    <a:pPr algn="ctr" defTabSz="1276350"/>
                    <a:endParaRPr lang="ru-RU" sz="25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29" name="Прямоугольник 55"/>
                <p:cNvSpPr>
                  <a:spLocks noChangeArrowheads="1"/>
                </p:cNvSpPr>
                <p:nvPr/>
              </p:nvSpPr>
              <p:spPr bwMode="auto">
                <a:xfrm rot="-678080">
                  <a:off x="4842843" y="3818016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330" name="Прямоугольник 55"/>
                <p:cNvSpPr>
                  <a:spLocks noChangeArrowheads="1"/>
                </p:cNvSpPr>
                <p:nvPr/>
              </p:nvSpPr>
              <p:spPr bwMode="auto">
                <a:xfrm rot="-678080">
                  <a:off x="5128595" y="3746576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331" name="Прямоугольник 55"/>
                <p:cNvSpPr>
                  <a:spLocks noChangeArrowheads="1"/>
                </p:cNvSpPr>
                <p:nvPr/>
              </p:nvSpPr>
              <p:spPr bwMode="auto">
                <a:xfrm rot="-678080">
                  <a:off x="5628661" y="3675140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332" name="Прямоугольник 55"/>
                <p:cNvSpPr>
                  <a:spLocks noChangeArrowheads="1"/>
                </p:cNvSpPr>
                <p:nvPr/>
              </p:nvSpPr>
              <p:spPr bwMode="auto">
                <a:xfrm>
                  <a:off x="6414478" y="6675536"/>
                  <a:ext cx="194801" cy="158875"/>
                </a:xfrm>
                <a:prstGeom prst="rect">
                  <a:avLst/>
                </a:prstGeom>
                <a:solidFill>
                  <a:srgbClr val="1AF253"/>
                </a:solidFill>
                <a:ln w="25400" algn="ctr">
                  <a:solidFill>
                    <a:srgbClr val="1AF253"/>
                  </a:solidFill>
                  <a:miter lim="800000"/>
                  <a:headEnd/>
                  <a:tailEnd/>
                </a:ln>
              </p:spPr>
              <p:txBody>
                <a:bodyPr lIns="127985" tIns="63994" rIns="127985" bIns="63994" anchor="ctr"/>
                <a:lstStyle/>
                <a:p>
                  <a:pPr algn="ctr" defTabSz="1276350"/>
                  <a:endParaRPr lang="ru-RU" sz="25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333" name="Полилиния 79"/>
                <p:cNvSpPr>
                  <a:spLocks noChangeArrowheads="1"/>
                </p:cNvSpPr>
                <p:nvPr/>
              </p:nvSpPr>
              <p:spPr bwMode="auto">
                <a:xfrm>
                  <a:off x="190500" y="6225117"/>
                  <a:ext cx="5149850" cy="3240616"/>
                </a:xfrm>
                <a:custGeom>
                  <a:avLst/>
                  <a:gdLst>
                    <a:gd name="T0" fmla="*/ 457200 w 5149850"/>
                    <a:gd name="T1" fmla="*/ 1255183 h 3240616"/>
                    <a:gd name="T2" fmla="*/ 825500 w 5149850"/>
                    <a:gd name="T3" fmla="*/ 1293283 h 3240616"/>
                    <a:gd name="T4" fmla="*/ 1270012 w 5149850"/>
                    <a:gd name="T5" fmla="*/ 1128183 h 3240616"/>
                    <a:gd name="T6" fmla="*/ 1409712 w 5149850"/>
                    <a:gd name="T7" fmla="*/ 861483 h 3240616"/>
                    <a:gd name="T8" fmla="*/ 1854212 w 5149850"/>
                    <a:gd name="T9" fmla="*/ 658283 h 3240616"/>
                    <a:gd name="T10" fmla="*/ 2679701 w 5149850"/>
                    <a:gd name="T11" fmla="*/ 455083 h 3240616"/>
                    <a:gd name="T12" fmla="*/ 3378201 w 5149850"/>
                    <a:gd name="T13" fmla="*/ 391583 h 3240616"/>
                    <a:gd name="T14" fmla="*/ 4102101 w 5149850"/>
                    <a:gd name="T15" fmla="*/ 35983 h 3240616"/>
                    <a:gd name="T16" fmla="*/ 4635502 w 5149850"/>
                    <a:gd name="T17" fmla="*/ 175683 h 3240616"/>
                    <a:gd name="T18" fmla="*/ 5105402 w 5149850"/>
                    <a:gd name="T19" fmla="*/ 594783 h 3240616"/>
                    <a:gd name="T20" fmla="*/ 4902202 w 5149850"/>
                    <a:gd name="T21" fmla="*/ 1128183 h 3240616"/>
                    <a:gd name="T22" fmla="*/ 4787902 w 5149850"/>
                    <a:gd name="T23" fmla="*/ 1788583 h 3240616"/>
                    <a:gd name="T24" fmla="*/ 4762502 w 5149850"/>
                    <a:gd name="T25" fmla="*/ 2398182 h 3240616"/>
                    <a:gd name="T26" fmla="*/ 4178301 w 5149850"/>
                    <a:gd name="T27" fmla="*/ 2969682 h 3240616"/>
                    <a:gd name="T28" fmla="*/ 3035301 w 5149850"/>
                    <a:gd name="T29" fmla="*/ 3033182 h 3240616"/>
                    <a:gd name="T30" fmla="*/ 2273301 w 5149850"/>
                    <a:gd name="T31" fmla="*/ 3236382 h 3240616"/>
                    <a:gd name="T32" fmla="*/ 1193812 w 5149850"/>
                    <a:gd name="T33" fmla="*/ 3007782 h 3240616"/>
                    <a:gd name="T34" fmla="*/ 546100 w 5149850"/>
                    <a:gd name="T35" fmla="*/ 3083982 h 3240616"/>
                    <a:gd name="T36" fmla="*/ 88900 w 5149850"/>
                    <a:gd name="T37" fmla="*/ 2334682 h 3240616"/>
                    <a:gd name="T38" fmla="*/ 63500 w 5149850"/>
                    <a:gd name="T39" fmla="*/ 1483783 h 3240616"/>
                    <a:gd name="T40" fmla="*/ 457200 w 5149850"/>
                    <a:gd name="T41" fmla="*/ 1255183 h 32406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49850"/>
                    <a:gd name="T64" fmla="*/ 0 h 3240616"/>
                    <a:gd name="T65" fmla="*/ 5149850 w 5149850"/>
                    <a:gd name="T66" fmla="*/ 3240616 h 32406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49850" h="3240616">
                      <a:moveTo>
                        <a:pt x="457200" y="1255183"/>
                      </a:moveTo>
                      <a:cubicBezTo>
                        <a:pt x="584200" y="1223433"/>
                        <a:pt x="690033" y="1314450"/>
                        <a:pt x="825500" y="1293283"/>
                      </a:cubicBezTo>
                      <a:cubicBezTo>
                        <a:pt x="960967" y="1272116"/>
                        <a:pt x="1172633" y="1200150"/>
                        <a:pt x="1270000" y="1128183"/>
                      </a:cubicBezTo>
                      <a:cubicBezTo>
                        <a:pt x="1367367" y="1056216"/>
                        <a:pt x="1312333" y="939800"/>
                        <a:pt x="1409700" y="861483"/>
                      </a:cubicBezTo>
                      <a:cubicBezTo>
                        <a:pt x="1507067" y="783166"/>
                        <a:pt x="1642533" y="726016"/>
                        <a:pt x="1854200" y="658283"/>
                      </a:cubicBezTo>
                      <a:cubicBezTo>
                        <a:pt x="2065867" y="590550"/>
                        <a:pt x="2425700" y="499533"/>
                        <a:pt x="2679700" y="455083"/>
                      </a:cubicBezTo>
                      <a:cubicBezTo>
                        <a:pt x="2933700" y="410633"/>
                        <a:pt x="3141133" y="461433"/>
                        <a:pt x="3378200" y="391583"/>
                      </a:cubicBezTo>
                      <a:cubicBezTo>
                        <a:pt x="3615267" y="321733"/>
                        <a:pt x="3892550" y="71966"/>
                        <a:pt x="4102100" y="35983"/>
                      </a:cubicBezTo>
                      <a:cubicBezTo>
                        <a:pt x="4311650" y="0"/>
                        <a:pt x="4468283" y="82550"/>
                        <a:pt x="4635500" y="175683"/>
                      </a:cubicBezTo>
                      <a:cubicBezTo>
                        <a:pt x="4802717" y="268816"/>
                        <a:pt x="5060950" y="436033"/>
                        <a:pt x="5105400" y="594783"/>
                      </a:cubicBezTo>
                      <a:cubicBezTo>
                        <a:pt x="5149850" y="753533"/>
                        <a:pt x="4955117" y="929216"/>
                        <a:pt x="4902200" y="1128183"/>
                      </a:cubicBezTo>
                      <a:cubicBezTo>
                        <a:pt x="4849283" y="1327150"/>
                        <a:pt x="4811183" y="1576916"/>
                        <a:pt x="4787900" y="1788583"/>
                      </a:cubicBezTo>
                      <a:cubicBezTo>
                        <a:pt x="4764617" y="2000250"/>
                        <a:pt x="4864100" y="2201333"/>
                        <a:pt x="4762500" y="2398183"/>
                      </a:cubicBezTo>
                      <a:cubicBezTo>
                        <a:pt x="4660900" y="2595033"/>
                        <a:pt x="4466167" y="2863850"/>
                        <a:pt x="4178300" y="2969683"/>
                      </a:cubicBezTo>
                      <a:cubicBezTo>
                        <a:pt x="3890433" y="3075516"/>
                        <a:pt x="3352800" y="2988733"/>
                        <a:pt x="3035300" y="3033183"/>
                      </a:cubicBezTo>
                      <a:cubicBezTo>
                        <a:pt x="2717800" y="3077633"/>
                        <a:pt x="2580217" y="3240616"/>
                        <a:pt x="2273300" y="3236383"/>
                      </a:cubicBezTo>
                      <a:cubicBezTo>
                        <a:pt x="1966383" y="3232150"/>
                        <a:pt x="1481667" y="3033183"/>
                        <a:pt x="1193800" y="3007783"/>
                      </a:cubicBezTo>
                      <a:cubicBezTo>
                        <a:pt x="905933" y="2982383"/>
                        <a:pt x="730250" y="3196166"/>
                        <a:pt x="546100" y="3083983"/>
                      </a:cubicBezTo>
                      <a:cubicBezTo>
                        <a:pt x="361950" y="2971800"/>
                        <a:pt x="169333" y="2601383"/>
                        <a:pt x="88900" y="2334683"/>
                      </a:cubicBezTo>
                      <a:cubicBezTo>
                        <a:pt x="8467" y="2067983"/>
                        <a:pt x="0" y="1663700"/>
                        <a:pt x="63500" y="1483783"/>
                      </a:cubicBezTo>
                      <a:cubicBezTo>
                        <a:pt x="127000" y="1303866"/>
                        <a:pt x="330200" y="1286933"/>
                        <a:pt x="457200" y="1255183"/>
                      </a:cubicBezTo>
                      <a:close/>
                    </a:path>
                  </a:pathLst>
                </a:custGeom>
                <a:solidFill>
                  <a:srgbClr val="00B050">
                    <a:alpha val="6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4" name="Полилиния 80"/>
                <p:cNvSpPr>
                  <a:spLocks noChangeArrowheads="1"/>
                </p:cNvSpPr>
                <p:nvPr/>
              </p:nvSpPr>
              <p:spPr bwMode="auto">
                <a:xfrm>
                  <a:off x="9431867" y="4942417"/>
                  <a:ext cx="3325283" cy="4643966"/>
                </a:xfrm>
                <a:custGeom>
                  <a:avLst/>
                  <a:gdLst>
                    <a:gd name="T0" fmla="*/ 118533 w 3325283"/>
                    <a:gd name="T1" fmla="*/ 3820583 h 4643966"/>
                    <a:gd name="T2" fmla="*/ 131233 w 3325283"/>
                    <a:gd name="T3" fmla="*/ 3325283 h 4643966"/>
                    <a:gd name="T4" fmla="*/ 131233 w 3325283"/>
                    <a:gd name="T5" fmla="*/ 2741083 h 4643966"/>
                    <a:gd name="T6" fmla="*/ 385233 w 3325283"/>
                    <a:gd name="T7" fmla="*/ 2194983 h 4643966"/>
                    <a:gd name="T8" fmla="*/ 918633 w 3325283"/>
                    <a:gd name="T9" fmla="*/ 1940995 h 4643966"/>
                    <a:gd name="T10" fmla="*/ 1591745 w 3325283"/>
                    <a:gd name="T11" fmla="*/ 2207683 h 4643966"/>
                    <a:gd name="T12" fmla="*/ 2087045 w 3325283"/>
                    <a:gd name="T13" fmla="*/ 2182283 h 4643966"/>
                    <a:gd name="T14" fmla="*/ 2277533 w 3325283"/>
                    <a:gd name="T15" fmla="*/ 1826695 h 4643966"/>
                    <a:gd name="T16" fmla="*/ 2252133 w 3325283"/>
                    <a:gd name="T17" fmla="*/ 1382195 h 4643966"/>
                    <a:gd name="T18" fmla="*/ 2061645 w 3325283"/>
                    <a:gd name="T19" fmla="*/ 924983 h 4643966"/>
                    <a:gd name="T20" fmla="*/ 1921945 w 3325283"/>
                    <a:gd name="T21" fmla="*/ 315383 h 4643966"/>
                    <a:gd name="T22" fmla="*/ 2417233 w 3325283"/>
                    <a:gd name="T23" fmla="*/ 10583 h 4643966"/>
                    <a:gd name="T24" fmla="*/ 3052233 w 3325283"/>
                    <a:gd name="T25" fmla="*/ 378883 h 4643966"/>
                    <a:gd name="T26" fmla="*/ 3103033 w 3325283"/>
                    <a:gd name="T27" fmla="*/ 1191695 h 4643966"/>
                    <a:gd name="T28" fmla="*/ 3191933 w 3325283"/>
                    <a:gd name="T29" fmla="*/ 1966395 h 4643966"/>
                    <a:gd name="T30" fmla="*/ 3242733 w 3325283"/>
                    <a:gd name="T31" fmla="*/ 2372783 h 4643966"/>
                    <a:gd name="T32" fmla="*/ 3191933 w 3325283"/>
                    <a:gd name="T33" fmla="*/ 3325283 h 4643966"/>
                    <a:gd name="T34" fmla="*/ 3280833 w 3325283"/>
                    <a:gd name="T35" fmla="*/ 3706283 h 4643966"/>
                    <a:gd name="T36" fmla="*/ 2925233 w 3325283"/>
                    <a:gd name="T37" fmla="*/ 4493682 h 4643966"/>
                    <a:gd name="T38" fmla="*/ 1871145 w 3325283"/>
                    <a:gd name="T39" fmla="*/ 4544482 h 4643966"/>
                    <a:gd name="T40" fmla="*/ 1528245 w 3325283"/>
                    <a:gd name="T41" fmla="*/ 4633382 h 4643966"/>
                    <a:gd name="T42" fmla="*/ 677333 w 3325283"/>
                    <a:gd name="T43" fmla="*/ 4607982 h 4643966"/>
                    <a:gd name="T44" fmla="*/ 93133 w 3325283"/>
                    <a:gd name="T45" fmla="*/ 4468282 h 4643966"/>
                    <a:gd name="T46" fmla="*/ 118533 w 3325283"/>
                    <a:gd name="T47" fmla="*/ 3769783 h 4643966"/>
                    <a:gd name="T48" fmla="*/ 118533 w 3325283"/>
                    <a:gd name="T49" fmla="*/ 3769783 h 4643966"/>
                    <a:gd name="T50" fmla="*/ 118533 w 3325283"/>
                    <a:gd name="T51" fmla="*/ 3820583 h 464396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25283"/>
                    <a:gd name="T79" fmla="*/ 0 h 4643966"/>
                    <a:gd name="T80" fmla="*/ 3325283 w 3325283"/>
                    <a:gd name="T81" fmla="*/ 4643966 h 464396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25283" h="4643966">
                      <a:moveTo>
                        <a:pt x="118533" y="3820583"/>
                      </a:moveTo>
                      <a:cubicBezTo>
                        <a:pt x="123824" y="3662891"/>
                        <a:pt x="129116" y="3505200"/>
                        <a:pt x="131233" y="3325283"/>
                      </a:cubicBezTo>
                      <a:cubicBezTo>
                        <a:pt x="133350" y="3145366"/>
                        <a:pt x="88900" y="2929466"/>
                        <a:pt x="131233" y="2741083"/>
                      </a:cubicBezTo>
                      <a:cubicBezTo>
                        <a:pt x="173566" y="2552700"/>
                        <a:pt x="254000" y="2328333"/>
                        <a:pt x="385233" y="2194983"/>
                      </a:cubicBezTo>
                      <a:cubicBezTo>
                        <a:pt x="516466" y="2061633"/>
                        <a:pt x="717550" y="1938866"/>
                        <a:pt x="918633" y="1940983"/>
                      </a:cubicBezTo>
                      <a:cubicBezTo>
                        <a:pt x="1119716" y="1943100"/>
                        <a:pt x="1397000" y="2167466"/>
                        <a:pt x="1591733" y="2207683"/>
                      </a:cubicBezTo>
                      <a:cubicBezTo>
                        <a:pt x="1786466" y="2247900"/>
                        <a:pt x="1972733" y="2245783"/>
                        <a:pt x="2087033" y="2182283"/>
                      </a:cubicBezTo>
                      <a:cubicBezTo>
                        <a:pt x="2201333" y="2118783"/>
                        <a:pt x="2250016" y="1960033"/>
                        <a:pt x="2277533" y="1826683"/>
                      </a:cubicBezTo>
                      <a:cubicBezTo>
                        <a:pt x="2305050" y="1693333"/>
                        <a:pt x="2288116" y="1532466"/>
                        <a:pt x="2252133" y="1382183"/>
                      </a:cubicBezTo>
                      <a:cubicBezTo>
                        <a:pt x="2216150" y="1231900"/>
                        <a:pt x="2116666" y="1102783"/>
                        <a:pt x="2061633" y="924983"/>
                      </a:cubicBezTo>
                      <a:cubicBezTo>
                        <a:pt x="2006600" y="747183"/>
                        <a:pt x="1862666" y="467783"/>
                        <a:pt x="1921933" y="315383"/>
                      </a:cubicBezTo>
                      <a:cubicBezTo>
                        <a:pt x="1981200" y="162983"/>
                        <a:pt x="2228850" y="0"/>
                        <a:pt x="2417233" y="10583"/>
                      </a:cubicBezTo>
                      <a:cubicBezTo>
                        <a:pt x="2605616" y="21166"/>
                        <a:pt x="2937933" y="182033"/>
                        <a:pt x="3052233" y="378883"/>
                      </a:cubicBezTo>
                      <a:cubicBezTo>
                        <a:pt x="3166533" y="575733"/>
                        <a:pt x="3079750" y="927100"/>
                        <a:pt x="3103033" y="1191683"/>
                      </a:cubicBezTo>
                      <a:cubicBezTo>
                        <a:pt x="3126316" y="1456266"/>
                        <a:pt x="3168650" y="1769533"/>
                        <a:pt x="3191933" y="1966383"/>
                      </a:cubicBezTo>
                      <a:cubicBezTo>
                        <a:pt x="3215216" y="2163233"/>
                        <a:pt x="3242733" y="2146300"/>
                        <a:pt x="3242733" y="2372783"/>
                      </a:cubicBezTo>
                      <a:cubicBezTo>
                        <a:pt x="3242733" y="2599266"/>
                        <a:pt x="3185583" y="3103033"/>
                        <a:pt x="3191933" y="3325283"/>
                      </a:cubicBezTo>
                      <a:cubicBezTo>
                        <a:pt x="3198283" y="3547533"/>
                        <a:pt x="3325283" y="3511550"/>
                        <a:pt x="3280833" y="3706283"/>
                      </a:cubicBezTo>
                      <a:cubicBezTo>
                        <a:pt x="3236383" y="3901016"/>
                        <a:pt x="3160183" y="4353983"/>
                        <a:pt x="2925233" y="4493683"/>
                      </a:cubicBezTo>
                      <a:cubicBezTo>
                        <a:pt x="2690283" y="4633383"/>
                        <a:pt x="2103966" y="4521200"/>
                        <a:pt x="1871133" y="4544483"/>
                      </a:cubicBezTo>
                      <a:cubicBezTo>
                        <a:pt x="1638300" y="4567766"/>
                        <a:pt x="1727199" y="4622800"/>
                        <a:pt x="1528233" y="4633383"/>
                      </a:cubicBezTo>
                      <a:cubicBezTo>
                        <a:pt x="1329267" y="4643966"/>
                        <a:pt x="916516" y="4635500"/>
                        <a:pt x="677333" y="4607983"/>
                      </a:cubicBezTo>
                      <a:cubicBezTo>
                        <a:pt x="438150" y="4580466"/>
                        <a:pt x="186266" y="4607983"/>
                        <a:pt x="93133" y="4468283"/>
                      </a:cubicBezTo>
                      <a:cubicBezTo>
                        <a:pt x="0" y="4328583"/>
                        <a:pt x="118533" y="3769783"/>
                        <a:pt x="118533" y="3769783"/>
                      </a:cubicBezTo>
                      <a:lnTo>
                        <a:pt x="118533" y="3820583"/>
                      </a:lnTo>
                      <a:close/>
                    </a:path>
                  </a:pathLst>
                </a:custGeom>
                <a:solidFill>
                  <a:srgbClr val="00B050">
                    <a:alpha val="6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5" name="Полилиния 81"/>
                <p:cNvSpPr>
                  <a:spLocks noChangeArrowheads="1"/>
                </p:cNvSpPr>
                <p:nvPr/>
              </p:nvSpPr>
              <p:spPr bwMode="auto">
                <a:xfrm>
                  <a:off x="85725" y="104775"/>
                  <a:ext cx="6013450" cy="5762625"/>
                </a:xfrm>
                <a:custGeom>
                  <a:avLst/>
                  <a:gdLst>
                    <a:gd name="T0" fmla="*/ 9525 w 6013450"/>
                    <a:gd name="T1" fmla="*/ 5762625 h 5762625"/>
                    <a:gd name="T2" fmla="*/ 352425 w 6013450"/>
                    <a:gd name="T3" fmla="*/ 5172073 h 5762625"/>
                    <a:gd name="T4" fmla="*/ 371475 w 6013450"/>
                    <a:gd name="T5" fmla="*/ 4467225 h 5762625"/>
                    <a:gd name="T6" fmla="*/ 447675 w 6013450"/>
                    <a:gd name="T7" fmla="*/ 4010024 h 5762625"/>
                    <a:gd name="T8" fmla="*/ 923925 w 6013450"/>
                    <a:gd name="T9" fmla="*/ 3609974 h 5762625"/>
                    <a:gd name="T10" fmla="*/ 1666887 w 6013450"/>
                    <a:gd name="T11" fmla="*/ 3343274 h 5762625"/>
                    <a:gd name="T12" fmla="*/ 2352675 w 6013450"/>
                    <a:gd name="T13" fmla="*/ 3190874 h 5762625"/>
                    <a:gd name="T14" fmla="*/ 2790825 w 6013450"/>
                    <a:gd name="T15" fmla="*/ 3209924 h 5762625"/>
                    <a:gd name="T16" fmla="*/ 3133725 w 6013450"/>
                    <a:gd name="T17" fmla="*/ 3228974 h 5762625"/>
                    <a:gd name="T18" fmla="*/ 3457575 w 6013450"/>
                    <a:gd name="T19" fmla="*/ 2828925 h 5762625"/>
                    <a:gd name="T20" fmla="*/ 3781425 w 6013450"/>
                    <a:gd name="T21" fmla="*/ 2828925 h 5762625"/>
                    <a:gd name="T22" fmla="*/ 4219574 w 6013450"/>
                    <a:gd name="T23" fmla="*/ 2676525 h 5762625"/>
                    <a:gd name="T24" fmla="*/ 4562474 w 6013450"/>
                    <a:gd name="T25" fmla="*/ 2181225 h 5762625"/>
                    <a:gd name="T26" fmla="*/ 4772026 w 6013450"/>
                    <a:gd name="T27" fmla="*/ 1609725 h 5762625"/>
                    <a:gd name="T28" fmla="*/ 5172074 w 6013450"/>
                    <a:gd name="T29" fmla="*/ 1228725 h 5762625"/>
                    <a:gd name="T30" fmla="*/ 5438774 w 6013450"/>
                    <a:gd name="T31" fmla="*/ 657225 h 5762625"/>
                    <a:gd name="T32" fmla="*/ 5953126 w 6013450"/>
                    <a:gd name="T33" fmla="*/ 180975 h 5762625"/>
                    <a:gd name="T34" fmla="*/ 5800726 w 6013450"/>
                    <a:gd name="T35" fmla="*/ 28575 h 5762625"/>
                    <a:gd name="T36" fmla="*/ 5553074 w 6013450"/>
                    <a:gd name="T37" fmla="*/ 28575 h 5762625"/>
                    <a:gd name="T38" fmla="*/ 962025 w 6013450"/>
                    <a:gd name="T39" fmla="*/ 28575 h 5762625"/>
                    <a:gd name="T40" fmla="*/ 409575 w 6013450"/>
                    <a:gd name="T41" fmla="*/ 28575 h 5762625"/>
                    <a:gd name="T42" fmla="*/ 238125 w 6013450"/>
                    <a:gd name="T43" fmla="*/ 66675 h 5762625"/>
                    <a:gd name="T44" fmla="*/ 123825 w 6013450"/>
                    <a:gd name="T45" fmla="*/ 28575 h 5762625"/>
                    <a:gd name="T46" fmla="*/ 47625 w 6013450"/>
                    <a:gd name="T47" fmla="*/ 238125 h 5762625"/>
                    <a:gd name="T48" fmla="*/ 47625 w 6013450"/>
                    <a:gd name="T49" fmla="*/ 1209675 h 5762625"/>
                    <a:gd name="T50" fmla="*/ 66675 w 6013450"/>
                    <a:gd name="T51" fmla="*/ 4505325 h 5762625"/>
                    <a:gd name="T52" fmla="*/ 85725 w 6013450"/>
                    <a:gd name="T53" fmla="*/ 5419725 h 5762625"/>
                    <a:gd name="T54" fmla="*/ 9525 w 6013450"/>
                    <a:gd name="T55" fmla="*/ 5648325 h 5762625"/>
                    <a:gd name="T56" fmla="*/ 28575 w 6013450"/>
                    <a:gd name="T57" fmla="*/ 5705473 h 5762625"/>
                    <a:gd name="T58" fmla="*/ 28575 w 6013450"/>
                    <a:gd name="T59" fmla="*/ 5705473 h 57626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013450"/>
                    <a:gd name="T91" fmla="*/ 0 h 5762625"/>
                    <a:gd name="T92" fmla="*/ 6013450 w 6013450"/>
                    <a:gd name="T93" fmla="*/ 5762625 h 576262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013450" h="5762625">
                      <a:moveTo>
                        <a:pt x="9525" y="5762625"/>
                      </a:moveTo>
                      <a:cubicBezTo>
                        <a:pt x="150812" y="5575300"/>
                        <a:pt x="292100" y="5387975"/>
                        <a:pt x="352425" y="5172075"/>
                      </a:cubicBezTo>
                      <a:cubicBezTo>
                        <a:pt x="412750" y="4956175"/>
                        <a:pt x="355600" y="4660900"/>
                        <a:pt x="371475" y="4467225"/>
                      </a:cubicBezTo>
                      <a:cubicBezTo>
                        <a:pt x="387350" y="4273550"/>
                        <a:pt x="355600" y="4152900"/>
                        <a:pt x="447675" y="4010025"/>
                      </a:cubicBezTo>
                      <a:cubicBezTo>
                        <a:pt x="539750" y="3867150"/>
                        <a:pt x="720725" y="3721100"/>
                        <a:pt x="923925" y="3609975"/>
                      </a:cubicBezTo>
                      <a:cubicBezTo>
                        <a:pt x="1127125" y="3498850"/>
                        <a:pt x="1428750" y="3413125"/>
                        <a:pt x="1666875" y="3343275"/>
                      </a:cubicBezTo>
                      <a:cubicBezTo>
                        <a:pt x="1905000" y="3273425"/>
                        <a:pt x="2165350" y="3213100"/>
                        <a:pt x="2352675" y="3190875"/>
                      </a:cubicBezTo>
                      <a:cubicBezTo>
                        <a:pt x="2540000" y="3168650"/>
                        <a:pt x="2790825" y="3209925"/>
                        <a:pt x="2790825" y="3209925"/>
                      </a:cubicBezTo>
                      <a:cubicBezTo>
                        <a:pt x="2921000" y="3216275"/>
                        <a:pt x="3022600" y="3292475"/>
                        <a:pt x="3133725" y="3228975"/>
                      </a:cubicBezTo>
                      <a:cubicBezTo>
                        <a:pt x="3244850" y="3165475"/>
                        <a:pt x="3349625" y="2895600"/>
                        <a:pt x="3457575" y="2828925"/>
                      </a:cubicBezTo>
                      <a:cubicBezTo>
                        <a:pt x="3565525" y="2762250"/>
                        <a:pt x="3654425" y="2854325"/>
                        <a:pt x="3781425" y="2828925"/>
                      </a:cubicBezTo>
                      <a:cubicBezTo>
                        <a:pt x="3908425" y="2803525"/>
                        <a:pt x="4089400" y="2784475"/>
                        <a:pt x="4219575" y="2676525"/>
                      </a:cubicBezTo>
                      <a:cubicBezTo>
                        <a:pt x="4349750" y="2568575"/>
                        <a:pt x="4470400" y="2359025"/>
                        <a:pt x="4562475" y="2181225"/>
                      </a:cubicBezTo>
                      <a:cubicBezTo>
                        <a:pt x="4654550" y="2003425"/>
                        <a:pt x="4670425" y="1768475"/>
                        <a:pt x="4772025" y="1609725"/>
                      </a:cubicBezTo>
                      <a:cubicBezTo>
                        <a:pt x="4873625" y="1450975"/>
                        <a:pt x="5060950" y="1387475"/>
                        <a:pt x="5172075" y="1228725"/>
                      </a:cubicBezTo>
                      <a:cubicBezTo>
                        <a:pt x="5283200" y="1069975"/>
                        <a:pt x="5308600" y="831850"/>
                        <a:pt x="5438775" y="657225"/>
                      </a:cubicBezTo>
                      <a:cubicBezTo>
                        <a:pt x="5568950" y="482600"/>
                        <a:pt x="5892800" y="285750"/>
                        <a:pt x="5953125" y="180975"/>
                      </a:cubicBezTo>
                      <a:cubicBezTo>
                        <a:pt x="6013450" y="76200"/>
                        <a:pt x="5867400" y="53975"/>
                        <a:pt x="5800725" y="28575"/>
                      </a:cubicBezTo>
                      <a:cubicBezTo>
                        <a:pt x="5734050" y="3175"/>
                        <a:pt x="5553075" y="28575"/>
                        <a:pt x="5553075" y="28575"/>
                      </a:cubicBezTo>
                      <a:lnTo>
                        <a:pt x="962025" y="28575"/>
                      </a:lnTo>
                      <a:cubicBezTo>
                        <a:pt x="104775" y="28575"/>
                        <a:pt x="530225" y="22225"/>
                        <a:pt x="409575" y="28575"/>
                      </a:cubicBezTo>
                      <a:cubicBezTo>
                        <a:pt x="288925" y="34925"/>
                        <a:pt x="285750" y="66675"/>
                        <a:pt x="238125" y="66675"/>
                      </a:cubicBezTo>
                      <a:cubicBezTo>
                        <a:pt x="190500" y="66675"/>
                        <a:pt x="155575" y="0"/>
                        <a:pt x="123825" y="28575"/>
                      </a:cubicBezTo>
                      <a:cubicBezTo>
                        <a:pt x="92075" y="57150"/>
                        <a:pt x="60325" y="41275"/>
                        <a:pt x="47625" y="238125"/>
                      </a:cubicBezTo>
                      <a:cubicBezTo>
                        <a:pt x="34925" y="434975"/>
                        <a:pt x="44450" y="498475"/>
                        <a:pt x="47625" y="1209675"/>
                      </a:cubicBezTo>
                      <a:cubicBezTo>
                        <a:pt x="50800" y="1920875"/>
                        <a:pt x="60325" y="3803650"/>
                        <a:pt x="66675" y="4505325"/>
                      </a:cubicBezTo>
                      <a:cubicBezTo>
                        <a:pt x="73025" y="5207000"/>
                        <a:pt x="95250" y="5229225"/>
                        <a:pt x="85725" y="5419725"/>
                      </a:cubicBezTo>
                      <a:cubicBezTo>
                        <a:pt x="76200" y="5610225"/>
                        <a:pt x="19050" y="5600700"/>
                        <a:pt x="9525" y="5648325"/>
                      </a:cubicBezTo>
                      <a:cubicBezTo>
                        <a:pt x="0" y="5695950"/>
                        <a:pt x="28575" y="5705475"/>
                        <a:pt x="28575" y="5705475"/>
                      </a:cubicBezTo>
                    </a:path>
                  </a:pathLst>
                </a:custGeom>
                <a:solidFill>
                  <a:srgbClr val="00B0F0">
                    <a:alpha val="83920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6" name="Полилиния 82"/>
                <p:cNvSpPr>
                  <a:spLocks noChangeArrowheads="1"/>
                </p:cNvSpPr>
                <p:nvPr/>
              </p:nvSpPr>
              <p:spPr bwMode="auto">
                <a:xfrm>
                  <a:off x="6804025" y="98425"/>
                  <a:ext cx="5715000" cy="1787525"/>
                </a:xfrm>
                <a:custGeom>
                  <a:avLst/>
                  <a:gdLst>
                    <a:gd name="T0" fmla="*/ 34925 w 5715000"/>
                    <a:gd name="T1" fmla="*/ 206375 h 1787525"/>
                    <a:gd name="T2" fmla="*/ 263525 w 5715000"/>
                    <a:gd name="T3" fmla="*/ 835025 h 1787525"/>
                    <a:gd name="T4" fmla="*/ 1063625 w 5715000"/>
                    <a:gd name="T5" fmla="*/ 1482725 h 1787525"/>
                    <a:gd name="T6" fmla="*/ 1863725 w 5715000"/>
                    <a:gd name="T7" fmla="*/ 1749425 h 1787525"/>
                    <a:gd name="T8" fmla="*/ 2682874 w 5715000"/>
                    <a:gd name="T9" fmla="*/ 1711325 h 1787525"/>
                    <a:gd name="T10" fmla="*/ 3311524 w 5715000"/>
                    <a:gd name="T11" fmla="*/ 1577975 h 1787525"/>
                    <a:gd name="T12" fmla="*/ 4130674 w 5715000"/>
                    <a:gd name="T13" fmla="*/ 1577975 h 1787525"/>
                    <a:gd name="T14" fmla="*/ 4968872 w 5715000"/>
                    <a:gd name="T15" fmla="*/ 1577975 h 1787525"/>
                    <a:gd name="T16" fmla="*/ 5387972 w 5715000"/>
                    <a:gd name="T17" fmla="*/ 1501775 h 1787525"/>
                    <a:gd name="T18" fmla="*/ 5673724 w 5715000"/>
                    <a:gd name="T19" fmla="*/ 1158875 h 1787525"/>
                    <a:gd name="T20" fmla="*/ 5635624 w 5715000"/>
                    <a:gd name="T21" fmla="*/ 682625 h 1787525"/>
                    <a:gd name="T22" fmla="*/ 5445124 w 5715000"/>
                    <a:gd name="T23" fmla="*/ 92075 h 1787525"/>
                    <a:gd name="T24" fmla="*/ 4416424 w 5715000"/>
                    <a:gd name="T25" fmla="*/ 130175 h 1787525"/>
                    <a:gd name="T26" fmla="*/ 3311524 w 5715000"/>
                    <a:gd name="T27" fmla="*/ 111125 h 1787525"/>
                    <a:gd name="T28" fmla="*/ 930275 w 5715000"/>
                    <a:gd name="T29" fmla="*/ 111125 h 1787525"/>
                    <a:gd name="T30" fmla="*/ 320675 w 5715000"/>
                    <a:gd name="T31" fmla="*/ 53975 h 1787525"/>
                    <a:gd name="T32" fmla="*/ 53975 w 5715000"/>
                    <a:gd name="T33" fmla="*/ 111125 h 1787525"/>
                    <a:gd name="T34" fmla="*/ 34925 w 5715000"/>
                    <a:gd name="T35" fmla="*/ 206375 h 17875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715000"/>
                    <a:gd name="T55" fmla="*/ 0 h 1787525"/>
                    <a:gd name="T56" fmla="*/ 5715000 w 5715000"/>
                    <a:gd name="T57" fmla="*/ 1787525 h 17875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715000" h="1787525">
                      <a:moveTo>
                        <a:pt x="34925" y="206375"/>
                      </a:moveTo>
                      <a:cubicBezTo>
                        <a:pt x="69850" y="327025"/>
                        <a:pt x="92075" y="622300"/>
                        <a:pt x="263525" y="835025"/>
                      </a:cubicBezTo>
                      <a:cubicBezTo>
                        <a:pt x="434975" y="1047750"/>
                        <a:pt x="796925" y="1330325"/>
                        <a:pt x="1063625" y="1482725"/>
                      </a:cubicBezTo>
                      <a:cubicBezTo>
                        <a:pt x="1330325" y="1635125"/>
                        <a:pt x="1593850" y="1711325"/>
                        <a:pt x="1863725" y="1749425"/>
                      </a:cubicBezTo>
                      <a:cubicBezTo>
                        <a:pt x="2133600" y="1787525"/>
                        <a:pt x="2441575" y="1739900"/>
                        <a:pt x="2682875" y="1711325"/>
                      </a:cubicBezTo>
                      <a:cubicBezTo>
                        <a:pt x="2924175" y="1682750"/>
                        <a:pt x="3070225" y="1600200"/>
                        <a:pt x="3311525" y="1577975"/>
                      </a:cubicBezTo>
                      <a:cubicBezTo>
                        <a:pt x="3552825" y="1555750"/>
                        <a:pt x="4130675" y="1577975"/>
                        <a:pt x="4130675" y="1577975"/>
                      </a:cubicBezTo>
                      <a:cubicBezTo>
                        <a:pt x="4406900" y="1577975"/>
                        <a:pt x="4759325" y="1590675"/>
                        <a:pt x="4968875" y="1577975"/>
                      </a:cubicBezTo>
                      <a:cubicBezTo>
                        <a:pt x="5178425" y="1565275"/>
                        <a:pt x="5270500" y="1571625"/>
                        <a:pt x="5387975" y="1501775"/>
                      </a:cubicBezTo>
                      <a:cubicBezTo>
                        <a:pt x="5505450" y="1431925"/>
                        <a:pt x="5632450" y="1295400"/>
                        <a:pt x="5673725" y="1158875"/>
                      </a:cubicBezTo>
                      <a:cubicBezTo>
                        <a:pt x="5715000" y="1022350"/>
                        <a:pt x="5673725" y="860425"/>
                        <a:pt x="5635625" y="682625"/>
                      </a:cubicBezTo>
                      <a:cubicBezTo>
                        <a:pt x="5597525" y="504825"/>
                        <a:pt x="5648325" y="184150"/>
                        <a:pt x="5445125" y="92075"/>
                      </a:cubicBezTo>
                      <a:cubicBezTo>
                        <a:pt x="5241925" y="0"/>
                        <a:pt x="4416425" y="130175"/>
                        <a:pt x="4416425" y="130175"/>
                      </a:cubicBezTo>
                      <a:lnTo>
                        <a:pt x="3311525" y="111125"/>
                      </a:lnTo>
                      <a:lnTo>
                        <a:pt x="930275" y="111125"/>
                      </a:lnTo>
                      <a:cubicBezTo>
                        <a:pt x="431800" y="101600"/>
                        <a:pt x="466725" y="53975"/>
                        <a:pt x="320675" y="53975"/>
                      </a:cubicBezTo>
                      <a:cubicBezTo>
                        <a:pt x="174625" y="53975"/>
                        <a:pt x="98425" y="82550"/>
                        <a:pt x="53975" y="111125"/>
                      </a:cubicBezTo>
                      <a:cubicBezTo>
                        <a:pt x="9525" y="139700"/>
                        <a:pt x="0" y="85725"/>
                        <a:pt x="34925" y="206375"/>
                      </a:cubicBezTo>
                      <a:close/>
                    </a:path>
                  </a:pathLst>
                </a:custGeom>
                <a:solidFill>
                  <a:srgbClr val="00B050">
                    <a:alpha val="6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325" name="Прямоугольник 108"/>
              <p:cNvSpPr>
                <a:spLocks noChangeArrowheads="1"/>
              </p:cNvSpPr>
              <p:nvPr/>
            </p:nvSpPr>
            <p:spPr bwMode="auto">
              <a:xfrm>
                <a:off x="8186750" y="2443146"/>
                <a:ext cx="500066" cy="214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279525"/>
                <a:endParaRPr lang="ru-RU" sz="2500"/>
              </a:p>
            </p:txBody>
          </p:sp>
        </p:grpSp>
        <p:grpSp>
          <p:nvGrpSpPr>
            <p:cNvPr id="11313" name="Группа 154"/>
            <p:cNvGrpSpPr>
              <a:grpSpLocks/>
            </p:cNvGrpSpPr>
            <p:nvPr/>
          </p:nvGrpSpPr>
          <p:grpSpPr bwMode="auto">
            <a:xfrm>
              <a:off x="257132" y="942948"/>
              <a:ext cx="12288130" cy="8429684"/>
              <a:chOff x="257132" y="942948"/>
              <a:chExt cx="12288130" cy="8429684"/>
            </a:xfrm>
          </p:grpSpPr>
          <p:cxnSp>
            <p:nvCxnSpPr>
              <p:cNvPr id="11314" name="Прямая соединительная линия 123"/>
              <p:cNvCxnSpPr>
                <a:cxnSpLocks noChangeShapeType="1"/>
              </p:cNvCxnSpPr>
              <p:nvPr/>
            </p:nvCxnSpPr>
            <p:spPr bwMode="auto">
              <a:xfrm flipV="1">
                <a:off x="757198" y="3586154"/>
                <a:ext cx="2643206" cy="5000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15" name="Прямая соединительная линия 124"/>
              <p:cNvCxnSpPr>
                <a:cxnSpLocks noChangeShapeType="1"/>
              </p:cNvCxnSpPr>
              <p:nvPr/>
            </p:nvCxnSpPr>
            <p:spPr bwMode="auto">
              <a:xfrm flipV="1">
                <a:off x="3328966" y="2371708"/>
                <a:ext cx="1643074" cy="121444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16" name="Прямая соединительная линия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86288" y="1228700"/>
                <a:ext cx="1428760" cy="85725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17" name="Прямая соединительная линия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7115180" y="1085824"/>
                <a:ext cx="857256" cy="85725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18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10800000" flipV="1">
                <a:off x="7972436" y="1873230"/>
                <a:ext cx="4572032" cy="6985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19" name="Прямая соединительная линия 133"/>
              <p:cNvCxnSpPr>
                <a:cxnSpLocks noChangeShapeType="1"/>
              </p:cNvCxnSpPr>
              <p:nvPr/>
            </p:nvCxnSpPr>
            <p:spPr bwMode="auto">
              <a:xfrm rot="5400000">
                <a:off x="11079989" y="3336121"/>
                <a:ext cx="2928958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20" name="Прямая соединительная линия 137"/>
              <p:cNvCxnSpPr>
                <a:cxnSpLocks noChangeShapeType="1"/>
              </p:cNvCxnSpPr>
              <p:nvPr/>
            </p:nvCxnSpPr>
            <p:spPr bwMode="auto">
              <a:xfrm rot="5400000">
                <a:off x="8651891" y="5480055"/>
                <a:ext cx="4570444" cy="321471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21" name="Прямая соединительная линия 143"/>
              <p:cNvCxnSpPr>
                <a:cxnSpLocks noChangeShapeType="1"/>
              </p:cNvCxnSpPr>
              <p:nvPr/>
            </p:nvCxnSpPr>
            <p:spPr bwMode="auto">
              <a:xfrm rot="10800000">
                <a:off x="4829164" y="9301194"/>
                <a:ext cx="4572032" cy="15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22" name="Прямая соединительная линия 148"/>
              <p:cNvCxnSpPr>
                <a:cxnSpLocks noChangeShapeType="1"/>
              </p:cNvCxnSpPr>
              <p:nvPr/>
            </p:nvCxnSpPr>
            <p:spPr bwMode="auto">
              <a:xfrm rot="5400000">
                <a:off x="-921595" y="5264947"/>
                <a:ext cx="2857520" cy="50006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323" name="Прямая соединительная линия 151"/>
              <p:cNvCxnSpPr>
                <a:cxnSpLocks noChangeShapeType="1"/>
              </p:cNvCxnSpPr>
              <p:nvPr/>
            </p:nvCxnSpPr>
            <p:spPr bwMode="auto">
              <a:xfrm rot="10800000">
                <a:off x="257132" y="7015178"/>
                <a:ext cx="4572032" cy="2286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1267" name="Group 253"/>
          <p:cNvGrpSpPr>
            <a:grpSpLocks/>
          </p:cNvGrpSpPr>
          <p:nvPr/>
        </p:nvGrpSpPr>
        <p:grpSpPr bwMode="auto">
          <a:xfrm>
            <a:off x="4972050" y="4514850"/>
            <a:ext cx="214313" cy="180975"/>
            <a:chOff x="476" y="3248"/>
            <a:chExt cx="408" cy="409"/>
          </a:xfrm>
        </p:grpSpPr>
        <p:sp>
          <p:nvSpPr>
            <p:cNvPr id="90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8" name="Прямоугольник 51"/>
          <p:cNvSpPr>
            <a:spLocks noChangeArrowheads="1"/>
          </p:cNvSpPr>
          <p:nvPr/>
        </p:nvSpPr>
        <p:spPr bwMode="auto">
          <a:xfrm rot="-729774">
            <a:off x="954088" y="5888038"/>
            <a:ext cx="3249612" cy="185737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9" name="Прямоугольник 51"/>
          <p:cNvSpPr>
            <a:spLocks noChangeArrowheads="1"/>
          </p:cNvSpPr>
          <p:nvPr/>
        </p:nvSpPr>
        <p:spPr bwMode="auto">
          <a:xfrm rot="-4283702">
            <a:off x="5593556" y="5974557"/>
            <a:ext cx="257175" cy="1381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0" name="Прямоугольник 51"/>
          <p:cNvSpPr>
            <a:spLocks noChangeArrowheads="1"/>
          </p:cNvSpPr>
          <p:nvPr/>
        </p:nvSpPr>
        <p:spPr bwMode="auto">
          <a:xfrm rot="-712225">
            <a:off x="3186113" y="4379913"/>
            <a:ext cx="1344612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1" name="Прямоугольник 51"/>
          <p:cNvSpPr>
            <a:spLocks noChangeArrowheads="1"/>
          </p:cNvSpPr>
          <p:nvPr/>
        </p:nvSpPr>
        <p:spPr bwMode="auto">
          <a:xfrm rot="10120580">
            <a:off x="881063" y="4232275"/>
            <a:ext cx="3689350" cy="1682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Прямоугольник 51"/>
          <p:cNvSpPr>
            <a:spLocks noChangeArrowheads="1"/>
          </p:cNvSpPr>
          <p:nvPr/>
        </p:nvSpPr>
        <p:spPr bwMode="auto">
          <a:xfrm rot="10800000">
            <a:off x="9329738" y="3086100"/>
            <a:ext cx="2814637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3" name="Прямоугольник 51"/>
          <p:cNvSpPr>
            <a:spLocks noChangeArrowheads="1"/>
          </p:cNvSpPr>
          <p:nvPr/>
        </p:nvSpPr>
        <p:spPr bwMode="auto">
          <a:xfrm rot="5400000">
            <a:off x="5400676" y="3086100"/>
            <a:ext cx="8572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7972425" y="8588245"/>
            <a:ext cx="4829175" cy="898679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127985" tIns="63994" rIns="127985" bIns="63994">
            <a:spAutoFit/>
          </a:bodyPr>
          <a:lstStyle/>
          <a:p>
            <a:pPr algn="ctr" defTabSz="1279218">
              <a:defRPr/>
            </a:pPr>
            <a:r>
              <a:rPr lang="ru-RU" sz="140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Общая характеристика населенного пункта:</a:t>
            </a:r>
          </a:p>
          <a:p>
            <a:pPr marL="360000" defTabSz="1279218">
              <a:defRPr/>
            </a:pPr>
            <a:r>
              <a:rPr lang="ru-RU" sz="1200" i="1" dirty="0">
                <a:cs typeface="Times New Roman" pitchFamily="18" charset="0"/>
              </a:rPr>
              <a:t>- количество проживающего населения – </a:t>
            </a:r>
            <a:r>
              <a:rPr lang="ru-RU" sz="1200" i="1" dirty="0" smtClean="0">
                <a:cs typeface="Times New Roman" pitchFamily="18" charset="0"/>
              </a:rPr>
              <a:t>596 </a:t>
            </a:r>
            <a:r>
              <a:rPr lang="ru-RU" sz="1200" i="1" dirty="0">
                <a:cs typeface="Times New Roman" pitchFamily="18" charset="0"/>
              </a:rPr>
              <a:t>чел.</a:t>
            </a:r>
          </a:p>
          <a:p>
            <a:pPr marL="360000" defTabSz="1279218">
              <a:defRPr/>
            </a:pPr>
            <a:r>
              <a:rPr lang="ru-RU" sz="1200" i="1" dirty="0">
                <a:cs typeface="Times New Roman" pitchFamily="18" charset="0"/>
              </a:rPr>
              <a:t>- количество домов – 174;</a:t>
            </a:r>
          </a:p>
          <a:p>
            <a:pPr marL="360000" defTabSz="1279218">
              <a:defRPr/>
            </a:pPr>
            <a:r>
              <a:rPr lang="ru-RU" sz="1200" i="1" dirty="0">
                <a:cs typeface="Times New Roman" pitchFamily="18" charset="0"/>
              </a:rPr>
              <a:t>-социально – значимых объектов – 6;</a:t>
            </a:r>
          </a:p>
        </p:txBody>
      </p:sp>
      <p:sp>
        <p:nvSpPr>
          <p:cNvPr id="11275" name="Прямоугольник 51"/>
          <p:cNvSpPr>
            <a:spLocks noChangeArrowheads="1"/>
          </p:cNvSpPr>
          <p:nvPr/>
        </p:nvSpPr>
        <p:spPr bwMode="auto">
          <a:xfrm rot="10800000">
            <a:off x="9329738" y="3443288"/>
            <a:ext cx="22860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6" name="Прямоугольник 51"/>
          <p:cNvSpPr>
            <a:spLocks noChangeArrowheads="1"/>
          </p:cNvSpPr>
          <p:nvPr/>
        </p:nvSpPr>
        <p:spPr bwMode="auto">
          <a:xfrm rot="10800000">
            <a:off x="9901238" y="3943350"/>
            <a:ext cx="2000250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7" name="Прямоугольник 51"/>
          <p:cNvSpPr>
            <a:spLocks noChangeArrowheads="1"/>
          </p:cNvSpPr>
          <p:nvPr/>
        </p:nvSpPr>
        <p:spPr bwMode="auto">
          <a:xfrm rot="10800000">
            <a:off x="9329738" y="4300538"/>
            <a:ext cx="2571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8" name="Прямоугольник 51"/>
          <p:cNvSpPr>
            <a:spLocks noChangeArrowheads="1"/>
          </p:cNvSpPr>
          <p:nvPr/>
        </p:nvSpPr>
        <p:spPr bwMode="auto">
          <a:xfrm rot="10800000">
            <a:off x="6900863" y="3943350"/>
            <a:ext cx="171450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9" name="Прямоугольник 51"/>
          <p:cNvSpPr>
            <a:spLocks noChangeArrowheads="1"/>
          </p:cNvSpPr>
          <p:nvPr/>
        </p:nvSpPr>
        <p:spPr bwMode="auto">
          <a:xfrm rot="10800000">
            <a:off x="6900863" y="3586163"/>
            <a:ext cx="214312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0" name="Прямоугольник 51"/>
          <p:cNvSpPr>
            <a:spLocks noChangeArrowheads="1"/>
          </p:cNvSpPr>
          <p:nvPr/>
        </p:nvSpPr>
        <p:spPr bwMode="auto">
          <a:xfrm rot="10800000">
            <a:off x="6972300" y="3086100"/>
            <a:ext cx="114300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1" name="Прямоугольник 51"/>
          <p:cNvSpPr>
            <a:spLocks noChangeArrowheads="1"/>
          </p:cNvSpPr>
          <p:nvPr/>
        </p:nvSpPr>
        <p:spPr bwMode="auto">
          <a:xfrm rot="10800000">
            <a:off x="7472363" y="2728913"/>
            <a:ext cx="42862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2" name="Прямоугольник 51"/>
          <p:cNvSpPr>
            <a:spLocks noChangeArrowheads="1"/>
          </p:cNvSpPr>
          <p:nvPr/>
        </p:nvSpPr>
        <p:spPr bwMode="auto">
          <a:xfrm rot="10800000">
            <a:off x="8972550" y="5300663"/>
            <a:ext cx="11430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3" name="Прямоугольник 51"/>
          <p:cNvSpPr>
            <a:spLocks noChangeArrowheads="1"/>
          </p:cNvSpPr>
          <p:nvPr/>
        </p:nvSpPr>
        <p:spPr bwMode="auto">
          <a:xfrm rot="10800000">
            <a:off x="6900863" y="5586413"/>
            <a:ext cx="28575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4" name="Прямоугольник 51"/>
          <p:cNvSpPr>
            <a:spLocks noChangeArrowheads="1"/>
          </p:cNvSpPr>
          <p:nvPr/>
        </p:nvSpPr>
        <p:spPr bwMode="auto">
          <a:xfrm rot="10800000">
            <a:off x="6829425" y="6229350"/>
            <a:ext cx="3857625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5" name="Прямоугольник 51"/>
          <p:cNvSpPr>
            <a:spLocks noChangeArrowheads="1"/>
          </p:cNvSpPr>
          <p:nvPr/>
        </p:nvSpPr>
        <p:spPr bwMode="auto">
          <a:xfrm rot="10800000">
            <a:off x="10258425" y="5372100"/>
            <a:ext cx="428625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6" name="Прямоугольник 51"/>
          <p:cNvSpPr>
            <a:spLocks noChangeArrowheads="1"/>
          </p:cNvSpPr>
          <p:nvPr/>
        </p:nvSpPr>
        <p:spPr bwMode="auto">
          <a:xfrm rot="10800000">
            <a:off x="10258425" y="5729288"/>
            <a:ext cx="142875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7" name="Прямоугольник 51"/>
          <p:cNvSpPr>
            <a:spLocks noChangeArrowheads="1"/>
          </p:cNvSpPr>
          <p:nvPr/>
        </p:nvSpPr>
        <p:spPr bwMode="auto">
          <a:xfrm rot="10800000">
            <a:off x="10258425" y="6015038"/>
            <a:ext cx="71437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8" name="Прямоугольник 51"/>
          <p:cNvSpPr>
            <a:spLocks noChangeArrowheads="1"/>
          </p:cNvSpPr>
          <p:nvPr/>
        </p:nvSpPr>
        <p:spPr bwMode="auto">
          <a:xfrm rot="10800000">
            <a:off x="6900863" y="6586538"/>
            <a:ext cx="228600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9" name="Прямоугольник 51"/>
          <p:cNvSpPr>
            <a:spLocks noChangeArrowheads="1"/>
          </p:cNvSpPr>
          <p:nvPr/>
        </p:nvSpPr>
        <p:spPr bwMode="auto">
          <a:xfrm rot="-5400000">
            <a:off x="5627688" y="5430838"/>
            <a:ext cx="400050" cy="13970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90" name="Прямоугольник 51"/>
          <p:cNvSpPr>
            <a:spLocks noChangeArrowheads="1"/>
          </p:cNvSpPr>
          <p:nvPr/>
        </p:nvSpPr>
        <p:spPr bwMode="auto">
          <a:xfrm rot="-5400000">
            <a:off x="5913438" y="6002338"/>
            <a:ext cx="400050" cy="13970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91" name="Прямоугольник 51"/>
          <p:cNvSpPr>
            <a:spLocks noChangeArrowheads="1"/>
          </p:cNvSpPr>
          <p:nvPr/>
        </p:nvSpPr>
        <p:spPr bwMode="auto">
          <a:xfrm rot="-5400000">
            <a:off x="6306344" y="5037931"/>
            <a:ext cx="685800" cy="211138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92" name="Прямоугольник 51"/>
          <p:cNvSpPr>
            <a:spLocks noChangeArrowheads="1"/>
          </p:cNvSpPr>
          <p:nvPr/>
        </p:nvSpPr>
        <p:spPr bwMode="auto">
          <a:xfrm rot="-5400000">
            <a:off x="5022056" y="3321844"/>
            <a:ext cx="2328863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93" name="Прямоугольник 51"/>
          <p:cNvSpPr>
            <a:spLocks noChangeArrowheads="1"/>
          </p:cNvSpPr>
          <p:nvPr/>
        </p:nvSpPr>
        <p:spPr bwMode="auto">
          <a:xfrm rot="6334239">
            <a:off x="5727700" y="1381125"/>
            <a:ext cx="1274763" cy="1635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94" name="Text Box 4"/>
          <p:cNvSpPr txBox="1">
            <a:spLocks noChangeArrowheads="1"/>
          </p:cNvSpPr>
          <p:nvPr/>
        </p:nvSpPr>
        <p:spPr bwMode="auto">
          <a:xfrm>
            <a:off x="0" y="0"/>
            <a:ext cx="12801600" cy="10620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91333" tIns="45668" rIns="91333" bIns="45668">
            <a:spAutoFit/>
          </a:bodyPr>
          <a:lstStyle/>
          <a:p>
            <a:pPr algn="ctr"/>
            <a:r>
              <a:rPr lang="ru-RU" sz="2100" b="1">
                <a:solidFill>
                  <a:schemeClr val="tx2"/>
                </a:solidFill>
                <a:latin typeface="Times New Roman" pitchFamily="18" charset="0"/>
              </a:rPr>
              <a:t>Паспорт территории сельского поселения</a:t>
            </a:r>
          </a:p>
          <a:p>
            <a:pPr algn="ctr"/>
            <a:r>
              <a:rPr lang="ru-RU" sz="2100" b="1">
                <a:solidFill>
                  <a:schemeClr val="tx2"/>
                </a:solidFill>
                <a:latin typeface="Times New Roman" pitchFamily="18" charset="0"/>
              </a:rPr>
              <a:t>(общая информация)</a:t>
            </a:r>
          </a:p>
          <a:p>
            <a:pPr algn="ctr"/>
            <a:r>
              <a:rPr lang="ru-RU" sz="2100" b="1">
                <a:solidFill>
                  <a:schemeClr val="tx2"/>
                </a:solidFill>
                <a:latin typeface="Times New Roman" pitchFamily="18" charset="0"/>
              </a:rPr>
              <a:t>на территории п. Старая Игирма Нижнеилимского района</a:t>
            </a:r>
          </a:p>
        </p:txBody>
      </p:sp>
      <p:sp>
        <p:nvSpPr>
          <p:cNvPr id="11295" name="Прямоугольник 51"/>
          <p:cNvSpPr>
            <a:spLocks noChangeArrowheads="1"/>
          </p:cNvSpPr>
          <p:nvPr/>
        </p:nvSpPr>
        <p:spPr bwMode="auto">
          <a:xfrm rot="10800000">
            <a:off x="9401175" y="2300288"/>
            <a:ext cx="2028825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96" name="Прямоугольная выноска 172"/>
          <p:cNvSpPr>
            <a:spLocks noChangeArrowheads="1"/>
          </p:cNvSpPr>
          <p:nvPr/>
        </p:nvSpPr>
        <p:spPr bwMode="auto">
          <a:xfrm>
            <a:off x="4257675" y="3014663"/>
            <a:ext cx="857250" cy="285750"/>
          </a:xfrm>
          <a:prstGeom prst="wedgeRectCallout">
            <a:avLst>
              <a:gd name="adj1" fmla="val 61958"/>
              <a:gd name="adj2" fmla="val 231352"/>
            </a:avLst>
          </a:prstGeom>
          <a:solidFill>
            <a:srgbClr val="FFCC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7" name="Прямоугольная выноска 172"/>
          <p:cNvSpPr>
            <a:spLocks noChangeArrowheads="1"/>
          </p:cNvSpPr>
          <p:nvPr/>
        </p:nvSpPr>
        <p:spPr bwMode="auto">
          <a:xfrm>
            <a:off x="3543300" y="3443288"/>
            <a:ext cx="857250" cy="285750"/>
          </a:xfrm>
          <a:prstGeom prst="wedgeRectCallout">
            <a:avLst>
              <a:gd name="adj1" fmla="val 107884"/>
              <a:gd name="adj2" fmla="val 120241"/>
            </a:avLst>
          </a:prstGeom>
          <a:solidFill>
            <a:srgbClr val="FFCC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8" name="Прямоугольная выноска 123"/>
          <p:cNvSpPr>
            <a:spLocks noChangeArrowheads="1"/>
          </p:cNvSpPr>
          <p:nvPr/>
        </p:nvSpPr>
        <p:spPr bwMode="auto">
          <a:xfrm>
            <a:off x="3543300" y="6157913"/>
            <a:ext cx="1928813" cy="785812"/>
          </a:xfrm>
          <a:prstGeom prst="wedgeRectCallout">
            <a:avLst>
              <a:gd name="adj1" fmla="val 24148"/>
              <a:gd name="adj2" fmla="val -198306"/>
            </a:avLst>
          </a:prstGeom>
          <a:solidFill>
            <a:srgbClr val="FFCC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Школа-сад</a:t>
            </a:r>
          </a:p>
          <a:p>
            <a:pPr algn="ctr" defTabSz="1279525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Вместимость 76 чел.</a:t>
            </a:r>
          </a:p>
          <a:p>
            <a:pPr algn="ctr" defTabSz="1279525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Характеристика здания:</a:t>
            </a:r>
          </a:p>
          <a:p>
            <a:pPr algn="ctr" defTabSz="1279525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1-этажное</a:t>
            </a:r>
          </a:p>
        </p:txBody>
      </p:sp>
      <p:sp>
        <p:nvSpPr>
          <p:cNvPr id="11299" name="Прямоугольная выноска 172"/>
          <p:cNvSpPr>
            <a:spLocks noChangeArrowheads="1"/>
          </p:cNvSpPr>
          <p:nvPr/>
        </p:nvSpPr>
        <p:spPr bwMode="auto">
          <a:xfrm>
            <a:off x="6972300" y="6729413"/>
            <a:ext cx="857250" cy="285750"/>
          </a:xfrm>
          <a:prstGeom prst="wedgeRectCallout">
            <a:avLst>
              <a:gd name="adj1" fmla="val -112856"/>
              <a:gd name="adj2" fmla="val -35315"/>
            </a:avLst>
          </a:prstGeom>
          <a:solidFill>
            <a:srgbClr val="FFCC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0" name="Прямоугольник 51"/>
          <p:cNvSpPr>
            <a:spLocks noChangeArrowheads="1"/>
          </p:cNvSpPr>
          <p:nvPr/>
        </p:nvSpPr>
        <p:spPr bwMode="auto">
          <a:xfrm rot="10800000">
            <a:off x="6043613" y="7229475"/>
            <a:ext cx="3143250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1" name="Прямоугольник 51"/>
          <p:cNvSpPr>
            <a:spLocks noChangeArrowheads="1"/>
          </p:cNvSpPr>
          <p:nvPr/>
        </p:nvSpPr>
        <p:spPr bwMode="auto">
          <a:xfrm rot="10800000">
            <a:off x="6043613" y="7586663"/>
            <a:ext cx="3143250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2" name="Прямоугольник 51"/>
          <p:cNvSpPr>
            <a:spLocks noChangeArrowheads="1"/>
          </p:cNvSpPr>
          <p:nvPr/>
        </p:nvSpPr>
        <p:spPr bwMode="auto">
          <a:xfrm rot="10800000">
            <a:off x="6900863" y="8158163"/>
            <a:ext cx="1857375" cy="214312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3" name="Прямоугольник 51"/>
          <p:cNvSpPr>
            <a:spLocks noChangeArrowheads="1"/>
          </p:cNvSpPr>
          <p:nvPr/>
        </p:nvSpPr>
        <p:spPr bwMode="auto">
          <a:xfrm rot="10800000">
            <a:off x="6900863" y="8658225"/>
            <a:ext cx="928687" cy="2143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4" name="Прямоугольник 51"/>
          <p:cNvSpPr>
            <a:spLocks noChangeArrowheads="1"/>
          </p:cNvSpPr>
          <p:nvPr/>
        </p:nvSpPr>
        <p:spPr bwMode="auto">
          <a:xfrm rot="-686806">
            <a:off x="2078038" y="5359400"/>
            <a:ext cx="2039937" cy="1682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5" name="Прямоугольник 51"/>
          <p:cNvSpPr>
            <a:spLocks noChangeArrowheads="1"/>
          </p:cNvSpPr>
          <p:nvPr/>
        </p:nvSpPr>
        <p:spPr bwMode="auto">
          <a:xfrm rot="-712225">
            <a:off x="1231900" y="4838700"/>
            <a:ext cx="1081088" cy="13811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6" name="Прямоугольник 51"/>
          <p:cNvSpPr>
            <a:spLocks noChangeArrowheads="1"/>
          </p:cNvSpPr>
          <p:nvPr/>
        </p:nvSpPr>
        <p:spPr bwMode="auto">
          <a:xfrm rot="-2210755">
            <a:off x="827088" y="5037138"/>
            <a:ext cx="200025" cy="120650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07" name="Прямоугольная выноска 95"/>
          <p:cNvSpPr>
            <a:spLocks noChangeArrowheads="1"/>
          </p:cNvSpPr>
          <p:nvPr/>
        </p:nvSpPr>
        <p:spPr bwMode="auto">
          <a:xfrm>
            <a:off x="5686425" y="4086225"/>
            <a:ext cx="642938" cy="285750"/>
          </a:xfrm>
          <a:prstGeom prst="wedgeRectCallout">
            <a:avLst>
              <a:gd name="adj1" fmla="val -54704"/>
              <a:gd name="adj2" fmla="val 176903"/>
            </a:avLst>
          </a:prstGeom>
          <a:solidFill>
            <a:srgbClr val="FFCC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Клуб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8" name="Прямоугольная выноска 94"/>
          <p:cNvSpPr>
            <a:spLocks noChangeArrowheads="1"/>
          </p:cNvSpPr>
          <p:nvPr/>
        </p:nvSpPr>
        <p:spPr bwMode="auto">
          <a:xfrm>
            <a:off x="2900363" y="4657725"/>
            <a:ext cx="1928812" cy="428625"/>
          </a:xfrm>
          <a:prstGeom prst="wedgeRectCallout">
            <a:avLst>
              <a:gd name="adj1" fmla="val 67574"/>
              <a:gd name="adj2" fmla="val -49708"/>
            </a:avLst>
          </a:prstGeom>
          <a:solidFill>
            <a:srgbClr val="FFCC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Котельная</a:t>
            </a:r>
          </a:p>
          <a:p>
            <a:pPr algn="ctr" defTabSz="1279525"/>
            <a:r>
              <a:rPr lang="ru-RU" sz="1200" i="1">
                <a:latin typeface="Times New Roman" pitchFamily="18" charset="0"/>
                <a:cs typeface="Times New Roman" pitchFamily="18" charset="0"/>
              </a:rPr>
              <a:t>1 отапливаемых объекта</a:t>
            </a:r>
          </a:p>
        </p:txBody>
      </p:sp>
      <p:sp>
        <p:nvSpPr>
          <p:cNvPr id="11309" name="Прямоугольная выноска 95"/>
          <p:cNvSpPr>
            <a:spLocks noChangeArrowheads="1"/>
          </p:cNvSpPr>
          <p:nvPr/>
        </p:nvSpPr>
        <p:spPr bwMode="auto">
          <a:xfrm>
            <a:off x="5757863" y="3086100"/>
            <a:ext cx="642937" cy="285750"/>
          </a:xfrm>
          <a:prstGeom prst="wedgeRectCallout">
            <a:avLst>
              <a:gd name="adj1" fmla="val -54704"/>
              <a:gd name="adj2" fmla="val 176903"/>
            </a:avLst>
          </a:prstGeom>
          <a:solidFill>
            <a:srgbClr val="FFCC66">
              <a:alpha val="7215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279525"/>
            <a:r>
              <a:rPr lang="ru-RU" sz="1200" b="1" u="sng">
                <a:latin typeface="Times New Roman" pitchFamily="18" charset="0"/>
                <a:cs typeface="Times New Roman" pitchFamily="18" charset="0"/>
              </a:rPr>
              <a:t>Почта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Прямая со стрелкой 128"/>
          <p:cNvCxnSpPr>
            <a:cxnSpLocks noChangeShapeType="1"/>
          </p:cNvCxnSpPr>
          <p:nvPr/>
        </p:nvCxnSpPr>
        <p:spPr bwMode="auto">
          <a:xfrm>
            <a:off x="6350000" y="968375"/>
            <a:ext cx="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12291" name="Группа 24"/>
          <p:cNvGrpSpPr>
            <a:grpSpLocks/>
          </p:cNvGrpSpPr>
          <p:nvPr/>
        </p:nvGrpSpPr>
        <p:grpSpPr bwMode="auto">
          <a:xfrm>
            <a:off x="0" y="-38100"/>
            <a:ext cx="12801600" cy="9639300"/>
            <a:chOff x="0" y="-38100"/>
            <a:chExt cx="12801600" cy="9639300"/>
          </a:xfrm>
        </p:grpSpPr>
        <p:pic>
          <p:nvPicPr>
            <p:cNvPr id="12294" name="Picture 3" descr="E:\ВСЕ МОИ ДОКУМНЕНТЫ\СХЕМЫ населенных пунктов НИЖНЕИЛИМСКОГО РАЙОНА\Нижнеилимский р-н\Нижнеилимский район (норм).JPG"/>
            <p:cNvPicPr>
              <a:picLocks noChangeAspect="1" noChangeArrowheads="1"/>
            </p:cNvPicPr>
            <p:nvPr/>
          </p:nvPicPr>
          <p:blipFill>
            <a:blip r:embed="rId2" cstate="print">
              <a:lum bright="22000" contrast="-22000"/>
            </a:blip>
            <a:srcRect/>
            <a:stretch>
              <a:fillRect/>
            </a:stretch>
          </p:blipFill>
          <p:spPr bwMode="auto">
            <a:xfrm>
              <a:off x="0" y="0"/>
              <a:ext cx="12801600" cy="96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295" name="Прямая со стрелкой 128"/>
            <p:cNvCxnSpPr>
              <a:cxnSpLocks noChangeShapeType="1"/>
            </p:cNvCxnSpPr>
            <p:nvPr/>
          </p:nvCxnSpPr>
          <p:spPr bwMode="auto">
            <a:xfrm>
              <a:off x="6350000" y="968375"/>
              <a:ext cx="0" cy="0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2296" name="Text Box 553"/>
            <p:cNvSpPr txBox="1">
              <a:spLocks noChangeArrowheads="1"/>
            </p:cNvSpPr>
            <p:nvPr/>
          </p:nvSpPr>
          <p:spPr bwMode="auto">
            <a:xfrm>
              <a:off x="0" y="-38100"/>
              <a:ext cx="12801600" cy="11049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lIns="46423" tIns="23215" rIns="46423" bIns="23215" anchor="ctr" anchorCtr="1"/>
            <a:lstStyle/>
            <a:p>
              <a:pPr algn="ctr" defTabSz="1276350">
                <a:lnSpc>
                  <a:spcPct val="90000"/>
                </a:lnSpc>
              </a:pPr>
              <a:r>
                <a:rPr lang="ru-RU" sz="2500">
                  <a:latin typeface="Times New Roman" pitchFamily="18" charset="0"/>
                  <a:cs typeface="Times New Roman" pitchFamily="18" charset="0"/>
                </a:rPr>
                <a:t>ПАСПОРТ ТЕРРИТОРИИ СЕЛЬСКОГО ПОСЕЛЕНИЯ</a:t>
              </a:r>
            </a:p>
            <a:p>
              <a:pPr algn="ctr" defTabSz="1276350">
                <a:lnSpc>
                  <a:spcPct val="90000"/>
                </a:lnSpc>
              </a:pPr>
              <a:r>
                <a:rPr lang="ru-RU" sz="2500">
                  <a:latin typeface="Times New Roman" pitchFamily="18" charset="0"/>
                  <a:cs typeface="Times New Roman" pitchFamily="18" charset="0"/>
                </a:rPr>
                <a:t>обзорная карта наиболее значимых объектов прилегающих к сельскому поселению в границах района </a:t>
              </a:r>
            </a:p>
          </p:txBody>
        </p:sp>
        <p:sp>
          <p:nvSpPr>
            <p:cNvPr id="12297" name="Полилиния 28"/>
            <p:cNvSpPr>
              <a:spLocks noChangeArrowheads="1"/>
            </p:cNvSpPr>
            <p:nvPr/>
          </p:nvSpPr>
          <p:spPr bwMode="auto">
            <a:xfrm>
              <a:off x="1943100" y="5165725"/>
              <a:ext cx="8115300" cy="1597025"/>
            </a:xfrm>
            <a:custGeom>
              <a:avLst/>
              <a:gdLst>
                <a:gd name="T0" fmla="*/ 0 w 8115300"/>
                <a:gd name="T1" fmla="*/ 1597025 h 1597025"/>
                <a:gd name="T2" fmla="*/ 1066800 w 8115300"/>
                <a:gd name="T3" fmla="*/ 1406525 h 1597025"/>
                <a:gd name="T4" fmla="*/ 2819400 w 8115300"/>
                <a:gd name="T5" fmla="*/ 815975 h 1597025"/>
                <a:gd name="T6" fmla="*/ 4171950 w 8115300"/>
                <a:gd name="T7" fmla="*/ 263525 h 1597025"/>
                <a:gd name="T8" fmla="*/ 5448301 w 8115300"/>
                <a:gd name="T9" fmla="*/ 149225 h 1597025"/>
                <a:gd name="T10" fmla="*/ 6953248 w 8115300"/>
                <a:gd name="T11" fmla="*/ 149225 h 1597025"/>
                <a:gd name="T12" fmla="*/ 7848600 w 8115300"/>
                <a:gd name="T13" fmla="*/ 15875 h 1597025"/>
                <a:gd name="T14" fmla="*/ 8115300 w 8115300"/>
                <a:gd name="T15" fmla="*/ 53975 h 15970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15300"/>
                <a:gd name="T25" fmla="*/ 0 h 1597025"/>
                <a:gd name="T26" fmla="*/ 8115300 w 8115300"/>
                <a:gd name="T27" fmla="*/ 1597025 h 15970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15300" h="1597025">
                  <a:moveTo>
                    <a:pt x="0" y="1597025"/>
                  </a:moveTo>
                  <a:cubicBezTo>
                    <a:pt x="298450" y="1566862"/>
                    <a:pt x="596900" y="1536700"/>
                    <a:pt x="1066800" y="1406525"/>
                  </a:cubicBezTo>
                  <a:cubicBezTo>
                    <a:pt x="1536700" y="1276350"/>
                    <a:pt x="2301875" y="1006475"/>
                    <a:pt x="2819400" y="815975"/>
                  </a:cubicBezTo>
                  <a:cubicBezTo>
                    <a:pt x="3336925" y="625475"/>
                    <a:pt x="3733800" y="374650"/>
                    <a:pt x="4171950" y="263525"/>
                  </a:cubicBezTo>
                  <a:cubicBezTo>
                    <a:pt x="4610100" y="152400"/>
                    <a:pt x="4984750" y="168275"/>
                    <a:pt x="5448300" y="149225"/>
                  </a:cubicBezTo>
                  <a:cubicBezTo>
                    <a:pt x="5911850" y="130175"/>
                    <a:pt x="6553200" y="171450"/>
                    <a:pt x="6953250" y="149225"/>
                  </a:cubicBezTo>
                  <a:cubicBezTo>
                    <a:pt x="7353300" y="127000"/>
                    <a:pt x="7654925" y="31750"/>
                    <a:pt x="7848600" y="15875"/>
                  </a:cubicBezTo>
                  <a:cubicBezTo>
                    <a:pt x="8042275" y="0"/>
                    <a:pt x="8078787" y="26987"/>
                    <a:pt x="8115300" y="53975"/>
                  </a:cubicBezTo>
                </a:path>
              </a:pathLst>
            </a:custGeom>
            <a:noFill/>
            <a:ln w="476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298" name="Овал 29"/>
            <p:cNvSpPr>
              <a:spLocks noChangeArrowheads="1"/>
            </p:cNvSpPr>
            <p:nvPr/>
          </p:nvSpPr>
          <p:spPr bwMode="auto">
            <a:xfrm>
              <a:off x="2430780" y="660654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299" name="Овал 30"/>
            <p:cNvSpPr>
              <a:spLocks noChangeArrowheads="1"/>
            </p:cNvSpPr>
            <p:nvPr/>
          </p:nvSpPr>
          <p:spPr bwMode="auto">
            <a:xfrm>
              <a:off x="3215640" y="640842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0" name="Овал 31"/>
            <p:cNvSpPr>
              <a:spLocks noChangeArrowheads="1"/>
            </p:cNvSpPr>
            <p:nvPr/>
          </p:nvSpPr>
          <p:spPr bwMode="auto">
            <a:xfrm>
              <a:off x="3970020" y="614934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1" name="Овал 32"/>
            <p:cNvSpPr>
              <a:spLocks noChangeArrowheads="1"/>
            </p:cNvSpPr>
            <p:nvPr/>
          </p:nvSpPr>
          <p:spPr bwMode="auto">
            <a:xfrm>
              <a:off x="4777740" y="586740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2" name="Овал 33"/>
            <p:cNvSpPr>
              <a:spLocks noChangeArrowheads="1"/>
            </p:cNvSpPr>
            <p:nvPr/>
          </p:nvSpPr>
          <p:spPr bwMode="auto">
            <a:xfrm>
              <a:off x="5501640" y="554736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3" name="Овал 34"/>
            <p:cNvSpPr>
              <a:spLocks noChangeArrowheads="1"/>
            </p:cNvSpPr>
            <p:nvPr/>
          </p:nvSpPr>
          <p:spPr bwMode="auto">
            <a:xfrm>
              <a:off x="6240780" y="528828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4" name="Овал 35"/>
            <p:cNvSpPr>
              <a:spLocks noChangeArrowheads="1"/>
            </p:cNvSpPr>
            <p:nvPr/>
          </p:nvSpPr>
          <p:spPr bwMode="auto">
            <a:xfrm>
              <a:off x="7101840" y="522732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5" name="Овал 36"/>
            <p:cNvSpPr>
              <a:spLocks noChangeArrowheads="1"/>
            </p:cNvSpPr>
            <p:nvPr/>
          </p:nvSpPr>
          <p:spPr bwMode="auto">
            <a:xfrm>
              <a:off x="7970520" y="522732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6" name="Овал 37"/>
            <p:cNvSpPr>
              <a:spLocks noChangeArrowheads="1"/>
            </p:cNvSpPr>
            <p:nvPr/>
          </p:nvSpPr>
          <p:spPr bwMode="auto">
            <a:xfrm>
              <a:off x="8808720" y="522732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12307" name="Овал 38"/>
            <p:cNvSpPr>
              <a:spLocks noChangeArrowheads="1"/>
            </p:cNvSpPr>
            <p:nvPr/>
          </p:nvSpPr>
          <p:spPr bwMode="auto">
            <a:xfrm>
              <a:off x="9616440" y="5113020"/>
              <a:ext cx="160020" cy="16002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grpSp>
          <p:nvGrpSpPr>
            <p:cNvPr id="12308" name="Group 1873"/>
            <p:cNvGrpSpPr>
              <a:grpSpLocks/>
            </p:cNvGrpSpPr>
            <p:nvPr/>
          </p:nvGrpSpPr>
          <p:grpSpPr bwMode="auto">
            <a:xfrm rot="-4345635">
              <a:off x="1978682" y="6517610"/>
              <a:ext cx="370888" cy="379227"/>
              <a:chOff x="258" y="12222"/>
              <a:chExt cx="457" cy="457"/>
            </a:xfrm>
          </p:grpSpPr>
          <p:sp>
            <p:nvSpPr>
              <p:cNvPr id="12625" name="Oval 1874"/>
              <p:cNvSpPr>
                <a:spLocks noChangeArrowheads="1"/>
              </p:cNvSpPr>
              <p:nvPr/>
            </p:nvSpPr>
            <p:spPr bwMode="auto">
              <a:xfrm>
                <a:off x="258" y="12222"/>
                <a:ext cx="457" cy="45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28016" tIns="64008" rIns="128016" bIns="64008"/>
              <a:lstStyle/>
              <a:p>
                <a:pPr defTabSz="1785938"/>
                <a:endParaRPr lang="ru-RU" sz="3500">
                  <a:latin typeface="Calibri" pitchFamily="34" charset="0"/>
                </a:endParaRPr>
              </a:p>
            </p:txBody>
          </p:sp>
          <p:grpSp>
            <p:nvGrpSpPr>
              <p:cNvPr id="12626" name="Group 1875"/>
              <p:cNvGrpSpPr>
                <a:grpSpLocks/>
              </p:cNvGrpSpPr>
              <p:nvPr/>
            </p:nvGrpSpPr>
            <p:grpSpPr bwMode="auto">
              <a:xfrm>
                <a:off x="276" y="12276"/>
                <a:ext cx="411" cy="343"/>
                <a:chOff x="0" y="0"/>
                <a:chExt cx="19999" cy="20000"/>
              </a:xfrm>
            </p:grpSpPr>
            <p:grpSp>
              <p:nvGrpSpPr>
                <p:cNvPr id="12627" name="Group 187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999" cy="20000"/>
                  <a:chOff x="0" y="0"/>
                  <a:chExt cx="19999" cy="20000"/>
                </a:xfrm>
              </p:grpSpPr>
              <p:sp>
                <p:nvSpPr>
                  <p:cNvPr id="12630" name="Freeform 187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024" cy="20000"/>
                  </a:xfrm>
                  <a:custGeom>
                    <a:avLst/>
                    <a:gdLst>
                      <a:gd name="T0" fmla="*/ 1 w 20000"/>
                      <a:gd name="T1" fmla="*/ 0 h 20000"/>
                      <a:gd name="T2" fmla="*/ 1 w 20000"/>
                      <a:gd name="T3" fmla="*/ 9971 h 20000"/>
                      <a:gd name="T4" fmla="*/ 1 w 20000"/>
                      <a:gd name="T5" fmla="*/ 19942 h 20000"/>
                      <a:gd name="T6" fmla="*/ 1 w 20000"/>
                      <a:gd name="T7" fmla="*/ 19009 h 20000"/>
                      <a:gd name="T8" fmla="*/ 1 w 20000"/>
                      <a:gd name="T9" fmla="*/ 18542 h 20000"/>
                      <a:gd name="T10" fmla="*/ 1 w 20000"/>
                      <a:gd name="T11" fmla="*/ 18542 h 20000"/>
                      <a:gd name="T12" fmla="*/ 1 w 20000"/>
                      <a:gd name="T13" fmla="*/ 17668 h 20000"/>
                      <a:gd name="T14" fmla="*/ 1 w 20000"/>
                      <a:gd name="T15" fmla="*/ 17668 h 20000"/>
                      <a:gd name="T16" fmla="*/ 1 w 20000"/>
                      <a:gd name="T17" fmla="*/ 16793 h 20000"/>
                      <a:gd name="T18" fmla="*/ 0 w 20000"/>
                      <a:gd name="T19" fmla="*/ 16793 h 20000"/>
                      <a:gd name="T20" fmla="*/ 0 w 20000"/>
                      <a:gd name="T21" fmla="*/ 10262 h 20000"/>
                      <a:gd name="T22" fmla="*/ 1 w 20000"/>
                      <a:gd name="T23" fmla="*/ 10262 h 20000"/>
                      <a:gd name="T24" fmla="*/ 1 w 20000"/>
                      <a:gd name="T25" fmla="*/ 5423 h 20000"/>
                      <a:gd name="T26" fmla="*/ 1 w 20000"/>
                      <a:gd name="T27" fmla="*/ 5423 h 20000"/>
                      <a:gd name="T28" fmla="*/ 1 w 20000"/>
                      <a:gd name="T29" fmla="*/ 4548 h 20000"/>
                      <a:gd name="T30" fmla="*/ 1 w 20000"/>
                      <a:gd name="T31" fmla="*/ 4140 h 20000"/>
                      <a:gd name="T32" fmla="*/ 1 w 20000"/>
                      <a:gd name="T33" fmla="*/ 3673 h 20000"/>
                      <a:gd name="T34" fmla="*/ 1 w 20000"/>
                      <a:gd name="T35" fmla="*/ 3673 h 20000"/>
                      <a:gd name="T36" fmla="*/ 1 w 20000"/>
                      <a:gd name="T37" fmla="*/ 2799 h 20000"/>
                      <a:gd name="T38" fmla="*/ 1 w 20000"/>
                      <a:gd name="T39" fmla="*/ 2799 h 20000"/>
                      <a:gd name="T40" fmla="*/ 1 w 20000"/>
                      <a:gd name="T41" fmla="*/ 1516 h 20000"/>
                      <a:gd name="T42" fmla="*/ 1 w 20000"/>
                      <a:gd name="T43" fmla="*/ 0 h 2000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0000"/>
                      <a:gd name="T67" fmla="*/ 0 h 20000"/>
                      <a:gd name="T68" fmla="*/ 20000 w 20000"/>
                      <a:gd name="T69" fmla="*/ 20000 h 2000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0000" h="20000">
                        <a:moveTo>
                          <a:pt x="3301" y="0"/>
                        </a:moveTo>
                        <a:lnTo>
                          <a:pt x="19903" y="9971"/>
                        </a:lnTo>
                        <a:lnTo>
                          <a:pt x="3301" y="19942"/>
                        </a:lnTo>
                        <a:lnTo>
                          <a:pt x="2913" y="19009"/>
                        </a:lnTo>
                        <a:lnTo>
                          <a:pt x="2913" y="18542"/>
                        </a:lnTo>
                        <a:lnTo>
                          <a:pt x="1456" y="18542"/>
                        </a:lnTo>
                        <a:lnTo>
                          <a:pt x="1456" y="17668"/>
                        </a:lnTo>
                        <a:lnTo>
                          <a:pt x="680" y="17668"/>
                        </a:lnTo>
                        <a:lnTo>
                          <a:pt x="680" y="16793"/>
                        </a:lnTo>
                        <a:lnTo>
                          <a:pt x="0" y="16793"/>
                        </a:lnTo>
                        <a:lnTo>
                          <a:pt x="0" y="10262"/>
                        </a:lnTo>
                        <a:lnTo>
                          <a:pt x="680" y="10262"/>
                        </a:lnTo>
                        <a:lnTo>
                          <a:pt x="680" y="5423"/>
                        </a:lnTo>
                        <a:lnTo>
                          <a:pt x="1456" y="5423"/>
                        </a:lnTo>
                        <a:lnTo>
                          <a:pt x="1456" y="4548"/>
                        </a:lnTo>
                        <a:lnTo>
                          <a:pt x="2136" y="4140"/>
                        </a:lnTo>
                        <a:lnTo>
                          <a:pt x="2136" y="3673"/>
                        </a:lnTo>
                        <a:lnTo>
                          <a:pt x="2913" y="3673"/>
                        </a:lnTo>
                        <a:lnTo>
                          <a:pt x="2913" y="2799"/>
                        </a:lnTo>
                        <a:lnTo>
                          <a:pt x="3592" y="2799"/>
                        </a:lnTo>
                        <a:lnTo>
                          <a:pt x="3592" y="1516"/>
                        </a:lnTo>
                        <a:lnTo>
                          <a:pt x="33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8016" tIns="64008" rIns="128016" bIns="64008"/>
                  <a:lstStyle/>
                  <a:p>
                    <a:pPr defTabSz="1785938"/>
                    <a:endParaRPr lang="ru-RU" sz="3500">
                      <a:latin typeface="Calibri" pitchFamily="34" charset="0"/>
                    </a:endParaRPr>
                  </a:p>
                </p:txBody>
              </p:sp>
              <p:sp>
                <p:nvSpPr>
                  <p:cNvPr id="12631" name="Freeform 1878"/>
                  <p:cNvSpPr>
                    <a:spLocks/>
                  </p:cNvSpPr>
                  <p:nvPr/>
                </p:nvSpPr>
                <p:spPr bwMode="auto">
                  <a:xfrm>
                    <a:off x="9975" y="0"/>
                    <a:ext cx="10024" cy="20000"/>
                  </a:xfrm>
                  <a:custGeom>
                    <a:avLst/>
                    <a:gdLst>
                      <a:gd name="T0" fmla="*/ 1 w 20000"/>
                      <a:gd name="T1" fmla="*/ 0 h 20000"/>
                      <a:gd name="T2" fmla="*/ 0 w 20000"/>
                      <a:gd name="T3" fmla="*/ 9971 h 20000"/>
                      <a:gd name="T4" fmla="*/ 1 w 20000"/>
                      <a:gd name="T5" fmla="*/ 19942 h 20000"/>
                      <a:gd name="T6" fmla="*/ 1 w 20000"/>
                      <a:gd name="T7" fmla="*/ 19009 h 20000"/>
                      <a:gd name="T8" fmla="*/ 1 w 20000"/>
                      <a:gd name="T9" fmla="*/ 18542 h 20000"/>
                      <a:gd name="T10" fmla="*/ 1 w 20000"/>
                      <a:gd name="T11" fmla="*/ 18542 h 20000"/>
                      <a:gd name="T12" fmla="*/ 1 w 20000"/>
                      <a:gd name="T13" fmla="*/ 17668 h 20000"/>
                      <a:gd name="T14" fmla="*/ 1 w 20000"/>
                      <a:gd name="T15" fmla="*/ 17668 h 20000"/>
                      <a:gd name="T16" fmla="*/ 1 w 20000"/>
                      <a:gd name="T17" fmla="*/ 16793 h 20000"/>
                      <a:gd name="T18" fmla="*/ 1 w 20000"/>
                      <a:gd name="T19" fmla="*/ 16793 h 20000"/>
                      <a:gd name="T20" fmla="*/ 1 w 20000"/>
                      <a:gd name="T21" fmla="*/ 10262 h 20000"/>
                      <a:gd name="T22" fmla="*/ 1 w 20000"/>
                      <a:gd name="T23" fmla="*/ 10262 h 20000"/>
                      <a:gd name="T24" fmla="*/ 1 w 20000"/>
                      <a:gd name="T25" fmla="*/ 5423 h 20000"/>
                      <a:gd name="T26" fmla="*/ 1 w 20000"/>
                      <a:gd name="T27" fmla="*/ 5423 h 20000"/>
                      <a:gd name="T28" fmla="*/ 1 w 20000"/>
                      <a:gd name="T29" fmla="*/ 4548 h 20000"/>
                      <a:gd name="T30" fmla="*/ 1 w 20000"/>
                      <a:gd name="T31" fmla="*/ 4140 h 20000"/>
                      <a:gd name="T32" fmla="*/ 1 w 20000"/>
                      <a:gd name="T33" fmla="*/ 3673 h 20000"/>
                      <a:gd name="T34" fmla="*/ 1 w 20000"/>
                      <a:gd name="T35" fmla="*/ 3673 h 20000"/>
                      <a:gd name="T36" fmla="*/ 1 w 20000"/>
                      <a:gd name="T37" fmla="*/ 2799 h 20000"/>
                      <a:gd name="T38" fmla="*/ 1 w 20000"/>
                      <a:gd name="T39" fmla="*/ 2799 h 20000"/>
                      <a:gd name="T40" fmla="*/ 1 w 20000"/>
                      <a:gd name="T41" fmla="*/ 1516 h 20000"/>
                      <a:gd name="T42" fmla="*/ 1 w 20000"/>
                      <a:gd name="T43" fmla="*/ 0 h 2000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0000"/>
                      <a:gd name="T67" fmla="*/ 0 h 20000"/>
                      <a:gd name="T68" fmla="*/ 20000 w 20000"/>
                      <a:gd name="T69" fmla="*/ 20000 h 2000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0000" h="20000">
                        <a:moveTo>
                          <a:pt x="16602" y="0"/>
                        </a:moveTo>
                        <a:lnTo>
                          <a:pt x="0" y="9971"/>
                        </a:lnTo>
                        <a:lnTo>
                          <a:pt x="16602" y="19942"/>
                        </a:lnTo>
                        <a:lnTo>
                          <a:pt x="16990" y="19009"/>
                        </a:lnTo>
                        <a:lnTo>
                          <a:pt x="16990" y="18542"/>
                        </a:lnTo>
                        <a:lnTo>
                          <a:pt x="18447" y="18542"/>
                        </a:lnTo>
                        <a:lnTo>
                          <a:pt x="18447" y="17668"/>
                        </a:lnTo>
                        <a:lnTo>
                          <a:pt x="19223" y="17668"/>
                        </a:lnTo>
                        <a:lnTo>
                          <a:pt x="19223" y="16793"/>
                        </a:lnTo>
                        <a:lnTo>
                          <a:pt x="19903" y="16793"/>
                        </a:lnTo>
                        <a:lnTo>
                          <a:pt x="19903" y="10262"/>
                        </a:lnTo>
                        <a:lnTo>
                          <a:pt x="19223" y="10262"/>
                        </a:lnTo>
                        <a:lnTo>
                          <a:pt x="19223" y="5423"/>
                        </a:lnTo>
                        <a:lnTo>
                          <a:pt x="18447" y="5423"/>
                        </a:lnTo>
                        <a:lnTo>
                          <a:pt x="18447" y="4548"/>
                        </a:lnTo>
                        <a:lnTo>
                          <a:pt x="17767" y="4140"/>
                        </a:lnTo>
                        <a:lnTo>
                          <a:pt x="17767" y="3673"/>
                        </a:lnTo>
                        <a:lnTo>
                          <a:pt x="16990" y="3673"/>
                        </a:lnTo>
                        <a:lnTo>
                          <a:pt x="16990" y="2799"/>
                        </a:lnTo>
                        <a:lnTo>
                          <a:pt x="16311" y="2799"/>
                        </a:lnTo>
                        <a:lnTo>
                          <a:pt x="16311" y="1516"/>
                        </a:lnTo>
                        <a:lnTo>
                          <a:pt x="1660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8016" tIns="64008" rIns="128016" bIns="64008"/>
                  <a:lstStyle/>
                  <a:p>
                    <a:pPr defTabSz="1785938"/>
                    <a:endParaRPr lang="ru-RU" sz="35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628" name="Line 1879"/>
                <p:cNvSpPr>
                  <a:spLocks noChangeShapeType="1"/>
                </p:cNvSpPr>
                <p:nvPr/>
              </p:nvSpPr>
              <p:spPr bwMode="auto">
                <a:xfrm>
                  <a:off x="1657" y="0"/>
                  <a:ext cx="16685" cy="20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29" name="Line 1880"/>
                <p:cNvSpPr>
                  <a:spLocks noChangeShapeType="1"/>
                </p:cNvSpPr>
                <p:nvPr/>
              </p:nvSpPr>
              <p:spPr bwMode="auto">
                <a:xfrm flipV="1">
                  <a:off x="1657" y="0"/>
                  <a:ext cx="16685" cy="20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" name="Text Box 2072"/>
            <p:cNvSpPr txBox="1">
              <a:spLocks noChangeArrowheads="1"/>
            </p:cNvSpPr>
            <p:nvPr/>
          </p:nvSpPr>
          <p:spPr bwMode="auto">
            <a:xfrm>
              <a:off x="3194050" y="8501063"/>
              <a:ext cx="1284288" cy="25876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МИНДЕЙ-2</a:t>
              </a:r>
            </a:p>
          </p:txBody>
        </p:sp>
        <p:grpSp>
          <p:nvGrpSpPr>
            <p:cNvPr id="12310" name="Group 53"/>
            <p:cNvGrpSpPr>
              <a:grpSpLocks/>
            </p:cNvGrpSpPr>
            <p:nvPr/>
          </p:nvGrpSpPr>
          <p:grpSpPr bwMode="auto">
            <a:xfrm>
              <a:off x="4606197" y="4473712"/>
              <a:ext cx="685799" cy="306387"/>
              <a:chOff x="2290" y="4012"/>
              <a:chExt cx="777" cy="219"/>
            </a:xfrm>
          </p:grpSpPr>
          <p:sp>
            <p:nvSpPr>
              <p:cNvPr id="12617" name="Rectangle 54"/>
              <p:cNvSpPr>
                <a:spLocks noChangeArrowheads="1"/>
              </p:cNvSpPr>
              <p:nvPr/>
            </p:nvSpPr>
            <p:spPr bwMode="auto">
              <a:xfrm>
                <a:off x="2662" y="4012"/>
                <a:ext cx="405" cy="1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7748" tIns="17748" rIns="17748" bIns="17748"/>
              <a:lstStyle/>
              <a:p>
                <a:pPr algn="ctr" defTabSz="1787525"/>
                <a:r>
                  <a:rPr lang="ru-RU" sz="1000" u="sng">
                    <a:cs typeface="Times New Roman" pitchFamily="18" charset="0"/>
                  </a:rPr>
                  <a:t>БУБ</a:t>
                </a:r>
              </a:p>
              <a:p>
                <a:pPr algn="ctr" defTabSz="1787525"/>
                <a:r>
                  <a:rPr lang="ru-RU" sz="1000">
                    <a:cs typeface="Times New Roman" pitchFamily="18" charset="0"/>
                  </a:rPr>
                  <a:t>50</a:t>
                </a:r>
                <a:endParaRPr lang="ru-RU" sz="2800">
                  <a:cs typeface="Times New Roman" pitchFamily="18" charset="0"/>
                </a:endParaRPr>
              </a:p>
            </p:txBody>
          </p:sp>
          <p:grpSp>
            <p:nvGrpSpPr>
              <p:cNvPr id="12618" name="Group 56"/>
              <p:cNvGrpSpPr>
                <a:grpSpLocks/>
              </p:cNvGrpSpPr>
              <p:nvPr/>
            </p:nvGrpSpPr>
            <p:grpSpPr bwMode="auto">
              <a:xfrm>
                <a:off x="2290" y="4020"/>
                <a:ext cx="361" cy="211"/>
                <a:chOff x="5" y="1"/>
                <a:chExt cx="20001" cy="20004"/>
              </a:xfrm>
            </p:grpSpPr>
            <p:sp>
              <p:nvSpPr>
                <p:cNvPr id="12619" name="Rectangle 57"/>
                <p:cNvSpPr>
                  <a:spLocks noChangeArrowheads="1"/>
                </p:cNvSpPr>
                <p:nvPr/>
              </p:nvSpPr>
              <p:spPr bwMode="auto">
                <a:xfrm>
                  <a:off x="5" y="7758"/>
                  <a:ext cx="20001" cy="12247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  <p:sp>
              <p:nvSpPr>
                <p:cNvPr id="1262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21" name="Line 59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622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262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2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1" name="Group 53"/>
            <p:cNvGrpSpPr>
              <a:grpSpLocks/>
            </p:cNvGrpSpPr>
            <p:nvPr/>
          </p:nvGrpSpPr>
          <p:grpSpPr bwMode="auto">
            <a:xfrm>
              <a:off x="6966495" y="6197737"/>
              <a:ext cx="857340" cy="306387"/>
              <a:chOff x="2290" y="4012"/>
              <a:chExt cx="777" cy="219"/>
            </a:xfrm>
          </p:grpSpPr>
          <p:sp>
            <p:nvSpPr>
              <p:cNvPr id="12609" name="Rectangle 54"/>
              <p:cNvSpPr>
                <a:spLocks noChangeArrowheads="1"/>
              </p:cNvSpPr>
              <p:nvPr/>
            </p:nvSpPr>
            <p:spPr bwMode="auto">
              <a:xfrm>
                <a:off x="2662" y="4012"/>
                <a:ext cx="405" cy="1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7748" tIns="17748" rIns="17748" bIns="17748"/>
              <a:lstStyle/>
              <a:p>
                <a:pPr algn="ctr" defTabSz="1787525"/>
                <a:r>
                  <a:rPr lang="ru-RU" sz="1000" u="sng">
                    <a:cs typeface="Times New Roman" pitchFamily="18" charset="0"/>
                  </a:rPr>
                  <a:t>ЖЦРБ</a:t>
                </a:r>
              </a:p>
              <a:p>
                <a:pPr algn="ctr" defTabSz="1787525"/>
                <a:r>
                  <a:rPr lang="ru-RU" sz="1000">
                    <a:cs typeface="Times New Roman" pitchFamily="18" charset="0"/>
                  </a:rPr>
                  <a:t>335</a:t>
                </a:r>
                <a:endParaRPr lang="ru-RU" sz="2800">
                  <a:cs typeface="Times New Roman" pitchFamily="18" charset="0"/>
                </a:endParaRPr>
              </a:p>
            </p:txBody>
          </p:sp>
          <p:grpSp>
            <p:nvGrpSpPr>
              <p:cNvPr id="12610" name="Group 56"/>
              <p:cNvGrpSpPr>
                <a:grpSpLocks/>
              </p:cNvGrpSpPr>
              <p:nvPr/>
            </p:nvGrpSpPr>
            <p:grpSpPr bwMode="auto">
              <a:xfrm>
                <a:off x="2290" y="4020"/>
                <a:ext cx="361" cy="211"/>
                <a:chOff x="0" y="1"/>
                <a:chExt cx="20000" cy="19999"/>
              </a:xfrm>
            </p:grpSpPr>
            <p:sp>
              <p:nvSpPr>
                <p:cNvPr id="1261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  <p:sp>
              <p:nvSpPr>
                <p:cNvPr id="1261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13" name="Line 59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614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261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1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2" name="Group 53"/>
            <p:cNvGrpSpPr>
              <a:grpSpLocks/>
            </p:cNvGrpSpPr>
            <p:nvPr/>
          </p:nvGrpSpPr>
          <p:grpSpPr bwMode="auto">
            <a:xfrm>
              <a:off x="5423519" y="3135917"/>
              <a:ext cx="685799" cy="306387"/>
              <a:chOff x="2290" y="4012"/>
              <a:chExt cx="777" cy="219"/>
            </a:xfrm>
          </p:grpSpPr>
          <p:sp>
            <p:nvSpPr>
              <p:cNvPr id="12601" name="Rectangle 54"/>
              <p:cNvSpPr>
                <a:spLocks noChangeArrowheads="1"/>
              </p:cNvSpPr>
              <p:nvPr/>
            </p:nvSpPr>
            <p:spPr bwMode="auto">
              <a:xfrm>
                <a:off x="2662" y="4012"/>
                <a:ext cx="405" cy="1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7748" tIns="17748" rIns="17748" bIns="17748"/>
              <a:lstStyle/>
              <a:p>
                <a:pPr algn="ctr" defTabSz="1787525"/>
                <a:r>
                  <a:rPr lang="ru-RU" sz="1000" u="sng">
                    <a:cs typeface="Times New Roman" pitchFamily="18" charset="0"/>
                  </a:rPr>
                  <a:t>РГБ</a:t>
                </a:r>
              </a:p>
              <a:p>
                <a:pPr algn="ctr" defTabSz="1787525"/>
                <a:r>
                  <a:rPr lang="ru-RU" sz="1000">
                    <a:cs typeface="Times New Roman" pitchFamily="18" charset="0"/>
                  </a:rPr>
                  <a:t>50</a:t>
                </a:r>
                <a:endParaRPr lang="ru-RU" sz="2800">
                  <a:cs typeface="Times New Roman" pitchFamily="18" charset="0"/>
                </a:endParaRPr>
              </a:p>
            </p:txBody>
          </p:sp>
          <p:grpSp>
            <p:nvGrpSpPr>
              <p:cNvPr id="12602" name="Group 56"/>
              <p:cNvGrpSpPr>
                <a:grpSpLocks/>
              </p:cNvGrpSpPr>
              <p:nvPr/>
            </p:nvGrpSpPr>
            <p:grpSpPr bwMode="auto">
              <a:xfrm>
                <a:off x="2290" y="4020"/>
                <a:ext cx="361" cy="211"/>
                <a:chOff x="0" y="1"/>
                <a:chExt cx="20000" cy="19999"/>
              </a:xfrm>
            </p:grpSpPr>
            <p:sp>
              <p:nvSpPr>
                <p:cNvPr id="12603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  <p:sp>
              <p:nvSpPr>
                <p:cNvPr id="1260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05" name="Line 59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606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260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0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13" name="Group 53"/>
            <p:cNvGrpSpPr>
              <a:grpSpLocks/>
            </p:cNvGrpSpPr>
            <p:nvPr/>
          </p:nvGrpSpPr>
          <p:grpSpPr bwMode="auto">
            <a:xfrm>
              <a:off x="1824897" y="7011172"/>
              <a:ext cx="685799" cy="306387"/>
              <a:chOff x="2290" y="4012"/>
              <a:chExt cx="777" cy="219"/>
            </a:xfrm>
          </p:grpSpPr>
          <p:sp>
            <p:nvSpPr>
              <p:cNvPr id="12593" name="Rectangle 54"/>
              <p:cNvSpPr>
                <a:spLocks noChangeArrowheads="1"/>
              </p:cNvSpPr>
              <p:nvPr/>
            </p:nvSpPr>
            <p:spPr bwMode="auto">
              <a:xfrm>
                <a:off x="2662" y="4012"/>
                <a:ext cx="405" cy="1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7748" tIns="17748" rIns="17748" bIns="17748"/>
              <a:lstStyle/>
              <a:p>
                <a:pPr algn="ctr" defTabSz="1787525"/>
                <a:r>
                  <a:rPr lang="ru-RU" sz="1000" u="sng">
                    <a:cs typeface="Times New Roman" pitchFamily="18" charset="0"/>
                  </a:rPr>
                  <a:t>РУБ</a:t>
                </a:r>
              </a:p>
              <a:p>
                <a:pPr algn="ctr" defTabSz="1787525"/>
                <a:r>
                  <a:rPr lang="ru-RU" sz="1000">
                    <a:cs typeface="Times New Roman" pitchFamily="18" charset="0"/>
                  </a:rPr>
                  <a:t>25</a:t>
                </a:r>
                <a:endParaRPr lang="ru-RU" sz="2800">
                  <a:cs typeface="Times New Roman" pitchFamily="18" charset="0"/>
                </a:endParaRPr>
              </a:p>
            </p:txBody>
          </p:sp>
          <p:grpSp>
            <p:nvGrpSpPr>
              <p:cNvPr id="12594" name="Group 56"/>
              <p:cNvGrpSpPr>
                <a:grpSpLocks/>
              </p:cNvGrpSpPr>
              <p:nvPr/>
            </p:nvGrpSpPr>
            <p:grpSpPr bwMode="auto">
              <a:xfrm>
                <a:off x="2290" y="4020"/>
                <a:ext cx="361" cy="211"/>
                <a:chOff x="5" y="1"/>
                <a:chExt cx="20001" cy="20004"/>
              </a:xfrm>
            </p:grpSpPr>
            <p:sp>
              <p:nvSpPr>
                <p:cNvPr id="12595" name="Rectangle 57"/>
                <p:cNvSpPr>
                  <a:spLocks noChangeArrowheads="1"/>
                </p:cNvSpPr>
                <p:nvPr/>
              </p:nvSpPr>
              <p:spPr bwMode="auto">
                <a:xfrm>
                  <a:off x="5" y="7758"/>
                  <a:ext cx="20001" cy="12247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  <p:sp>
              <p:nvSpPr>
                <p:cNvPr id="1259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97" name="Line 59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598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259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0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2314" name="Text Box 2072"/>
            <p:cNvSpPr txBox="1">
              <a:spLocks noChangeArrowheads="1"/>
            </p:cNvSpPr>
            <p:nvPr/>
          </p:nvSpPr>
          <p:spPr bwMode="auto">
            <a:xfrm>
              <a:off x="8875713" y="7110413"/>
              <a:ext cx="1709250" cy="437043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1000" u="sng">
                  <a:latin typeface="Calibri" pitchFamily="34" charset="0"/>
                </a:rPr>
                <a:t>Детский Дом «Солнышко»</a:t>
              </a:r>
            </a:p>
            <a:p>
              <a:pPr algn="ctr"/>
              <a:r>
                <a:rPr lang="ru-RU" sz="1000" i="1">
                  <a:latin typeface="Calibri" pitchFamily="34" charset="0"/>
                  <a:cs typeface="Times New Roman" pitchFamily="18" charset="0"/>
                </a:rPr>
                <a:t>тел. 65-242</a:t>
              </a:r>
            </a:p>
          </p:txBody>
        </p:sp>
        <p:grpSp>
          <p:nvGrpSpPr>
            <p:cNvPr id="12315" name="Группа 290"/>
            <p:cNvGrpSpPr>
              <a:grpSpLocks/>
            </p:cNvGrpSpPr>
            <p:nvPr/>
          </p:nvGrpSpPr>
          <p:grpSpPr bwMode="auto">
            <a:xfrm>
              <a:off x="9575165" y="6782753"/>
              <a:ext cx="330200" cy="296862"/>
              <a:chOff x="6305556" y="8259762"/>
              <a:chExt cx="330990" cy="296862"/>
            </a:xfrm>
          </p:grpSpPr>
          <p:grpSp>
            <p:nvGrpSpPr>
              <p:cNvPr id="12583" name="Группа 374"/>
              <p:cNvGrpSpPr>
                <a:grpSpLocks/>
              </p:cNvGrpSpPr>
              <p:nvPr/>
            </p:nvGrpSpPr>
            <p:grpSpPr bwMode="auto">
              <a:xfrm>
                <a:off x="6305556" y="8259762"/>
                <a:ext cx="330990" cy="296862"/>
                <a:chOff x="534974" y="6954971"/>
                <a:chExt cx="330206" cy="296241"/>
              </a:xfrm>
            </p:grpSpPr>
            <p:grpSp>
              <p:nvGrpSpPr>
                <p:cNvPr id="12585" name="Group 56"/>
                <p:cNvGrpSpPr>
                  <a:grpSpLocks/>
                </p:cNvGrpSpPr>
                <p:nvPr/>
              </p:nvGrpSpPr>
              <p:grpSpPr bwMode="auto">
                <a:xfrm>
                  <a:off x="534974" y="6954971"/>
                  <a:ext cx="330206" cy="296241"/>
                  <a:chOff x="-497" y="1"/>
                  <a:chExt cx="20746" cy="19999"/>
                </a:xfrm>
              </p:grpSpPr>
              <p:sp>
                <p:nvSpPr>
                  <p:cNvPr id="1258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756"/>
                    <a:ext cx="20000" cy="12244"/>
                  </a:xfrm>
                  <a:prstGeom prst="rect">
                    <a:avLst/>
                  </a:prstGeom>
                  <a:noFill/>
                  <a:ln w="25400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lIns="127761" tIns="63881" rIns="127761" bIns="63881"/>
                  <a:lstStyle/>
                  <a:p>
                    <a:pPr defTabSz="1787525"/>
                    <a:endParaRPr lang="ru-RU" sz="3500">
                      <a:latin typeface="Calibri" pitchFamily="34" charset="0"/>
                    </a:endParaRPr>
                  </a:p>
                </p:txBody>
              </p:sp>
              <p:sp>
                <p:nvSpPr>
                  <p:cNvPr id="1258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497" y="1"/>
                    <a:ext cx="10828" cy="7593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58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9801" y="54"/>
                    <a:ext cx="10448" cy="75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59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8652" y="3009"/>
                    <a:ext cx="3119" cy="3408"/>
                    <a:chOff x="-2659" y="0"/>
                    <a:chExt cx="26710" cy="20000"/>
                  </a:xfrm>
                </p:grpSpPr>
                <p:sp>
                  <p:nvSpPr>
                    <p:cNvPr id="12591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49" y="0"/>
                      <a:ext cx="137" cy="200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66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592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2659" y="11007"/>
                      <a:ext cx="26710" cy="1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66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2586" name="Rectangle 57"/>
                <p:cNvSpPr>
                  <a:spLocks noChangeArrowheads="1"/>
                </p:cNvSpPr>
                <p:nvPr/>
              </p:nvSpPr>
              <p:spPr bwMode="auto">
                <a:xfrm>
                  <a:off x="614322" y="7067447"/>
                  <a:ext cx="175536" cy="181368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584" name="Прямая соединительная линия 292"/>
              <p:cNvCxnSpPr>
                <a:cxnSpLocks noChangeShapeType="1"/>
                <a:stCxn id="12587" idx="1"/>
                <a:endCxn id="12587" idx="3"/>
              </p:cNvCxnSpPr>
              <p:nvPr/>
            </p:nvCxnSpPr>
            <p:spPr bwMode="auto">
              <a:xfrm rot="10800000" flipH="1">
                <a:off x="6313486" y="8465344"/>
                <a:ext cx="308770" cy="406"/>
              </a:xfrm>
              <a:prstGeom prst="line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12316" name="Group 60"/>
            <p:cNvGrpSpPr>
              <a:grpSpLocks/>
            </p:cNvGrpSpPr>
            <p:nvPr/>
          </p:nvGrpSpPr>
          <p:grpSpPr bwMode="auto">
            <a:xfrm>
              <a:off x="2052638" y="6550660"/>
              <a:ext cx="693737" cy="388938"/>
              <a:chOff x="4860" y="4199"/>
              <a:chExt cx="219" cy="229"/>
            </a:xfrm>
          </p:grpSpPr>
          <p:grpSp>
            <p:nvGrpSpPr>
              <p:cNvPr id="12575" name="Group 61"/>
              <p:cNvGrpSpPr>
                <a:grpSpLocks/>
              </p:cNvGrpSpPr>
              <p:nvPr/>
            </p:nvGrpSpPr>
            <p:grpSpPr bwMode="auto">
              <a:xfrm>
                <a:off x="4906" y="4218"/>
                <a:ext cx="140" cy="210"/>
                <a:chOff x="1766" y="5636"/>
                <a:chExt cx="240" cy="318"/>
              </a:xfrm>
            </p:grpSpPr>
            <p:grpSp>
              <p:nvGrpSpPr>
                <p:cNvPr id="12577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7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8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8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8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78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76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ВПО</a:t>
                </a:r>
              </a:p>
            </p:txBody>
          </p:sp>
        </p:grpSp>
        <p:grpSp>
          <p:nvGrpSpPr>
            <p:cNvPr id="12317" name="Group 60"/>
            <p:cNvGrpSpPr>
              <a:grpSpLocks/>
            </p:cNvGrpSpPr>
            <p:nvPr/>
          </p:nvGrpSpPr>
          <p:grpSpPr bwMode="auto">
            <a:xfrm>
              <a:off x="4953744" y="2795895"/>
              <a:ext cx="802220" cy="388938"/>
              <a:chOff x="4860" y="4199"/>
              <a:chExt cx="219" cy="229"/>
            </a:xfrm>
          </p:grpSpPr>
          <p:grpSp>
            <p:nvGrpSpPr>
              <p:cNvPr id="12567" name="Group 61"/>
              <p:cNvGrpSpPr>
                <a:grpSpLocks/>
              </p:cNvGrpSpPr>
              <p:nvPr/>
            </p:nvGrpSpPr>
            <p:grpSpPr bwMode="auto">
              <a:xfrm>
                <a:off x="4911" y="4218"/>
                <a:ext cx="140" cy="210"/>
                <a:chOff x="1766" y="5636"/>
                <a:chExt cx="240" cy="318"/>
              </a:xfrm>
            </p:grpSpPr>
            <p:grpSp>
              <p:nvGrpSpPr>
                <p:cNvPr id="12569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7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7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7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7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70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68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ЧПО</a:t>
                </a:r>
              </a:p>
            </p:txBody>
          </p:sp>
        </p:grpSp>
        <p:grpSp>
          <p:nvGrpSpPr>
            <p:cNvPr id="12318" name="Group 60"/>
            <p:cNvGrpSpPr>
              <a:grpSpLocks/>
            </p:cNvGrpSpPr>
            <p:nvPr/>
          </p:nvGrpSpPr>
          <p:grpSpPr bwMode="auto">
            <a:xfrm>
              <a:off x="3379788" y="3632200"/>
              <a:ext cx="693737" cy="388938"/>
              <a:chOff x="4860" y="4199"/>
              <a:chExt cx="219" cy="229"/>
            </a:xfrm>
          </p:grpSpPr>
          <p:grpSp>
            <p:nvGrpSpPr>
              <p:cNvPr id="12559" name="Group 61"/>
              <p:cNvGrpSpPr>
                <a:grpSpLocks/>
              </p:cNvGrpSpPr>
              <p:nvPr/>
            </p:nvGrpSpPr>
            <p:grpSpPr bwMode="auto">
              <a:xfrm>
                <a:off x="4908" y="4218"/>
                <a:ext cx="140" cy="210"/>
                <a:chOff x="1766" y="5636"/>
                <a:chExt cx="240" cy="318"/>
              </a:xfrm>
            </p:grpSpPr>
            <p:grpSp>
              <p:nvGrpSpPr>
                <p:cNvPr id="12561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6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6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6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6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62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60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19" name="Group 60"/>
            <p:cNvGrpSpPr>
              <a:grpSpLocks/>
            </p:cNvGrpSpPr>
            <p:nvPr/>
          </p:nvGrpSpPr>
          <p:grpSpPr bwMode="auto">
            <a:xfrm>
              <a:off x="1474788" y="2336800"/>
              <a:ext cx="693737" cy="388938"/>
              <a:chOff x="4860" y="4199"/>
              <a:chExt cx="219" cy="229"/>
            </a:xfrm>
          </p:grpSpPr>
          <p:grpSp>
            <p:nvGrpSpPr>
              <p:cNvPr id="12551" name="Group 61"/>
              <p:cNvGrpSpPr>
                <a:grpSpLocks/>
              </p:cNvGrpSpPr>
              <p:nvPr/>
            </p:nvGrpSpPr>
            <p:grpSpPr bwMode="auto">
              <a:xfrm>
                <a:off x="4909" y="4218"/>
                <a:ext cx="140" cy="210"/>
                <a:chOff x="1766" y="5636"/>
                <a:chExt cx="240" cy="318"/>
              </a:xfrm>
            </p:grpSpPr>
            <p:grpSp>
              <p:nvGrpSpPr>
                <p:cNvPr id="12553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5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5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5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5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54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52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20" name="Group 60"/>
            <p:cNvGrpSpPr>
              <a:grpSpLocks/>
            </p:cNvGrpSpPr>
            <p:nvPr/>
          </p:nvGrpSpPr>
          <p:grpSpPr bwMode="auto">
            <a:xfrm>
              <a:off x="5360988" y="4076700"/>
              <a:ext cx="693737" cy="388938"/>
              <a:chOff x="4860" y="4199"/>
              <a:chExt cx="219" cy="229"/>
            </a:xfrm>
          </p:grpSpPr>
          <p:grpSp>
            <p:nvGrpSpPr>
              <p:cNvPr id="12543" name="Group 61"/>
              <p:cNvGrpSpPr>
                <a:grpSpLocks/>
              </p:cNvGrpSpPr>
              <p:nvPr/>
            </p:nvGrpSpPr>
            <p:grpSpPr bwMode="auto">
              <a:xfrm>
                <a:off x="4910" y="4218"/>
                <a:ext cx="140" cy="210"/>
                <a:chOff x="1766" y="5636"/>
                <a:chExt cx="240" cy="318"/>
              </a:xfrm>
            </p:grpSpPr>
            <p:grpSp>
              <p:nvGrpSpPr>
                <p:cNvPr id="12545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4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4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4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5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46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44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21" name="Group 60"/>
            <p:cNvGrpSpPr>
              <a:grpSpLocks/>
            </p:cNvGrpSpPr>
            <p:nvPr/>
          </p:nvGrpSpPr>
          <p:grpSpPr bwMode="auto">
            <a:xfrm>
              <a:off x="8091488" y="6553200"/>
              <a:ext cx="693737" cy="388938"/>
              <a:chOff x="4860" y="4199"/>
              <a:chExt cx="219" cy="229"/>
            </a:xfrm>
          </p:grpSpPr>
          <p:grpSp>
            <p:nvGrpSpPr>
              <p:cNvPr id="12535" name="Group 61"/>
              <p:cNvGrpSpPr>
                <a:grpSpLocks/>
              </p:cNvGrpSpPr>
              <p:nvPr/>
            </p:nvGrpSpPr>
            <p:grpSpPr bwMode="auto">
              <a:xfrm>
                <a:off x="4915" y="4218"/>
                <a:ext cx="140" cy="210"/>
                <a:chOff x="1766" y="5636"/>
                <a:chExt cx="240" cy="318"/>
              </a:xfrm>
            </p:grpSpPr>
            <p:grpSp>
              <p:nvGrpSpPr>
                <p:cNvPr id="12537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3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4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4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4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38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36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22" name="Group 60"/>
            <p:cNvGrpSpPr>
              <a:grpSpLocks/>
            </p:cNvGrpSpPr>
            <p:nvPr/>
          </p:nvGrpSpPr>
          <p:grpSpPr bwMode="auto">
            <a:xfrm>
              <a:off x="6834188" y="6604000"/>
              <a:ext cx="693737" cy="388938"/>
              <a:chOff x="4860" y="4199"/>
              <a:chExt cx="219" cy="229"/>
            </a:xfrm>
          </p:grpSpPr>
          <p:grpSp>
            <p:nvGrpSpPr>
              <p:cNvPr id="12527" name="Group 61"/>
              <p:cNvGrpSpPr>
                <a:grpSpLocks/>
              </p:cNvGrpSpPr>
              <p:nvPr/>
            </p:nvGrpSpPr>
            <p:grpSpPr bwMode="auto">
              <a:xfrm>
                <a:off x="4916" y="4218"/>
                <a:ext cx="140" cy="210"/>
                <a:chOff x="1766" y="5636"/>
                <a:chExt cx="240" cy="318"/>
              </a:xfrm>
            </p:grpSpPr>
            <p:grpSp>
              <p:nvGrpSpPr>
                <p:cNvPr id="12529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3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3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3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3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30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28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23" name="Group 60"/>
            <p:cNvGrpSpPr>
              <a:grpSpLocks/>
            </p:cNvGrpSpPr>
            <p:nvPr/>
          </p:nvGrpSpPr>
          <p:grpSpPr bwMode="auto">
            <a:xfrm>
              <a:off x="3481388" y="2679700"/>
              <a:ext cx="693737" cy="388938"/>
              <a:chOff x="4860" y="4199"/>
              <a:chExt cx="219" cy="229"/>
            </a:xfrm>
          </p:grpSpPr>
          <p:grpSp>
            <p:nvGrpSpPr>
              <p:cNvPr id="12519" name="Group 61"/>
              <p:cNvGrpSpPr>
                <a:grpSpLocks/>
              </p:cNvGrpSpPr>
              <p:nvPr/>
            </p:nvGrpSpPr>
            <p:grpSpPr bwMode="auto">
              <a:xfrm>
                <a:off x="4917" y="4218"/>
                <a:ext cx="140" cy="210"/>
                <a:chOff x="1766" y="5636"/>
                <a:chExt cx="240" cy="318"/>
              </a:xfrm>
            </p:grpSpPr>
            <p:grpSp>
              <p:nvGrpSpPr>
                <p:cNvPr id="12521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2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2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2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2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22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20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24" name="Group 60"/>
            <p:cNvGrpSpPr>
              <a:grpSpLocks/>
            </p:cNvGrpSpPr>
            <p:nvPr/>
          </p:nvGrpSpPr>
          <p:grpSpPr bwMode="auto">
            <a:xfrm>
              <a:off x="2020888" y="8331200"/>
              <a:ext cx="693737" cy="388938"/>
              <a:chOff x="4860" y="4199"/>
              <a:chExt cx="219" cy="229"/>
            </a:xfrm>
          </p:grpSpPr>
          <p:grpSp>
            <p:nvGrpSpPr>
              <p:cNvPr id="12511" name="Group 61"/>
              <p:cNvGrpSpPr>
                <a:grpSpLocks/>
              </p:cNvGrpSpPr>
              <p:nvPr/>
            </p:nvGrpSpPr>
            <p:grpSpPr bwMode="auto">
              <a:xfrm>
                <a:off x="4909" y="4218"/>
                <a:ext cx="140" cy="210"/>
                <a:chOff x="1766" y="5636"/>
                <a:chExt cx="240" cy="318"/>
              </a:xfrm>
            </p:grpSpPr>
            <p:grpSp>
              <p:nvGrpSpPr>
                <p:cNvPr id="12513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1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1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1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1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14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12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sp>
          <p:nvSpPr>
            <p:cNvPr id="12325" name="Text Box 2072"/>
            <p:cNvSpPr txBox="1">
              <a:spLocks noChangeArrowheads="1"/>
            </p:cNvSpPr>
            <p:nvPr/>
          </p:nvSpPr>
          <p:spPr bwMode="auto">
            <a:xfrm>
              <a:off x="1497013" y="3092450"/>
              <a:ext cx="837217" cy="26776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</p:txBody>
        </p:sp>
        <p:sp>
          <p:nvSpPr>
            <p:cNvPr id="12326" name="Text Box 2072"/>
            <p:cNvSpPr txBox="1">
              <a:spLocks noChangeArrowheads="1"/>
            </p:cNvSpPr>
            <p:nvPr/>
          </p:nvSpPr>
          <p:spPr bwMode="auto">
            <a:xfrm>
              <a:off x="3160713" y="4032250"/>
              <a:ext cx="86927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  <a:p>
              <a:pPr algn="ctr"/>
              <a:r>
                <a:rPr lang="ru-RU" sz="900" i="1"/>
                <a:t>тел. 60279</a:t>
              </a:r>
            </a:p>
          </p:txBody>
        </p:sp>
        <p:sp>
          <p:nvSpPr>
            <p:cNvPr id="12327" name="Text Box 2072"/>
            <p:cNvSpPr txBox="1">
              <a:spLocks noChangeArrowheads="1"/>
            </p:cNvSpPr>
            <p:nvPr/>
          </p:nvSpPr>
          <p:spPr bwMode="auto">
            <a:xfrm>
              <a:off x="1712913" y="8731250"/>
              <a:ext cx="837217" cy="26776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</p:txBody>
        </p:sp>
        <p:sp>
          <p:nvSpPr>
            <p:cNvPr id="12328" name="Text Box 2072"/>
            <p:cNvSpPr txBox="1">
              <a:spLocks noChangeArrowheads="1"/>
            </p:cNvSpPr>
            <p:nvPr/>
          </p:nvSpPr>
          <p:spPr bwMode="auto">
            <a:xfrm>
              <a:off x="4202113" y="3816350"/>
              <a:ext cx="1157817" cy="5447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  <a:p>
              <a:pPr algn="ctr"/>
              <a:r>
                <a:rPr lang="ru-RU" sz="900" i="1"/>
                <a:t>тел. </a:t>
              </a:r>
            </a:p>
            <a:p>
              <a:pPr algn="ctr"/>
              <a:r>
                <a:rPr lang="ru-RU" sz="900">
                  <a:latin typeface="Times New Roman" pitchFamily="18" charset="0"/>
                </a:rPr>
                <a:t>89642228528 (сот)</a:t>
              </a:r>
              <a:endParaRPr lang="ru-RU" sz="900" i="1"/>
            </a:p>
          </p:txBody>
        </p:sp>
        <p:sp>
          <p:nvSpPr>
            <p:cNvPr id="61" name="Text Box 2072"/>
            <p:cNvSpPr txBox="1">
              <a:spLocks noChangeArrowheads="1"/>
            </p:cNvSpPr>
            <p:nvPr/>
          </p:nvSpPr>
          <p:spPr bwMode="auto">
            <a:xfrm>
              <a:off x="1306513" y="2768600"/>
              <a:ext cx="7524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ДАЛЬНИЙ</a:t>
              </a:r>
            </a:p>
          </p:txBody>
        </p:sp>
        <p:sp>
          <p:nvSpPr>
            <p:cNvPr id="62" name="Text Box 2072"/>
            <p:cNvSpPr txBox="1">
              <a:spLocks noChangeArrowheads="1"/>
            </p:cNvSpPr>
            <p:nvPr/>
          </p:nvSpPr>
          <p:spPr bwMode="auto">
            <a:xfrm>
              <a:off x="3732213" y="2971800"/>
              <a:ext cx="9683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БРУСНИЧНЫЙ</a:t>
              </a:r>
            </a:p>
          </p:txBody>
        </p:sp>
        <p:sp>
          <p:nvSpPr>
            <p:cNvPr id="12331" name="Text Box 2072"/>
            <p:cNvSpPr txBox="1">
              <a:spLocks noChangeArrowheads="1"/>
            </p:cNvSpPr>
            <p:nvPr/>
          </p:nvSpPr>
          <p:spPr bwMode="auto">
            <a:xfrm>
              <a:off x="2982913" y="3105150"/>
              <a:ext cx="86927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2; АЦ-1</a:t>
              </a:r>
            </a:p>
            <a:p>
              <a:pPr algn="ctr"/>
              <a:r>
                <a:rPr lang="ru-RU" sz="900" i="1"/>
                <a:t>тел. 51624</a:t>
              </a:r>
            </a:p>
          </p:txBody>
        </p:sp>
        <p:sp>
          <p:nvSpPr>
            <p:cNvPr id="64" name="Text Box 2072"/>
            <p:cNvSpPr txBox="1">
              <a:spLocks noChangeArrowheads="1"/>
            </p:cNvSpPr>
            <p:nvPr/>
          </p:nvSpPr>
          <p:spPr bwMode="auto">
            <a:xfrm>
              <a:off x="2589213" y="3759200"/>
              <a:ext cx="8921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ЗАМОРСКИЙ</a:t>
              </a:r>
            </a:p>
          </p:txBody>
        </p:sp>
        <p:sp>
          <p:nvSpPr>
            <p:cNvPr id="65" name="Text Box 2072"/>
            <p:cNvSpPr txBox="1">
              <a:spLocks noChangeArrowheads="1"/>
            </p:cNvSpPr>
            <p:nvPr/>
          </p:nvSpPr>
          <p:spPr bwMode="auto">
            <a:xfrm>
              <a:off x="4424363" y="2559050"/>
              <a:ext cx="9937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НОВОИЛИМСК</a:t>
              </a:r>
            </a:p>
          </p:txBody>
        </p:sp>
        <p:grpSp>
          <p:nvGrpSpPr>
            <p:cNvPr id="12334" name="Group 60"/>
            <p:cNvGrpSpPr>
              <a:grpSpLocks/>
            </p:cNvGrpSpPr>
            <p:nvPr/>
          </p:nvGrpSpPr>
          <p:grpSpPr bwMode="auto">
            <a:xfrm>
              <a:off x="5703865" y="2617788"/>
              <a:ext cx="887411" cy="382587"/>
              <a:chOff x="4852" y="4203"/>
              <a:chExt cx="219" cy="225"/>
            </a:xfrm>
          </p:grpSpPr>
          <p:grpSp>
            <p:nvGrpSpPr>
              <p:cNvPr id="12503" name="Group 61"/>
              <p:cNvGrpSpPr>
                <a:grpSpLocks/>
              </p:cNvGrpSpPr>
              <p:nvPr/>
            </p:nvGrpSpPr>
            <p:grpSpPr bwMode="auto">
              <a:xfrm>
                <a:off x="4904" y="4218"/>
                <a:ext cx="140" cy="210"/>
                <a:chOff x="1766" y="5636"/>
                <a:chExt cx="240" cy="318"/>
              </a:xfrm>
            </p:grpSpPr>
            <p:grpSp>
              <p:nvGrpSpPr>
                <p:cNvPr id="12505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5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0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506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504" name="Text Box 68"/>
              <p:cNvSpPr txBox="1">
                <a:spLocks noChangeArrowheads="1"/>
              </p:cNvSpPr>
              <p:nvPr/>
            </p:nvSpPr>
            <p:spPr bwMode="auto">
              <a:xfrm>
                <a:off x="4852" y="4203"/>
                <a:ext cx="21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127ПЧ</a:t>
                </a:r>
              </a:p>
            </p:txBody>
          </p:sp>
        </p:grpSp>
        <p:grpSp>
          <p:nvGrpSpPr>
            <p:cNvPr id="12335" name="Group 60"/>
            <p:cNvGrpSpPr>
              <a:grpSpLocks/>
            </p:cNvGrpSpPr>
            <p:nvPr/>
          </p:nvGrpSpPr>
          <p:grpSpPr bwMode="auto">
            <a:xfrm>
              <a:off x="6539408" y="3023174"/>
              <a:ext cx="802220" cy="388938"/>
              <a:chOff x="4860" y="4199"/>
              <a:chExt cx="219" cy="229"/>
            </a:xfrm>
          </p:grpSpPr>
          <p:grpSp>
            <p:nvGrpSpPr>
              <p:cNvPr id="12495" name="Group 61"/>
              <p:cNvGrpSpPr>
                <a:grpSpLocks/>
              </p:cNvGrpSpPr>
              <p:nvPr/>
            </p:nvGrpSpPr>
            <p:grpSpPr bwMode="auto">
              <a:xfrm>
                <a:off x="4910" y="4218"/>
                <a:ext cx="140" cy="210"/>
                <a:chOff x="1766" y="5636"/>
                <a:chExt cx="240" cy="318"/>
              </a:xfrm>
            </p:grpSpPr>
            <p:grpSp>
              <p:nvGrpSpPr>
                <p:cNvPr id="12497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9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0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0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0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98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96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ВПО</a:t>
                </a:r>
              </a:p>
            </p:txBody>
          </p:sp>
        </p:grpSp>
        <p:sp>
          <p:nvSpPr>
            <p:cNvPr id="68" name="Text Box 2072"/>
            <p:cNvSpPr txBox="1">
              <a:spLocks noChangeArrowheads="1"/>
            </p:cNvSpPr>
            <p:nvPr/>
          </p:nvSpPr>
          <p:spPr bwMode="auto">
            <a:xfrm>
              <a:off x="6811963" y="3371850"/>
              <a:ext cx="1073150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НОВАЯ ИГИРМА</a:t>
              </a:r>
            </a:p>
          </p:txBody>
        </p:sp>
        <p:grpSp>
          <p:nvGrpSpPr>
            <p:cNvPr id="12337" name="Group 60"/>
            <p:cNvGrpSpPr>
              <a:grpSpLocks/>
            </p:cNvGrpSpPr>
            <p:nvPr/>
          </p:nvGrpSpPr>
          <p:grpSpPr bwMode="auto">
            <a:xfrm>
              <a:off x="6503966" y="3236888"/>
              <a:ext cx="887411" cy="406391"/>
              <a:chOff x="4852" y="4203"/>
              <a:chExt cx="219" cy="239"/>
            </a:xfrm>
          </p:grpSpPr>
          <p:grpSp>
            <p:nvGrpSpPr>
              <p:cNvPr id="12487" name="Group 61"/>
              <p:cNvGrpSpPr>
                <a:grpSpLocks/>
              </p:cNvGrpSpPr>
              <p:nvPr/>
            </p:nvGrpSpPr>
            <p:grpSpPr bwMode="auto">
              <a:xfrm>
                <a:off x="4903" y="4230"/>
                <a:ext cx="140" cy="212"/>
                <a:chOff x="1766" y="5637"/>
                <a:chExt cx="240" cy="320"/>
              </a:xfrm>
            </p:grpSpPr>
            <p:grpSp>
              <p:nvGrpSpPr>
                <p:cNvPr id="12489" name="Group 62"/>
                <p:cNvGrpSpPr>
                  <a:grpSpLocks/>
                </p:cNvGrpSpPr>
                <p:nvPr/>
              </p:nvGrpSpPr>
              <p:grpSpPr bwMode="auto">
                <a:xfrm>
                  <a:off x="1766" y="5637"/>
                  <a:ext cx="240" cy="320"/>
                  <a:chOff x="3168" y="192"/>
                  <a:chExt cx="240" cy="672"/>
                </a:xfrm>
              </p:grpSpPr>
              <p:sp>
                <p:nvSpPr>
                  <p:cNvPr id="12491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92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93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9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90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88" name="Text Box 68"/>
              <p:cNvSpPr txBox="1">
                <a:spLocks noChangeArrowheads="1"/>
              </p:cNvSpPr>
              <p:nvPr/>
            </p:nvSpPr>
            <p:spPr bwMode="auto">
              <a:xfrm>
                <a:off x="4852" y="4203"/>
                <a:ext cx="21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126ПЧ</a:t>
                </a:r>
              </a:p>
            </p:txBody>
          </p:sp>
        </p:grpSp>
        <p:sp>
          <p:nvSpPr>
            <p:cNvPr id="70" name="Text Box 2072"/>
            <p:cNvSpPr txBox="1">
              <a:spLocks noChangeArrowheads="1"/>
            </p:cNvSpPr>
            <p:nvPr/>
          </p:nvSpPr>
          <p:spPr bwMode="auto">
            <a:xfrm>
              <a:off x="5414963" y="3829050"/>
              <a:ext cx="6508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ЯНГЕЛЬ</a:t>
              </a:r>
            </a:p>
          </p:txBody>
        </p:sp>
        <p:grpSp>
          <p:nvGrpSpPr>
            <p:cNvPr id="12339" name="Group 60"/>
            <p:cNvGrpSpPr>
              <a:grpSpLocks/>
            </p:cNvGrpSpPr>
            <p:nvPr/>
          </p:nvGrpSpPr>
          <p:grpSpPr bwMode="auto">
            <a:xfrm>
              <a:off x="5322888" y="3632200"/>
              <a:ext cx="693737" cy="388938"/>
              <a:chOff x="4860" y="4199"/>
              <a:chExt cx="219" cy="229"/>
            </a:xfrm>
          </p:grpSpPr>
          <p:grpSp>
            <p:nvGrpSpPr>
              <p:cNvPr id="12479" name="Group 61"/>
              <p:cNvGrpSpPr>
                <a:grpSpLocks/>
              </p:cNvGrpSpPr>
              <p:nvPr/>
            </p:nvGrpSpPr>
            <p:grpSpPr bwMode="auto">
              <a:xfrm>
                <a:off x="4911" y="4218"/>
                <a:ext cx="140" cy="210"/>
                <a:chOff x="1766" y="5636"/>
                <a:chExt cx="240" cy="318"/>
              </a:xfrm>
            </p:grpSpPr>
            <p:grpSp>
              <p:nvGrpSpPr>
                <p:cNvPr id="12481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8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8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8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82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80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sp>
          <p:nvSpPr>
            <p:cNvPr id="72" name="Text Box 2072"/>
            <p:cNvSpPr txBox="1">
              <a:spLocks noChangeArrowheads="1"/>
            </p:cNvSpPr>
            <p:nvPr/>
          </p:nvSpPr>
          <p:spPr bwMode="auto">
            <a:xfrm>
              <a:off x="5237163" y="4737100"/>
              <a:ext cx="836612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БЕРЕЗНЯКИ</a:t>
              </a:r>
            </a:p>
          </p:txBody>
        </p:sp>
        <p:sp>
          <p:nvSpPr>
            <p:cNvPr id="12341" name="Text Box 2072"/>
            <p:cNvSpPr txBox="1">
              <a:spLocks noChangeArrowheads="1"/>
            </p:cNvSpPr>
            <p:nvPr/>
          </p:nvSpPr>
          <p:spPr bwMode="auto">
            <a:xfrm>
              <a:off x="4916643" y="4921250"/>
              <a:ext cx="837217" cy="26776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 dirty="0"/>
                <a:t>л/с 2; </a:t>
              </a:r>
              <a:r>
                <a:rPr lang="ru-RU" sz="900" i="1" dirty="0" smtClean="0"/>
                <a:t>АЦ-1</a:t>
              </a:r>
              <a:endParaRPr lang="ru-RU" sz="900" i="1" dirty="0"/>
            </a:p>
          </p:txBody>
        </p:sp>
        <p:grpSp>
          <p:nvGrpSpPr>
            <p:cNvPr id="12342" name="Group 60"/>
            <p:cNvGrpSpPr>
              <a:grpSpLocks/>
            </p:cNvGrpSpPr>
            <p:nvPr/>
          </p:nvGrpSpPr>
          <p:grpSpPr bwMode="auto">
            <a:xfrm>
              <a:off x="5106988" y="4508500"/>
              <a:ext cx="693737" cy="388938"/>
              <a:chOff x="4860" y="4199"/>
              <a:chExt cx="219" cy="229"/>
            </a:xfrm>
          </p:grpSpPr>
          <p:grpSp>
            <p:nvGrpSpPr>
              <p:cNvPr id="12471" name="Group 61"/>
              <p:cNvGrpSpPr>
                <a:grpSpLocks/>
              </p:cNvGrpSpPr>
              <p:nvPr/>
            </p:nvGrpSpPr>
            <p:grpSpPr bwMode="auto">
              <a:xfrm>
                <a:off x="4912" y="4218"/>
                <a:ext cx="140" cy="210"/>
                <a:chOff x="1766" y="5636"/>
                <a:chExt cx="240" cy="318"/>
              </a:xfrm>
            </p:grpSpPr>
            <p:grpSp>
              <p:nvGrpSpPr>
                <p:cNvPr id="12473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7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7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7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7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74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72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sp>
          <p:nvSpPr>
            <p:cNvPr id="12343" name="Text Box 2072"/>
            <p:cNvSpPr txBox="1">
              <a:spLocks noChangeArrowheads="1"/>
            </p:cNvSpPr>
            <p:nvPr/>
          </p:nvSpPr>
          <p:spPr bwMode="auto">
            <a:xfrm>
              <a:off x="5948363" y="4089400"/>
              <a:ext cx="86927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  <a:p>
              <a:pPr algn="ctr"/>
              <a:r>
                <a:rPr lang="ru-RU" sz="900" i="1"/>
                <a:t>тел. 60447</a:t>
              </a:r>
            </a:p>
          </p:txBody>
        </p:sp>
        <p:sp>
          <p:nvSpPr>
            <p:cNvPr id="77" name="Text Box 2072"/>
            <p:cNvSpPr txBox="1">
              <a:spLocks noChangeArrowheads="1"/>
            </p:cNvSpPr>
            <p:nvPr/>
          </p:nvSpPr>
          <p:spPr bwMode="auto">
            <a:xfrm>
              <a:off x="5245100" y="7458075"/>
              <a:ext cx="68262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ЧЕРНАЯ</a:t>
              </a:r>
            </a:p>
          </p:txBody>
        </p:sp>
        <p:sp>
          <p:nvSpPr>
            <p:cNvPr id="78" name="Text Box 2072"/>
            <p:cNvSpPr txBox="1">
              <a:spLocks noChangeArrowheads="1"/>
            </p:cNvSpPr>
            <p:nvPr/>
          </p:nvSpPr>
          <p:spPr bwMode="auto">
            <a:xfrm>
              <a:off x="2319338" y="6794500"/>
              <a:ext cx="812800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РЕЧУШКА</a:t>
              </a:r>
            </a:p>
          </p:txBody>
        </p:sp>
        <p:sp>
          <p:nvSpPr>
            <p:cNvPr id="79" name="Text Box 2072"/>
            <p:cNvSpPr txBox="1">
              <a:spLocks noChangeArrowheads="1"/>
            </p:cNvSpPr>
            <p:nvPr/>
          </p:nvSpPr>
          <p:spPr bwMode="auto">
            <a:xfrm>
              <a:off x="1296988" y="8440738"/>
              <a:ext cx="814387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ЗАЯРСК</a:t>
              </a:r>
            </a:p>
          </p:txBody>
        </p:sp>
        <p:sp>
          <p:nvSpPr>
            <p:cNvPr id="80" name="Text Box 2072"/>
            <p:cNvSpPr txBox="1">
              <a:spLocks noChangeArrowheads="1"/>
            </p:cNvSpPr>
            <p:nvPr/>
          </p:nvSpPr>
          <p:spPr bwMode="auto">
            <a:xfrm>
              <a:off x="6324600" y="7458075"/>
              <a:ext cx="8540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СЕЛЕЗНЕВО</a:t>
              </a:r>
            </a:p>
          </p:txBody>
        </p:sp>
        <p:grpSp>
          <p:nvGrpSpPr>
            <p:cNvPr id="12348" name="Группа 279"/>
            <p:cNvGrpSpPr>
              <a:grpSpLocks/>
            </p:cNvGrpSpPr>
            <p:nvPr/>
          </p:nvGrpSpPr>
          <p:grpSpPr bwMode="auto">
            <a:xfrm>
              <a:off x="7489825" y="5865813"/>
              <a:ext cx="331788" cy="296862"/>
              <a:chOff x="6305556" y="8259762"/>
              <a:chExt cx="330990" cy="296862"/>
            </a:xfrm>
          </p:grpSpPr>
          <p:grpSp>
            <p:nvGrpSpPr>
              <p:cNvPr id="12461" name="Группа 374"/>
              <p:cNvGrpSpPr>
                <a:grpSpLocks/>
              </p:cNvGrpSpPr>
              <p:nvPr/>
            </p:nvGrpSpPr>
            <p:grpSpPr bwMode="auto">
              <a:xfrm>
                <a:off x="6305556" y="8259762"/>
                <a:ext cx="330990" cy="296862"/>
                <a:chOff x="534974" y="6954971"/>
                <a:chExt cx="330206" cy="296241"/>
              </a:xfrm>
            </p:grpSpPr>
            <p:grpSp>
              <p:nvGrpSpPr>
                <p:cNvPr id="12463" name="Group 56"/>
                <p:cNvGrpSpPr>
                  <a:grpSpLocks/>
                </p:cNvGrpSpPr>
                <p:nvPr/>
              </p:nvGrpSpPr>
              <p:grpSpPr bwMode="auto">
                <a:xfrm>
                  <a:off x="534974" y="6954971"/>
                  <a:ext cx="330206" cy="296241"/>
                  <a:chOff x="-497" y="1"/>
                  <a:chExt cx="20746" cy="19999"/>
                </a:xfrm>
              </p:grpSpPr>
              <p:sp>
                <p:nvSpPr>
                  <p:cNvPr id="1246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756"/>
                    <a:ext cx="20000" cy="12244"/>
                  </a:xfrm>
                  <a:prstGeom prst="rect">
                    <a:avLst/>
                  </a:prstGeom>
                  <a:noFill/>
                  <a:ln w="2540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lIns="127761" tIns="63881" rIns="127761" bIns="63881"/>
                  <a:lstStyle/>
                  <a:p>
                    <a:pPr defTabSz="1787525"/>
                    <a:endParaRPr lang="ru-RU" sz="3500">
                      <a:latin typeface="Calibri" pitchFamily="34" charset="0"/>
                    </a:endParaRPr>
                  </a:p>
                </p:txBody>
              </p:sp>
              <p:sp>
                <p:nvSpPr>
                  <p:cNvPr id="1246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497" y="1"/>
                    <a:ext cx="10828" cy="7593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6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9801" y="54"/>
                    <a:ext cx="10448" cy="75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46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8652" y="3009"/>
                    <a:ext cx="3119" cy="3408"/>
                    <a:chOff x="-2659" y="0"/>
                    <a:chExt cx="26710" cy="20000"/>
                  </a:xfrm>
                </p:grpSpPr>
                <p:sp>
                  <p:nvSpPr>
                    <p:cNvPr id="12469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49" y="0"/>
                      <a:ext cx="137" cy="200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70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2659" y="11007"/>
                      <a:ext cx="26710" cy="1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2464" name="Rectangle 57"/>
                <p:cNvSpPr>
                  <a:spLocks noChangeArrowheads="1"/>
                </p:cNvSpPr>
                <p:nvPr/>
              </p:nvSpPr>
              <p:spPr bwMode="auto">
                <a:xfrm>
                  <a:off x="614322" y="7067447"/>
                  <a:ext cx="175536" cy="181368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462" name="Прямая соединительная линия 281"/>
              <p:cNvCxnSpPr>
                <a:cxnSpLocks noChangeShapeType="1"/>
                <a:stCxn id="12465" idx="1"/>
                <a:endCxn id="12465" idx="3"/>
              </p:cNvCxnSpPr>
              <p:nvPr/>
            </p:nvCxnSpPr>
            <p:spPr bwMode="auto">
              <a:xfrm rot="10800000" flipH="1">
                <a:off x="6313486" y="8465344"/>
                <a:ext cx="308770" cy="40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</p:cxnSp>
        </p:grpSp>
        <p:sp>
          <p:nvSpPr>
            <p:cNvPr id="83" name="AutoShape 2123"/>
            <p:cNvSpPr>
              <a:spLocks/>
            </p:cNvSpPr>
            <p:nvPr/>
          </p:nvSpPr>
          <p:spPr bwMode="auto">
            <a:xfrm>
              <a:off x="1414463" y="4972050"/>
              <a:ext cx="2101850" cy="1427163"/>
            </a:xfrm>
            <a:prstGeom prst="borderCallout1">
              <a:avLst>
                <a:gd name="adj1" fmla="val 8824"/>
                <a:gd name="adj2" fmla="val 106093"/>
                <a:gd name="adj3" fmla="val 9987"/>
                <a:gd name="adj4" fmla="val 105575"/>
              </a:avLst>
            </a:prstGeom>
            <a:solidFill>
              <a:srgbClr val="F2F2F2">
                <a:alpha val="58823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79179" tIns="89592" rIns="179179" bIns="89592">
              <a:spAutoFit/>
            </a:bodyPr>
            <a:lstStyle/>
            <a:p>
              <a:pPr algn="ctr" defTabSz="1789113">
                <a:defRPr/>
              </a:pPr>
              <a:r>
                <a:rPr lang="ru-RU" sz="9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«Восточная </a:t>
              </a:r>
              <a:r>
                <a:rPr lang="ru-RU" sz="900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Сибирь-Тихий</a:t>
              </a:r>
              <a:r>
                <a:rPr lang="ru-RU" sz="9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океан»</a:t>
              </a:r>
            </a:p>
            <a:p>
              <a:pPr algn="ctr" defTabSz="1789113">
                <a:defRPr/>
              </a:pPr>
              <a:r>
                <a:rPr lang="ru-RU" sz="9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ООО «</a:t>
              </a:r>
              <a:r>
                <a:rPr lang="ru-RU" sz="900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Востокнефтепровод</a:t>
              </a:r>
              <a:r>
                <a:rPr lang="ru-RU" sz="9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»</a:t>
              </a:r>
            </a:p>
            <a:p>
              <a:pPr algn="ctr" defTabSz="1789113">
                <a:defRPr/>
              </a:pPr>
              <a:r>
                <a:rPr lang="ru-RU" sz="900" i="1" dirty="0">
                  <a:latin typeface="Calibri" pitchFamily="34" charset="0"/>
                </a:rPr>
                <a:t>Протяженность – 214 км.</a:t>
              </a:r>
            </a:p>
            <a:p>
              <a:pPr algn="ctr" defTabSz="1789113">
                <a:defRPr/>
              </a:pPr>
              <a:r>
                <a:rPr lang="ru-RU" sz="900" i="1" dirty="0">
                  <a:latin typeface="Calibri" pitchFamily="34" charset="0"/>
                </a:rPr>
                <a:t>Диаметр - 1607 мм.</a:t>
              </a:r>
            </a:p>
            <a:p>
              <a:pPr algn="ctr" defTabSz="1789113">
                <a:defRPr/>
              </a:pPr>
              <a:r>
                <a:rPr lang="ru-RU" sz="900" i="1" dirty="0">
                  <a:latin typeface="Calibri" pitchFamily="34" charset="0"/>
                </a:rPr>
                <a:t>Давление – 3,8 МПа</a:t>
              </a:r>
            </a:p>
            <a:p>
              <a:pPr algn="ctr" defTabSz="1789113">
                <a:defRPr/>
              </a:pPr>
              <a:r>
                <a:rPr lang="ru-RU" sz="900" i="1" dirty="0">
                  <a:latin typeface="Calibri" pitchFamily="34" charset="0"/>
                </a:rPr>
                <a:t>Скорость перекачки - 2 м/с</a:t>
              </a:r>
            </a:p>
            <a:p>
              <a:pPr algn="ctr" defTabSz="1789113">
                <a:defRPr/>
              </a:pPr>
              <a:r>
                <a:rPr lang="ru-RU" sz="900" i="1" dirty="0"/>
                <a:t> </a:t>
              </a:r>
              <a:r>
                <a:rPr lang="ru-RU" sz="900" i="1" dirty="0">
                  <a:latin typeface="Calibri" pitchFamily="34" charset="0"/>
                </a:rPr>
                <a:t>Количество ниток – 2</a:t>
              </a:r>
            </a:p>
            <a:p>
              <a:pPr algn="ctr" defTabSz="1789113">
                <a:defRPr/>
              </a:pPr>
              <a:r>
                <a:rPr lang="ru-RU" sz="900" i="1" dirty="0">
                  <a:latin typeface="Calibri" pitchFamily="34" charset="0"/>
                </a:rPr>
                <a:t>Подземный </a:t>
              </a:r>
            </a:p>
            <a:p>
              <a:pPr algn="ctr" defTabSz="1789113">
                <a:defRPr/>
              </a:pPr>
              <a:r>
                <a:rPr lang="ru-RU" sz="900" i="1" dirty="0">
                  <a:latin typeface="Calibri" pitchFamily="34" charset="0"/>
                </a:rPr>
                <a:t>Год ввода в эксплуатацию – 2009 г</a:t>
              </a:r>
            </a:p>
          </p:txBody>
        </p:sp>
        <p:sp>
          <p:nvSpPr>
            <p:cNvPr id="12350" name="Полилиния 83"/>
            <p:cNvSpPr>
              <a:spLocks noChangeArrowheads="1"/>
            </p:cNvSpPr>
            <p:nvPr/>
          </p:nvSpPr>
          <p:spPr bwMode="auto">
            <a:xfrm>
              <a:off x="1778000" y="5435600"/>
              <a:ext cx="8394700" cy="2321983"/>
            </a:xfrm>
            <a:custGeom>
              <a:avLst/>
              <a:gdLst>
                <a:gd name="T0" fmla="*/ 8394700 w 8394700"/>
                <a:gd name="T1" fmla="*/ 0 h 2321983"/>
                <a:gd name="T2" fmla="*/ 8318502 w 8394700"/>
                <a:gd name="T3" fmla="*/ 114300 h 2321983"/>
                <a:gd name="T4" fmla="*/ 8331202 w 8394700"/>
                <a:gd name="T5" fmla="*/ 381000 h 2321983"/>
                <a:gd name="T6" fmla="*/ 8242302 w 8394700"/>
                <a:gd name="T7" fmla="*/ 457200 h 2321983"/>
                <a:gd name="T8" fmla="*/ 7975602 w 8394700"/>
                <a:gd name="T9" fmla="*/ 508000 h 2321983"/>
                <a:gd name="T10" fmla="*/ 7708902 w 8394700"/>
                <a:gd name="T11" fmla="*/ 508000 h 2321983"/>
                <a:gd name="T12" fmla="*/ 7467602 w 8394700"/>
                <a:gd name="T13" fmla="*/ 419100 h 2321983"/>
                <a:gd name="T14" fmla="*/ 7277102 w 8394700"/>
                <a:gd name="T15" fmla="*/ 393700 h 2321983"/>
                <a:gd name="T16" fmla="*/ 7124702 w 8394700"/>
                <a:gd name="T17" fmla="*/ 431800 h 2321983"/>
                <a:gd name="T18" fmla="*/ 6883402 w 8394700"/>
                <a:gd name="T19" fmla="*/ 406400 h 2321983"/>
                <a:gd name="T20" fmla="*/ 6565902 w 8394700"/>
                <a:gd name="T21" fmla="*/ 393700 h 2321983"/>
                <a:gd name="T22" fmla="*/ 6146802 w 8394700"/>
                <a:gd name="T23" fmla="*/ 279400 h 2321983"/>
                <a:gd name="T24" fmla="*/ 5892802 w 8394700"/>
                <a:gd name="T25" fmla="*/ 228600 h 2321983"/>
                <a:gd name="T26" fmla="*/ 5676902 w 8394700"/>
                <a:gd name="T27" fmla="*/ 254000 h 2321983"/>
                <a:gd name="T28" fmla="*/ 5473702 w 8394700"/>
                <a:gd name="T29" fmla="*/ 203200 h 2321983"/>
                <a:gd name="T30" fmla="*/ 5334002 w 8394700"/>
                <a:gd name="T31" fmla="*/ 139700 h 2321983"/>
                <a:gd name="T32" fmla="*/ 5105402 w 8394700"/>
                <a:gd name="T33" fmla="*/ 88900 h 2321983"/>
                <a:gd name="T34" fmla="*/ 4800602 w 8394700"/>
                <a:gd name="T35" fmla="*/ 152400 h 2321983"/>
                <a:gd name="T36" fmla="*/ 4457702 w 8394700"/>
                <a:gd name="T37" fmla="*/ 304800 h 2321983"/>
                <a:gd name="T38" fmla="*/ 4102101 w 8394700"/>
                <a:gd name="T39" fmla="*/ 431800 h 2321983"/>
                <a:gd name="T40" fmla="*/ 3873501 w 8394700"/>
                <a:gd name="T41" fmla="*/ 571500 h 2321983"/>
                <a:gd name="T42" fmla="*/ 3594101 w 8394700"/>
                <a:gd name="T43" fmla="*/ 787400 h 2321983"/>
                <a:gd name="T44" fmla="*/ 3416301 w 8394700"/>
                <a:gd name="T45" fmla="*/ 1041400 h 2321983"/>
                <a:gd name="T46" fmla="*/ 3213101 w 8394700"/>
                <a:gd name="T47" fmla="*/ 1219205 h 2321983"/>
                <a:gd name="T48" fmla="*/ 3022601 w 8394700"/>
                <a:gd name="T49" fmla="*/ 1397005 h 2321983"/>
                <a:gd name="T50" fmla="*/ 2717801 w 8394700"/>
                <a:gd name="T51" fmla="*/ 1460505 h 2321983"/>
                <a:gd name="T52" fmla="*/ 2476501 w 8394700"/>
                <a:gd name="T53" fmla="*/ 1524005 h 2321983"/>
                <a:gd name="T54" fmla="*/ 2146301 w 8394700"/>
                <a:gd name="T55" fmla="*/ 1676405 h 2321983"/>
                <a:gd name="T56" fmla="*/ 1866905 w 8394700"/>
                <a:gd name="T57" fmla="*/ 1803405 h 2321983"/>
                <a:gd name="T58" fmla="*/ 1600205 w 8394700"/>
                <a:gd name="T59" fmla="*/ 2070105 h 2321983"/>
                <a:gd name="T60" fmla="*/ 1460505 w 8394700"/>
                <a:gd name="T61" fmla="*/ 2298701 h 2321983"/>
                <a:gd name="T62" fmla="*/ 965200 w 8394700"/>
                <a:gd name="T63" fmla="*/ 2209801 h 2321983"/>
                <a:gd name="T64" fmla="*/ 711200 w 8394700"/>
                <a:gd name="T65" fmla="*/ 2159001 h 2321983"/>
                <a:gd name="T66" fmla="*/ 342900 w 8394700"/>
                <a:gd name="T67" fmla="*/ 2120901 h 2321983"/>
                <a:gd name="T68" fmla="*/ 0 w 8394700"/>
                <a:gd name="T69" fmla="*/ 2120901 h 2321983"/>
                <a:gd name="T70" fmla="*/ 0 w 8394700"/>
                <a:gd name="T71" fmla="*/ 2120901 h 23219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94700"/>
                <a:gd name="T109" fmla="*/ 0 h 2321983"/>
                <a:gd name="T110" fmla="*/ 8394700 w 8394700"/>
                <a:gd name="T111" fmla="*/ 2321983 h 23219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94700" h="2321983">
                  <a:moveTo>
                    <a:pt x="8394700" y="0"/>
                  </a:moveTo>
                  <a:cubicBezTo>
                    <a:pt x="8361891" y="25400"/>
                    <a:pt x="8329083" y="50800"/>
                    <a:pt x="8318500" y="114300"/>
                  </a:cubicBezTo>
                  <a:cubicBezTo>
                    <a:pt x="8307917" y="177800"/>
                    <a:pt x="8343900" y="323850"/>
                    <a:pt x="8331200" y="381000"/>
                  </a:cubicBezTo>
                  <a:cubicBezTo>
                    <a:pt x="8318500" y="438150"/>
                    <a:pt x="8301567" y="436033"/>
                    <a:pt x="8242300" y="457200"/>
                  </a:cubicBezTo>
                  <a:cubicBezTo>
                    <a:pt x="8183033" y="478367"/>
                    <a:pt x="8064500" y="499533"/>
                    <a:pt x="7975600" y="508000"/>
                  </a:cubicBezTo>
                  <a:cubicBezTo>
                    <a:pt x="7886700" y="516467"/>
                    <a:pt x="7793567" y="522817"/>
                    <a:pt x="7708900" y="508000"/>
                  </a:cubicBezTo>
                  <a:cubicBezTo>
                    <a:pt x="7624233" y="493183"/>
                    <a:pt x="7539567" y="438150"/>
                    <a:pt x="7467600" y="419100"/>
                  </a:cubicBezTo>
                  <a:cubicBezTo>
                    <a:pt x="7395633" y="400050"/>
                    <a:pt x="7334250" y="391583"/>
                    <a:pt x="7277100" y="393700"/>
                  </a:cubicBezTo>
                  <a:cubicBezTo>
                    <a:pt x="7219950" y="395817"/>
                    <a:pt x="7190317" y="429683"/>
                    <a:pt x="7124700" y="431800"/>
                  </a:cubicBezTo>
                  <a:cubicBezTo>
                    <a:pt x="7059083" y="433917"/>
                    <a:pt x="6976533" y="412750"/>
                    <a:pt x="6883400" y="406400"/>
                  </a:cubicBezTo>
                  <a:cubicBezTo>
                    <a:pt x="6790267" y="400050"/>
                    <a:pt x="6688667" y="414867"/>
                    <a:pt x="6565900" y="393700"/>
                  </a:cubicBezTo>
                  <a:cubicBezTo>
                    <a:pt x="6443133" y="372533"/>
                    <a:pt x="6258983" y="306917"/>
                    <a:pt x="6146800" y="279400"/>
                  </a:cubicBezTo>
                  <a:cubicBezTo>
                    <a:pt x="6034617" y="251883"/>
                    <a:pt x="5971117" y="232833"/>
                    <a:pt x="5892800" y="228600"/>
                  </a:cubicBezTo>
                  <a:cubicBezTo>
                    <a:pt x="5814483" y="224367"/>
                    <a:pt x="5746750" y="258233"/>
                    <a:pt x="5676900" y="254000"/>
                  </a:cubicBezTo>
                  <a:cubicBezTo>
                    <a:pt x="5607050" y="249767"/>
                    <a:pt x="5530850" y="222250"/>
                    <a:pt x="5473700" y="203200"/>
                  </a:cubicBezTo>
                  <a:cubicBezTo>
                    <a:pt x="5416550" y="184150"/>
                    <a:pt x="5395383" y="158750"/>
                    <a:pt x="5334000" y="139700"/>
                  </a:cubicBezTo>
                  <a:cubicBezTo>
                    <a:pt x="5272617" y="120650"/>
                    <a:pt x="5194300" y="86783"/>
                    <a:pt x="5105400" y="88900"/>
                  </a:cubicBezTo>
                  <a:cubicBezTo>
                    <a:pt x="5016500" y="91017"/>
                    <a:pt x="4908550" y="116417"/>
                    <a:pt x="4800600" y="152400"/>
                  </a:cubicBezTo>
                  <a:cubicBezTo>
                    <a:pt x="4692650" y="188383"/>
                    <a:pt x="4574117" y="258233"/>
                    <a:pt x="4457700" y="304800"/>
                  </a:cubicBezTo>
                  <a:cubicBezTo>
                    <a:pt x="4341283" y="351367"/>
                    <a:pt x="4199467" y="387350"/>
                    <a:pt x="4102100" y="431800"/>
                  </a:cubicBezTo>
                  <a:cubicBezTo>
                    <a:pt x="4004733" y="476250"/>
                    <a:pt x="3958167" y="512233"/>
                    <a:pt x="3873500" y="571500"/>
                  </a:cubicBezTo>
                  <a:cubicBezTo>
                    <a:pt x="3788833" y="630767"/>
                    <a:pt x="3670300" y="709083"/>
                    <a:pt x="3594100" y="787400"/>
                  </a:cubicBezTo>
                  <a:cubicBezTo>
                    <a:pt x="3517900" y="865717"/>
                    <a:pt x="3479800" y="969433"/>
                    <a:pt x="3416300" y="1041400"/>
                  </a:cubicBezTo>
                  <a:cubicBezTo>
                    <a:pt x="3352800" y="1113367"/>
                    <a:pt x="3278717" y="1159933"/>
                    <a:pt x="3213100" y="1219200"/>
                  </a:cubicBezTo>
                  <a:cubicBezTo>
                    <a:pt x="3147483" y="1278467"/>
                    <a:pt x="3105150" y="1356783"/>
                    <a:pt x="3022600" y="1397000"/>
                  </a:cubicBezTo>
                  <a:cubicBezTo>
                    <a:pt x="2940050" y="1437217"/>
                    <a:pt x="2808817" y="1439333"/>
                    <a:pt x="2717800" y="1460500"/>
                  </a:cubicBezTo>
                  <a:cubicBezTo>
                    <a:pt x="2626783" y="1481667"/>
                    <a:pt x="2571750" y="1488017"/>
                    <a:pt x="2476500" y="1524000"/>
                  </a:cubicBezTo>
                  <a:cubicBezTo>
                    <a:pt x="2381250" y="1559983"/>
                    <a:pt x="2146300" y="1676400"/>
                    <a:pt x="2146300" y="1676400"/>
                  </a:cubicBezTo>
                  <a:cubicBezTo>
                    <a:pt x="2044700" y="1722967"/>
                    <a:pt x="1957916" y="1737783"/>
                    <a:pt x="1866900" y="1803400"/>
                  </a:cubicBezTo>
                  <a:cubicBezTo>
                    <a:pt x="1775884" y="1869017"/>
                    <a:pt x="1667933" y="1987550"/>
                    <a:pt x="1600200" y="2070100"/>
                  </a:cubicBezTo>
                  <a:cubicBezTo>
                    <a:pt x="1532467" y="2152650"/>
                    <a:pt x="1566333" y="2275417"/>
                    <a:pt x="1460500" y="2298700"/>
                  </a:cubicBezTo>
                  <a:cubicBezTo>
                    <a:pt x="1354667" y="2321983"/>
                    <a:pt x="1090083" y="2233083"/>
                    <a:pt x="965200" y="2209800"/>
                  </a:cubicBezTo>
                  <a:cubicBezTo>
                    <a:pt x="840317" y="2186517"/>
                    <a:pt x="814917" y="2173817"/>
                    <a:pt x="711200" y="2159000"/>
                  </a:cubicBezTo>
                  <a:cubicBezTo>
                    <a:pt x="607483" y="2144183"/>
                    <a:pt x="461433" y="2127250"/>
                    <a:pt x="342900" y="2120900"/>
                  </a:cubicBezTo>
                  <a:cubicBezTo>
                    <a:pt x="224367" y="2114550"/>
                    <a:pt x="0" y="2120900"/>
                    <a:pt x="0" y="2120900"/>
                  </a:cubicBezTo>
                </a:path>
              </a:pathLst>
            </a:custGeom>
            <a:noFill/>
            <a:ln w="44450" algn="ctr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85" name="Text Box 2072"/>
            <p:cNvSpPr txBox="1">
              <a:spLocks noChangeArrowheads="1"/>
            </p:cNvSpPr>
            <p:nvPr/>
          </p:nvSpPr>
          <p:spPr bwMode="auto">
            <a:xfrm>
              <a:off x="1920875" y="7662863"/>
              <a:ext cx="1165225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КАЙМОНОВСКИЙ</a:t>
              </a:r>
            </a:p>
          </p:txBody>
        </p:sp>
        <p:grpSp>
          <p:nvGrpSpPr>
            <p:cNvPr id="12352" name="Group 60"/>
            <p:cNvGrpSpPr>
              <a:grpSpLocks/>
            </p:cNvGrpSpPr>
            <p:nvPr/>
          </p:nvGrpSpPr>
          <p:grpSpPr bwMode="auto">
            <a:xfrm>
              <a:off x="3163888" y="7175500"/>
              <a:ext cx="693737" cy="388938"/>
              <a:chOff x="4860" y="4199"/>
              <a:chExt cx="219" cy="229"/>
            </a:xfrm>
          </p:grpSpPr>
          <p:grpSp>
            <p:nvGrpSpPr>
              <p:cNvPr id="12453" name="Group 61"/>
              <p:cNvGrpSpPr>
                <a:grpSpLocks/>
              </p:cNvGrpSpPr>
              <p:nvPr/>
            </p:nvGrpSpPr>
            <p:grpSpPr bwMode="auto">
              <a:xfrm>
                <a:off x="4907" y="4218"/>
                <a:ext cx="140" cy="210"/>
                <a:chOff x="1766" y="5636"/>
                <a:chExt cx="240" cy="318"/>
              </a:xfrm>
            </p:grpSpPr>
            <p:grpSp>
              <p:nvGrpSpPr>
                <p:cNvPr id="12455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5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5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5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6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56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54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sp>
          <p:nvSpPr>
            <p:cNvPr id="87" name="Text Box 2072"/>
            <p:cNvSpPr txBox="1">
              <a:spLocks noChangeArrowheads="1"/>
            </p:cNvSpPr>
            <p:nvPr/>
          </p:nvSpPr>
          <p:spPr bwMode="auto">
            <a:xfrm>
              <a:off x="3767138" y="7115175"/>
              <a:ext cx="812800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СОХАТЫЙ</a:t>
              </a:r>
            </a:p>
          </p:txBody>
        </p:sp>
        <p:grpSp>
          <p:nvGrpSpPr>
            <p:cNvPr id="12354" name="Group 60"/>
            <p:cNvGrpSpPr>
              <a:grpSpLocks/>
            </p:cNvGrpSpPr>
            <p:nvPr/>
          </p:nvGrpSpPr>
          <p:grpSpPr bwMode="auto">
            <a:xfrm>
              <a:off x="4700588" y="6756400"/>
              <a:ext cx="693737" cy="388938"/>
              <a:chOff x="4860" y="4199"/>
              <a:chExt cx="219" cy="229"/>
            </a:xfrm>
          </p:grpSpPr>
          <p:grpSp>
            <p:nvGrpSpPr>
              <p:cNvPr id="12445" name="Group 61"/>
              <p:cNvGrpSpPr>
                <a:grpSpLocks/>
              </p:cNvGrpSpPr>
              <p:nvPr/>
            </p:nvGrpSpPr>
            <p:grpSpPr bwMode="auto">
              <a:xfrm>
                <a:off x="4906" y="4218"/>
                <a:ext cx="140" cy="210"/>
                <a:chOff x="1766" y="5636"/>
                <a:chExt cx="240" cy="318"/>
              </a:xfrm>
            </p:grpSpPr>
            <p:grpSp>
              <p:nvGrpSpPr>
                <p:cNvPr id="12447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4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5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5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5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48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46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ДПО</a:t>
                </a:r>
              </a:p>
            </p:txBody>
          </p:sp>
        </p:grpSp>
        <p:sp>
          <p:nvSpPr>
            <p:cNvPr id="12355" name="Text Box 2072"/>
            <p:cNvSpPr txBox="1">
              <a:spLocks noChangeArrowheads="1"/>
            </p:cNvSpPr>
            <p:nvPr/>
          </p:nvSpPr>
          <p:spPr bwMode="auto">
            <a:xfrm>
              <a:off x="5366703" y="5814060"/>
              <a:ext cx="2101986" cy="437043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1000" u="sng">
                  <a:latin typeface="Calibri" pitchFamily="34" charset="0"/>
                </a:rPr>
                <a:t>Дом Престарелых «Милосердие»</a:t>
              </a:r>
            </a:p>
            <a:p>
              <a:pPr algn="ctr"/>
              <a:r>
                <a:rPr lang="ru-RU" sz="1000" i="1">
                  <a:latin typeface="Calibri" pitchFamily="34" charset="0"/>
                  <a:cs typeface="Times New Roman" pitchFamily="18" charset="0"/>
                </a:rPr>
                <a:t>тел. 3-50-70</a:t>
              </a:r>
            </a:p>
          </p:txBody>
        </p:sp>
        <p:sp>
          <p:nvSpPr>
            <p:cNvPr id="12356" name="Text Box 2072"/>
            <p:cNvSpPr txBox="1">
              <a:spLocks noChangeArrowheads="1"/>
            </p:cNvSpPr>
            <p:nvPr/>
          </p:nvSpPr>
          <p:spPr bwMode="auto">
            <a:xfrm>
              <a:off x="8443913" y="5835650"/>
              <a:ext cx="90133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10; АЦ-2</a:t>
              </a:r>
            </a:p>
            <a:p>
              <a:pPr algn="ctr"/>
              <a:r>
                <a:rPr lang="ru-RU" sz="900" i="1"/>
                <a:t>тел. 64201</a:t>
              </a:r>
            </a:p>
          </p:txBody>
        </p:sp>
        <p:sp>
          <p:nvSpPr>
            <p:cNvPr id="12357" name="Text Box 2072"/>
            <p:cNvSpPr txBox="1">
              <a:spLocks noChangeArrowheads="1"/>
            </p:cNvSpPr>
            <p:nvPr/>
          </p:nvSpPr>
          <p:spPr bwMode="auto">
            <a:xfrm>
              <a:off x="4071620" y="6115685"/>
              <a:ext cx="1568186" cy="5447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ФАД «Вилюй»</a:t>
              </a:r>
            </a:p>
            <a:p>
              <a:pPr algn="ctr"/>
              <a:r>
                <a:rPr lang="ru-RU" sz="900" i="1"/>
                <a:t>Протяженность 169 км</a:t>
              </a:r>
            </a:p>
            <a:p>
              <a:pPr algn="ctr"/>
              <a:r>
                <a:rPr lang="ru-RU" sz="900" i="1"/>
                <a:t>Опасные участки - 4</a:t>
              </a:r>
            </a:p>
          </p:txBody>
        </p:sp>
        <p:sp>
          <p:nvSpPr>
            <p:cNvPr id="12358" name="Полилиния 91"/>
            <p:cNvSpPr>
              <a:spLocks noChangeArrowheads="1"/>
            </p:cNvSpPr>
            <p:nvPr/>
          </p:nvSpPr>
          <p:spPr bwMode="auto">
            <a:xfrm>
              <a:off x="1917700" y="5435600"/>
              <a:ext cx="8394700" cy="2281767"/>
            </a:xfrm>
            <a:custGeom>
              <a:avLst/>
              <a:gdLst>
                <a:gd name="T0" fmla="*/ 0 w 8394700"/>
                <a:gd name="T1" fmla="*/ 1358905 h 2281767"/>
                <a:gd name="T2" fmla="*/ 101600 w 8394700"/>
                <a:gd name="T3" fmla="*/ 1524005 h 2281767"/>
                <a:gd name="T4" fmla="*/ 419100 w 8394700"/>
                <a:gd name="T5" fmla="*/ 1612905 h 2281767"/>
                <a:gd name="T6" fmla="*/ 774700 w 8394700"/>
                <a:gd name="T7" fmla="*/ 1790705 h 2281767"/>
                <a:gd name="T8" fmla="*/ 939800 w 8394700"/>
                <a:gd name="T9" fmla="*/ 2032005 h 2281767"/>
                <a:gd name="T10" fmla="*/ 1219205 w 8394700"/>
                <a:gd name="T11" fmla="*/ 2184401 h 2281767"/>
                <a:gd name="T12" fmla="*/ 1422405 w 8394700"/>
                <a:gd name="T13" fmla="*/ 2273301 h 2281767"/>
                <a:gd name="T14" fmla="*/ 1485905 w 8394700"/>
                <a:gd name="T15" fmla="*/ 2133601 h 2281767"/>
                <a:gd name="T16" fmla="*/ 1739905 w 8394700"/>
                <a:gd name="T17" fmla="*/ 2159001 h 2281767"/>
                <a:gd name="T18" fmla="*/ 1892305 w 8394700"/>
                <a:gd name="T19" fmla="*/ 2235201 h 2281767"/>
                <a:gd name="T20" fmla="*/ 2082805 w 8394700"/>
                <a:gd name="T21" fmla="*/ 2209801 h 2281767"/>
                <a:gd name="T22" fmla="*/ 2209801 w 8394700"/>
                <a:gd name="T23" fmla="*/ 2019305 h 2281767"/>
                <a:gd name="T24" fmla="*/ 2425701 w 8394700"/>
                <a:gd name="T25" fmla="*/ 1955805 h 2281767"/>
                <a:gd name="T26" fmla="*/ 2590801 w 8394700"/>
                <a:gd name="T27" fmla="*/ 1993905 h 2281767"/>
                <a:gd name="T28" fmla="*/ 2895601 w 8394700"/>
                <a:gd name="T29" fmla="*/ 1739905 h 2281767"/>
                <a:gd name="T30" fmla="*/ 3314701 w 8394700"/>
                <a:gd name="T31" fmla="*/ 1803405 h 2281767"/>
                <a:gd name="T32" fmla="*/ 3619501 w 8394700"/>
                <a:gd name="T33" fmla="*/ 1841505 h 2281767"/>
                <a:gd name="T34" fmla="*/ 3962401 w 8394700"/>
                <a:gd name="T35" fmla="*/ 1981205 h 2281767"/>
                <a:gd name="T36" fmla="*/ 4254502 w 8394700"/>
                <a:gd name="T37" fmla="*/ 2057405 h 2281767"/>
                <a:gd name="T38" fmla="*/ 4470402 w 8394700"/>
                <a:gd name="T39" fmla="*/ 1943105 h 2281767"/>
                <a:gd name="T40" fmla="*/ 4889502 w 8394700"/>
                <a:gd name="T41" fmla="*/ 1943105 h 2281767"/>
                <a:gd name="T42" fmla="*/ 5054602 w 8394700"/>
                <a:gd name="T43" fmla="*/ 1993905 h 2281767"/>
                <a:gd name="T44" fmla="*/ 5067302 w 8394700"/>
                <a:gd name="T45" fmla="*/ 1917705 h 2281767"/>
                <a:gd name="T46" fmla="*/ 4978402 w 8394700"/>
                <a:gd name="T47" fmla="*/ 1816105 h 2281767"/>
                <a:gd name="T48" fmla="*/ 5003802 w 8394700"/>
                <a:gd name="T49" fmla="*/ 1727205 h 2281767"/>
                <a:gd name="T50" fmla="*/ 5207002 w 8394700"/>
                <a:gd name="T51" fmla="*/ 1625605 h 2281767"/>
                <a:gd name="T52" fmla="*/ 5321302 w 8394700"/>
                <a:gd name="T53" fmla="*/ 1485905 h 2281767"/>
                <a:gd name="T54" fmla="*/ 5626102 w 8394700"/>
                <a:gd name="T55" fmla="*/ 1485905 h 2281767"/>
                <a:gd name="T56" fmla="*/ 5753102 w 8394700"/>
                <a:gd name="T57" fmla="*/ 1308105 h 2281767"/>
                <a:gd name="T58" fmla="*/ 6007102 w 8394700"/>
                <a:gd name="T59" fmla="*/ 1117605 h 2281767"/>
                <a:gd name="T60" fmla="*/ 6324602 w 8394700"/>
                <a:gd name="T61" fmla="*/ 876300 h 2281767"/>
                <a:gd name="T62" fmla="*/ 6438902 w 8394700"/>
                <a:gd name="T63" fmla="*/ 736600 h 2281767"/>
                <a:gd name="T64" fmla="*/ 6413502 w 8394700"/>
                <a:gd name="T65" fmla="*/ 482600 h 2281767"/>
                <a:gd name="T66" fmla="*/ 6553202 w 8394700"/>
                <a:gd name="T67" fmla="*/ 228600 h 2281767"/>
                <a:gd name="T68" fmla="*/ 6883402 w 8394700"/>
                <a:gd name="T69" fmla="*/ 330200 h 2281767"/>
                <a:gd name="T70" fmla="*/ 7086602 w 8394700"/>
                <a:gd name="T71" fmla="*/ 355600 h 2281767"/>
                <a:gd name="T72" fmla="*/ 7302502 w 8394700"/>
                <a:gd name="T73" fmla="*/ 266700 h 2281767"/>
                <a:gd name="T74" fmla="*/ 7556502 w 8394700"/>
                <a:gd name="T75" fmla="*/ 279400 h 2281767"/>
                <a:gd name="T76" fmla="*/ 7797802 w 8394700"/>
                <a:gd name="T77" fmla="*/ 419100 h 2281767"/>
                <a:gd name="T78" fmla="*/ 8102602 w 8394700"/>
                <a:gd name="T79" fmla="*/ 571500 h 2281767"/>
                <a:gd name="T80" fmla="*/ 8293102 w 8394700"/>
                <a:gd name="T81" fmla="*/ 495300 h 2281767"/>
                <a:gd name="T82" fmla="*/ 8318502 w 8394700"/>
                <a:gd name="T83" fmla="*/ 393700 h 2281767"/>
                <a:gd name="T84" fmla="*/ 8331202 w 8394700"/>
                <a:gd name="T85" fmla="*/ 215900 h 2281767"/>
                <a:gd name="T86" fmla="*/ 8394700 w 8394700"/>
                <a:gd name="T87" fmla="*/ 0 h 22817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94700"/>
                <a:gd name="T133" fmla="*/ 0 h 2281767"/>
                <a:gd name="T134" fmla="*/ 8394700 w 8394700"/>
                <a:gd name="T135" fmla="*/ 2281767 h 22817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94700" h="2281767">
                  <a:moveTo>
                    <a:pt x="0" y="1358900"/>
                  </a:moveTo>
                  <a:cubicBezTo>
                    <a:pt x="15875" y="1420283"/>
                    <a:pt x="31750" y="1481667"/>
                    <a:pt x="101600" y="1524000"/>
                  </a:cubicBezTo>
                  <a:cubicBezTo>
                    <a:pt x="171450" y="1566333"/>
                    <a:pt x="306917" y="1568450"/>
                    <a:pt x="419100" y="1612900"/>
                  </a:cubicBezTo>
                  <a:cubicBezTo>
                    <a:pt x="531283" y="1657350"/>
                    <a:pt x="687917" y="1720850"/>
                    <a:pt x="774700" y="1790700"/>
                  </a:cubicBezTo>
                  <a:cubicBezTo>
                    <a:pt x="861483" y="1860550"/>
                    <a:pt x="865717" y="1966383"/>
                    <a:pt x="939800" y="2032000"/>
                  </a:cubicBezTo>
                  <a:cubicBezTo>
                    <a:pt x="1013883" y="2097617"/>
                    <a:pt x="1138767" y="2144183"/>
                    <a:pt x="1219200" y="2184400"/>
                  </a:cubicBezTo>
                  <a:cubicBezTo>
                    <a:pt x="1299633" y="2224617"/>
                    <a:pt x="1377950" y="2281767"/>
                    <a:pt x="1422400" y="2273300"/>
                  </a:cubicBezTo>
                  <a:cubicBezTo>
                    <a:pt x="1466850" y="2264833"/>
                    <a:pt x="1432983" y="2152650"/>
                    <a:pt x="1485900" y="2133600"/>
                  </a:cubicBezTo>
                  <a:cubicBezTo>
                    <a:pt x="1538817" y="2114550"/>
                    <a:pt x="1672167" y="2142067"/>
                    <a:pt x="1739900" y="2159000"/>
                  </a:cubicBezTo>
                  <a:cubicBezTo>
                    <a:pt x="1807633" y="2175933"/>
                    <a:pt x="1835150" y="2226733"/>
                    <a:pt x="1892300" y="2235200"/>
                  </a:cubicBezTo>
                  <a:cubicBezTo>
                    <a:pt x="1949450" y="2243667"/>
                    <a:pt x="2029883" y="2245783"/>
                    <a:pt x="2082800" y="2209800"/>
                  </a:cubicBezTo>
                  <a:cubicBezTo>
                    <a:pt x="2135717" y="2173817"/>
                    <a:pt x="2152650" y="2061633"/>
                    <a:pt x="2209800" y="2019300"/>
                  </a:cubicBezTo>
                  <a:cubicBezTo>
                    <a:pt x="2266950" y="1976967"/>
                    <a:pt x="2362200" y="1960033"/>
                    <a:pt x="2425700" y="1955800"/>
                  </a:cubicBezTo>
                  <a:cubicBezTo>
                    <a:pt x="2489200" y="1951567"/>
                    <a:pt x="2512483" y="2029883"/>
                    <a:pt x="2590800" y="1993900"/>
                  </a:cubicBezTo>
                  <a:cubicBezTo>
                    <a:pt x="2669117" y="1957917"/>
                    <a:pt x="2774950" y="1771650"/>
                    <a:pt x="2895600" y="1739900"/>
                  </a:cubicBezTo>
                  <a:cubicBezTo>
                    <a:pt x="3016250" y="1708150"/>
                    <a:pt x="3194050" y="1786467"/>
                    <a:pt x="3314700" y="1803400"/>
                  </a:cubicBezTo>
                  <a:cubicBezTo>
                    <a:pt x="3435350" y="1820333"/>
                    <a:pt x="3511550" y="1811867"/>
                    <a:pt x="3619500" y="1841500"/>
                  </a:cubicBezTo>
                  <a:cubicBezTo>
                    <a:pt x="3727450" y="1871133"/>
                    <a:pt x="3856567" y="1945217"/>
                    <a:pt x="3962400" y="1981200"/>
                  </a:cubicBezTo>
                  <a:cubicBezTo>
                    <a:pt x="4068233" y="2017183"/>
                    <a:pt x="4169833" y="2063750"/>
                    <a:pt x="4254500" y="2057400"/>
                  </a:cubicBezTo>
                  <a:cubicBezTo>
                    <a:pt x="4339167" y="2051050"/>
                    <a:pt x="4364567" y="1962150"/>
                    <a:pt x="4470400" y="1943100"/>
                  </a:cubicBezTo>
                  <a:cubicBezTo>
                    <a:pt x="4576233" y="1924050"/>
                    <a:pt x="4792133" y="1934633"/>
                    <a:pt x="4889500" y="1943100"/>
                  </a:cubicBezTo>
                  <a:cubicBezTo>
                    <a:pt x="4986867" y="1951567"/>
                    <a:pt x="5024967" y="1998133"/>
                    <a:pt x="5054600" y="1993900"/>
                  </a:cubicBezTo>
                  <a:cubicBezTo>
                    <a:pt x="5084233" y="1989667"/>
                    <a:pt x="5080000" y="1947333"/>
                    <a:pt x="5067300" y="1917700"/>
                  </a:cubicBezTo>
                  <a:cubicBezTo>
                    <a:pt x="5054600" y="1888067"/>
                    <a:pt x="4988983" y="1847850"/>
                    <a:pt x="4978400" y="1816100"/>
                  </a:cubicBezTo>
                  <a:cubicBezTo>
                    <a:pt x="4967817" y="1784350"/>
                    <a:pt x="4965700" y="1758950"/>
                    <a:pt x="5003800" y="1727200"/>
                  </a:cubicBezTo>
                  <a:cubicBezTo>
                    <a:pt x="5041900" y="1695450"/>
                    <a:pt x="5154083" y="1665817"/>
                    <a:pt x="5207000" y="1625600"/>
                  </a:cubicBezTo>
                  <a:cubicBezTo>
                    <a:pt x="5259917" y="1585383"/>
                    <a:pt x="5251450" y="1509183"/>
                    <a:pt x="5321300" y="1485900"/>
                  </a:cubicBezTo>
                  <a:cubicBezTo>
                    <a:pt x="5391150" y="1462617"/>
                    <a:pt x="5554133" y="1515533"/>
                    <a:pt x="5626100" y="1485900"/>
                  </a:cubicBezTo>
                  <a:cubicBezTo>
                    <a:pt x="5698067" y="1456267"/>
                    <a:pt x="5689600" y="1369483"/>
                    <a:pt x="5753100" y="1308100"/>
                  </a:cubicBezTo>
                  <a:cubicBezTo>
                    <a:pt x="5816600" y="1246717"/>
                    <a:pt x="6007100" y="1117600"/>
                    <a:pt x="6007100" y="1117600"/>
                  </a:cubicBezTo>
                  <a:cubicBezTo>
                    <a:pt x="6102350" y="1045633"/>
                    <a:pt x="6252633" y="939800"/>
                    <a:pt x="6324600" y="876300"/>
                  </a:cubicBezTo>
                  <a:cubicBezTo>
                    <a:pt x="6396567" y="812800"/>
                    <a:pt x="6424083" y="802217"/>
                    <a:pt x="6438900" y="736600"/>
                  </a:cubicBezTo>
                  <a:cubicBezTo>
                    <a:pt x="6453717" y="670983"/>
                    <a:pt x="6394450" y="567267"/>
                    <a:pt x="6413500" y="482600"/>
                  </a:cubicBezTo>
                  <a:cubicBezTo>
                    <a:pt x="6432550" y="397933"/>
                    <a:pt x="6474883" y="254000"/>
                    <a:pt x="6553200" y="228600"/>
                  </a:cubicBezTo>
                  <a:cubicBezTo>
                    <a:pt x="6631517" y="203200"/>
                    <a:pt x="6794500" y="309033"/>
                    <a:pt x="6883400" y="330200"/>
                  </a:cubicBezTo>
                  <a:cubicBezTo>
                    <a:pt x="6972300" y="351367"/>
                    <a:pt x="7016750" y="366183"/>
                    <a:pt x="7086600" y="355600"/>
                  </a:cubicBezTo>
                  <a:cubicBezTo>
                    <a:pt x="7156450" y="345017"/>
                    <a:pt x="7224183" y="279400"/>
                    <a:pt x="7302500" y="266700"/>
                  </a:cubicBezTo>
                  <a:cubicBezTo>
                    <a:pt x="7380817" y="254000"/>
                    <a:pt x="7473950" y="254000"/>
                    <a:pt x="7556500" y="279400"/>
                  </a:cubicBezTo>
                  <a:cubicBezTo>
                    <a:pt x="7639050" y="304800"/>
                    <a:pt x="7706783" y="370417"/>
                    <a:pt x="7797800" y="419100"/>
                  </a:cubicBezTo>
                  <a:cubicBezTo>
                    <a:pt x="7888817" y="467783"/>
                    <a:pt x="8020050" y="558800"/>
                    <a:pt x="8102600" y="571500"/>
                  </a:cubicBezTo>
                  <a:cubicBezTo>
                    <a:pt x="8185150" y="584200"/>
                    <a:pt x="8257117" y="524933"/>
                    <a:pt x="8293100" y="495300"/>
                  </a:cubicBezTo>
                  <a:cubicBezTo>
                    <a:pt x="8329083" y="465667"/>
                    <a:pt x="8312150" y="440267"/>
                    <a:pt x="8318500" y="393700"/>
                  </a:cubicBezTo>
                  <a:cubicBezTo>
                    <a:pt x="8324850" y="347133"/>
                    <a:pt x="8318500" y="281517"/>
                    <a:pt x="8331200" y="215900"/>
                  </a:cubicBezTo>
                  <a:cubicBezTo>
                    <a:pt x="8343900" y="150283"/>
                    <a:pt x="8369300" y="75141"/>
                    <a:pt x="8394700" y="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sp>
          <p:nvSpPr>
            <p:cNvPr id="93" name="Text Box 2072"/>
            <p:cNvSpPr txBox="1">
              <a:spLocks noChangeArrowheads="1"/>
            </p:cNvSpPr>
            <p:nvPr/>
          </p:nvSpPr>
          <p:spPr bwMode="auto">
            <a:xfrm>
              <a:off x="4940300" y="7007225"/>
              <a:ext cx="952500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СОЦГОРОДОК</a:t>
              </a:r>
            </a:p>
          </p:txBody>
        </p:sp>
        <p:sp>
          <p:nvSpPr>
            <p:cNvPr id="12360" name="Text Box 2072"/>
            <p:cNvSpPr txBox="1">
              <a:spLocks noChangeArrowheads="1"/>
            </p:cNvSpPr>
            <p:nvPr/>
          </p:nvSpPr>
          <p:spPr bwMode="auto">
            <a:xfrm>
              <a:off x="4519613" y="7181850"/>
              <a:ext cx="1157817" cy="267766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4; АЦ (присп)</a:t>
              </a:r>
            </a:p>
          </p:txBody>
        </p:sp>
        <p:sp>
          <p:nvSpPr>
            <p:cNvPr id="95" name="Text Box 2072"/>
            <p:cNvSpPr txBox="1">
              <a:spLocks noChangeArrowheads="1"/>
            </p:cNvSpPr>
            <p:nvPr/>
          </p:nvSpPr>
          <p:spPr bwMode="auto">
            <a:xfrm>
              <a:off x="3657600" y="7572375"/>
              <a:ext cx="12731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ЧИСТОПОЛЯНСКИЙ</a:t>
              </a:r>
            </a:p>
          </p:txBody>
        </p:sp>
        <p:sp>
          <p:nvSpPr>
            <p:cNvPr id="12362" name="Text Box 2072"/>
            <p:cNvSpPr txBox="1">
              <a:spLocks noChangeArrowheads="1"/>
            </p:cNvSpPr>
            <p:nvPr/>
          </p:nvSpPr>
          <p:spPr bwMode="auto">
            <a:xfrm>
              <a:off x="3148013" y="7550150"/>
              <a:ext cx="90133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12; АЦ-2</a:t>
              </a:r>
            </a:p>
            <a:p>
              <a:pPr algn="ctr"/>
              <a:r>
                <a:rPr lang="ru-RU" sz="900" i="1"/>
                <a:t>тел. 69203</a:t>
              </a:r>
            </a:p>
          </p:txBody>
        </p:sp>
        <p:sp>
          <p:nvSpPr>
            <p:cNvPr id="97" name="Text Box 2072"/>
            <p:cNvSpPr txBox="1">
              <a:spLocks noChangeArrowheads="1"/>
            </p:cNvSpPr>
            <p:nvPr/>
          </p:nvSpPr>
          <p:spPr bwMode="auto">
            <a:xfrm>
              <a:off x="2455863" y="7273925"/>
              <a:ext cx="812800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ВИДИМ</a:t>
              </a:r>
            </a:p>
          </p:txBody>
        </p:sp>
        <p:grpSp>
          <p:nvGrpSpPr>
            <p:cNvPr id="12364" name="Group 144"/>
            <p:cNvGrpSpPr>
              <a:grpSpLocks/>
            </p:cNvGrpSpPr>
            <p:nvPr/>
          </p:nvGrpSpPr>
          <p:grpSpPr bwMode="auto">
            <a:xfrm>
              <a:off x="8053388" y="6019800"/>
              <a:ext cx="823912" cy="788988"/>
              <a:chOff x="-1411" y="2480"/>
              <a:chExt cx="862" cy="816"/>
            </a:xfrm>
          </p:grpSpPr>
          <p:sp>
            <p:nvSpPr>
              <p:cNvPr id="12431" name="Oval 145"/>
              <p:cNvSpPr>
                <a:spLocks noChangeArrowheads="1"/>
              </p:cNvSpPr>
              <p:nvPr/>
            </p:nvSpPr>
            <p:spPr bwMode="auto">
              <a:xfrm>
                <a:off x="-1411" y="2480"/>
                <a:ext cx="862" cy="816"/>
              </a:xfrm>
              <a:prstGeom prst="ellipse">
                <a:avLst/>
              </a:prstGeom>
              <a:solidFill>
                <a:srgbClr val="FFFF00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432" name="Group 146"/>
              <p:cNvGrpSpPr>
                <a:grpSpLocks/>
              </p:cNvGrpSpPr>
              <p:nvPr/>
            </p:nvGrpSpPr>
            <p:grpSpPr bwMode="auto">
              <a:xfrm>
                <a:off x="-1139" y="2752"/>
                <a:ext cx="291" cy="273"/>
                <a:chOff x="266" y="1017"/>
                <a:chExt cx="357" cy="384"/>
              </a:xfrm>
            </p:grpSpPr>
            <p:grpSp>
              <p:nvGrpSpPr>
                <p:cNvPr id="12434" name="Group 147"/>
                <p:cNvGrpSpPr>
                  <a:grpSpLocks/>
                </p:cNvGrpSpPr>
                <p:nvPr/>
              </p:nvGrpSpPr>
              <p:grpSpPr bwMode="auto">
                <a:xfrm>
                  <a:off x="365" y="1259"/>
                  <a:ext cx="258" cy="142"/>
                  <a:chOff x="365" y="1259"/>
                  <a:chExt cx="258" cy="142"/>
                </a:xfrm>
              </p:grpSpPr>
              <p:sp>
                <p:nvSpPr>
                  <p:cNvPr id="12443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1259"/>
                    <a:ext cx="258" cy="14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44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1259"/>
                    <a:ext cx="258" cy="142"/>
                  </a:xfrm>
                  <a:prstGeom prst="rect">
                    <a:avLst/>
                  </a:prstGeom>
                  <a:noFill/>
                  <a:ln w="22225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35" name="Group 150"/>
                <p:cNvGrpSpPr>
                  <a:grpSpLocks/>
                </p:cNvGrpSpPr>
                <p:nvPr/>
              </p:nvGrpSpPr>
              <p:grpSpPr bwMode="auto">
                <a:xfrm>
                  <a:off x="266" y="1138"/>
                  <a:ext cx="178" cy="262"/>
                  <a:chOff x="266" y="1138"/>
                  <a:chExt cx="178" cy="262"/>
                </a:xfrm>
              </p:grpSpPr>
              <p:sp>
                <p:nvSpPr>
                  <p:cNvPr id="12441" name="Freeform 151"/>
                  <p:cNvSpPr>
                    <a:spLocks/>
                  </p:cNvSpPr>
                  <p:nvPr/>
                </p:nvSpPr>
                <p:spPr bwMode="auto">
                  <a:xfrm>
                    <a:off x="266" y="1138"/>
                    <a:ext cx="178" cy="262"/>
                  </a:xfrm>
                  <a:custGeom>
                    <a:avLst/>
                    <a:gdLst>
                      <a:gd name="T0" fmla="*/ 0 w 178"/>
                      <a:gd name="T1" fmla="*/ 262 h 262"/>
                      <a:gd name="T2" fmla="*/ 39 w 178"/>
                      <a:gd name="T3" fmla="*/ 0 h 262"/>
                      <a:gd name="T4" fmla="*/ 139 w 178"/>
                      <a:gd name="T5" fmla="*/ 0 h 262"/>
                      <a:gd name="T6" fmla="*/ 178 w 178"/>
                      <a:gd name="T7" fmla="*/ 262 h 262"/>
                      <a:gd name="T8" fmla="*/ 0 w 178"/>
                      <a:gd name="T9" fmla="*/ 262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8"/>
                      <a:gd name="T16" fmla="*/ 0 h 262"/>
                      <a:gd name="T17" fmla="*/ 178 w 178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8" h="262">
                        <a:moveTo>
                          <a:pt x="0" y="262"/>
                        </a:moveTo>
                        <a:lnTo>
                          <a:pt x="39" y="0"/>
                        </a:lnTo>
                        <a:lnTo>
                          <a:pt x="139" y="0"/>
                        </a:lnTo>
                        <a:lnTo>
                          <a:pt x="178" y="262"/>
                        </a:ln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42" name="Freeform 152"/>
                  <p:cNvSpPr>
                    <a:spLocks/>
                  </p:cNvSpPr>
                  <p:nvPr/>
                </p:nvSpPr>
                <p:spPr bwMode="auto">
                  <a:xfrm>
                    <a:off x="266" y="1138"/>
                    <a:ext cx="178" cy="262"/>
                  </a:xfrm>
                  <a:custGeom>
                    <a:avLst/>
                    <a:gdLst>
                      <a:gd name="T0" fmla="*/ 0 w 178"/>
                      <a:gd name="T1" fmla="*/ 262 h 262"/>
                      <a:gd name="T2" fmla="*/ 39 w 178"/>
                      <a:gd name="T3" fmla="*/ 0 h 262"/>
                      <a:gd name="T4" fmla="*/ 139 w 178"/>
                      <a:gd name="T5" fmla="*/ 0 h 262"/>
                      <a:gd name="T6" fmla="*/ 178 w 178"/>
                      <a:gd name="T7" fmla="*/ 262 h 262"/>
                      <a:gd name="T8" fmla="*/ 0 w 178"/>
                      <a:gd name="T9" fmla="*/ 262 h 2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8"/>
                      <a:gd name="T16" fmla="*/ 0 h 262"/>
                      <a:gd name="T17" fmla="*/ 178 w 178"/>
                      <a:gd name="T18" fmla="*/ 262 h 2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8" h="262">
                        <a:moveTo>
                          <a:pt x="0" y="262"/>
                        </a:moveTo>
                        <a:lnTo>
                          <a:pt x="39" y="0"/>
                        </a:lnTo>
                        <a:lnTo>
                          <a:pt x="139" y="0"/>
                        </a:lnTo>
                        <a:lnTo>
                          <a:pt x="178" y="262"/>
                        </a:lnTo>
                        <a:lnTo>
                          <a:pt x="0" y="262"/>
                        </a:lnTo>
                        <a:close/>
                      </a:path>
                    </a:pathLst>
                  </a:custGeom>
                  <a:noFill/>
                  <a:ln w="2222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36" name="Group 153"/>
                <p:cNvGrpSpPr>
                  <a:grpSpLocks/>
                </p:cNvGrpSpPr>
                <p:nvPr/>
              </p:nvGrpSpPr>
              <p:grpSpPr bwMode="auto">
                <a:xfrm>
                  <a:off x="524" y="1219"/>
                  <a:ext cx="20" cy="40"/>
                  <a:chOff x="524" y="1219"/>
                  <a:chExt cx="20" cy="40"/>
                </a:xfrm>
              </p:grpSpPr>
              <p:sp>
                <p:nvSpPr>
                  <p:cNvPr id="12439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524" y="1219"/>
                    <a:ext cx="20" cy="4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40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524" y="1219"/>
                    <a:ext cx="20" cy="40"/>
                  </a:xfrm>
                  <a:prstGeom prst="rect">
                    <a:avLst/>
                  </a:prstGeom>
                  <a:noFill/>
                  <a:ln w="22225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37" name="Freeform 156"/>
                <p:cNvSpPr>
                  <a:spLocks/>
                </p:cNvSpPr>
                <p:nvPr/>
              </p:nvSpPr>
              <p:spPr bwMode="auto">
                <a:xfrm>
                  <a:off x="517" y="1097"/>
                  <a:ext cx="46" cy="107"/>
                </a:xfrm>
                <a:custGeom>
                  <a:avLst/>
                  <a:gdLst>
                    <a:gd name="T0" fmla="*/ 7 w 46"/>
                    <a:gd name="T1" fmla="*/ 99 h 107"/>
                    <a:gd name="T2" fmla="*/ 15 w 46"/>
                    <a:gd name="T3" fmla="*/ 107 h 107"/>
                    <a:gd name="T4" fmla="*/ 9 w 46"/>
                    <a:gd name="T5" fmla="*/ 100 h 107"/>
                    <a:gd name="T6" fmla="*/ 9 w 46"/>
                    <a:gd name="T7" fmla="*/ 92 h 107"/>
                    <a:gd name="T8" fmla="*/ 4 w 46"/>
                    <a:gd name="T9" fmla="*/ 92 h 107"/>
                    <a:gd name="T10" fmla="*/ 4 w 46"/>
                    <a:gd name="T11" fmla="*/ 88 h 107"/>
                    <a:gd name="T12" fmla="*/ 0 w 46"/>
                    <a:gd name="T13" fmla="*/ 88 h 107"/>
                    <a:gd name="T14" fmla="*/ 0 w 46"/>
                    <a:gd name="T15" fmla="*/ 52 h 107"/>
                    <a:gd name="T16" fmla="*/ 4 w 46"/>
                    <a:gd name="T17" fmla="*/ 52 h 107"/>
                    <a:gd name="T18" fmla="*/ 4 w 46"/>
                    <a:gd name="T19" fmla="*/ 48 h 107"/>
                    <a:gd name="T20" fmla="*/ 6 w 46"/>
                    <a:gd name="T21" fmla="*/ 48 h 107"/>
                    <a:gd name="T22" fmla="*/ 6 w 46"/>
                    <a:gd name="T23" fmla="*/ 44 h 107"/>
                    <a:gd name="T24" fmla="*/ 9 w 46"/>
                    <a:gd name="T25" fmla="*/ 44 h 107"/>
                    <a:gd name="T26" fmla="*/ 12 w 46"/>
                    <a:gd name="T27" fmla="*/ 41 h 107"/>
                    <a:gd name="T28" fmla="*/ 15 w 46"/>
                    <a:gd name="T29" fmla="*/ 41 h 107"/>
                    <a:gd name="T30" fmla="*/ 18 w 46"/>
                    <a:gd name="T31" fmla="*/ 37 h 107"/>
                    <a:gd name="T32" fmla="*/ 23 w 46"/>
                    <a:gd name="T33" fmla="*/ 37 h 107"/>
                    <a:gd name="T34" fmla="*/ 23 w 46"/>
                    <a:gd name="T35" fmla="*/ 34 h 107"/>
                    <a:gd name="T36" fmla="*/ 29 w 46"/>
                    <a:gd name="T37" fmla="*/ 34 h 107"/>
                    <a:gd name="T38" fmla="*/ 32 w 46"/>
                    <a:gd name="T39" fmla="*/ 30 h 107"/>
                    <a:gd name="T40" fmla="*/ 32 w 46"/>
                    <a:gd name="T41" fmla="*/ 27 h 107"/>
                    <a:gd name="T42" fmla="*/ 35 w 46"/>
                    <a:gd name="T43" fmla="*/ 27 h 107"/>
                    <a:gd name="T44" fmla="*/ 35 w 46"/>
                    <a:gd name="T45" fmla="*/ 23 h 107"/>
                    <a:gd name="T46" fmla="*/ 38 w 46"/>
                    <a:gd name="T47" fmla="*/ 19 h 107"/>
                    <a:gd name="T48" fmla="*/ 38 w 46"/>
                    <a:gd name="T49" fmla="*/ 12 h 107"/>
                    <a:gd name="T50" fmla="*/ 41 w 46"/>
                    <a:gd name="T51" fmla="*/ 12 h 107"/>
                    <a:gd name="T52" fmla="*/ 41 w 46"/>
                    <a:gd name="T53" fmla="*/ 0 h 107"/>
                    <a:gd name="T54" fmla="*/ 38 w 46"/>
                    <a:gd name="T55" fmla="*/ 0 h 107"/>
                    <a:gd name="T56" fmla="*/ 46 w 46"/>
                    <a:gd name="T57" fmla="*/ 0 h 107"/>
                    <a:gd name="T58" fmla="*/ 46 w 46"/>
                    <a:gd name="T59" fmla="*/ 56 h 107"/>
                    <a:gd name="T60" fmla="*/ 44 w 46"/>
                    <a:gd name="T61" fmla="*/ 59 h 107"/>
                    <a:gd name="T62" fmla="*/ 44 w 46"/>
                    <a:gd name="T63" fmla="*/ 63 h 107"/>
                    <a:gd name="T64" fmla="*/ 41 w 46"/>
                    <a:gd name="T65" fmla="*/ 63 h 107"/>
                    <a:gd name="T66" fmla="*/ 38 w 46"/>
                    <a:gd name="T67" fmla="*/ 67 h 107"/>
                    <a:gd name="T68" fmla="*/ 35 w 46"/>
                    <a:gd name="T69" fmla="*/ 67 h 107"/>
                    <a:gd name="T70" fmla="*/ 35 w 46"/>
                    <a:gd name="T71" fmla="*/ 74 h 107"/>
                    <a:gd name="T72" fmla="*/ 32 w 46"/>
                    <a:gd name="T73" fmla="*/ 74 h 107"/>
                    <a:gd name="T74" fmla="*/ 32 w 46"/>
                    <a:gd name="T75" fmla="*/ 81 h 107"/>
                    <a:gd name="T76" fmla="*/ 29 w 46"/>
                    <a:gd name="T77" fmla="*/ 81 h 107"/>
                    <a:gd name="T78" fmla="*/ 29 w 46"/>
                    <a:gd name="T79" fmla="*/ 85 h 107"/>
                    <a:gd name="T80" fmla="*/ 27 w 46"/>
                    <a:gd name="T81" fmla="*/ 85 h 107"/>
                    <a:gd name="T82" fmla="*/ 27 w 46"/>
                    <a:gd name="T83" fmla="*/ 100 h 107"/>
                    <a:gd name="T84" fmla="*/ 23 w 46"/>
                    <a:gd name="T85" fmla="*/ 100 h 107"/>
                    <a:gd name="T86" fmla="*/ 23 w 46"/>
                    <a:gd name="T87" fmla="*/ 103 h 107"/>
                    <a:gd name="T88" fmla="*/ 21 w 46"/>
                    <a:gd name="T89" fmla="*/ 107 h 107"/>
                    <a:gd name="T90" fmla="*/ 15 w 46"/>
                    <a:gd name="T91" fmla="*/ 107 h 107"/>
                    <a:gd name="T92" fmla="*/ 7 w 46"/>
                    <a:gd name="T93" fmla="*/ 99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6"/>
                    <a:gd name="T142" fmla="*/ 0 h 107"/>
                    <a:gd name="T143" fmla="*/ 46 w 46"/>
                    <a:gd name="T144" fmla="*/ 107 h 10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6" h="107">
                      <a:moveTo>
                        <a:pt x="7" y="99"/>
                      </a:moveTo>
                      <a:lnTo>
                        <a:pt x="15" y="107"/>
                      </a:lnTo>
                      <a:lnTo>
                        <a:pt x="9" y="100"/>
                      </a:lnTo>
                      <a:lnTo>
                        <a:pt x="9" y="92"/>
                      </a:lnTo>
                      <a:lnTo>
                        <a:pt x="4" y="92"/>
                      </a:lnTo>
                      <a:lnTo>
                        <a:pt x="4" y="88"/>
                      </a:lnTo>
                      <a:lnTo>
                        <a:pt x="0" y="88"/>
                      </a:lnTo>
                      <a:lnTo>
                        <a:pt x="0" y="52"/>
                      </a:lnTo>
                      <a:lnTo>
                        <a:pt x="4" y="52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6" y="44"/>
                      </a:lnTo>
                      <a:lnTo>
                        <a:pt x="9" y="44"/>
                      </a:lnTo>
                      <a:lnTo>
                        <a:pt x="12" y="41"/>
                      </a:lnTo>
                      <a:lnTo>
                        <a:pt x="15" y="41"/>
                      </a:lnTo>
                      <a:lnTo>
                        <a:pt x="18" y="37"/>
                      </a:lnTo>
                      <a:lnTo>
                        <a:pt x="23" y="37"/>
                      </a:lnTo>
                      <a:lnTo>
                        <a:pt x="23" y="34"/>
                      </a:lnTo>
                      <a:lnTo>
                        <a:pt x="29" y="34"/>
                      </a:lnTo>
                      <a:lnTo>
                        <a:pt x="32" y="30"/>
                      </a:lnTo>
                      <a:lnTo>
                        <a:pt x="32" y="27"/>
                      </a:lnTo>
                      <a:lnTo>
                        <a:pt x="35" y="27"/>
                      </a:lnTo>
                      <a:lnTo>
                        <a:pt x="35" y="23"/>
                      </a:lnTo>
                      <a:lnTo>
                        <a:pt x="38" y="19"/>
                      </a:lnTo>
                      <a:lnTo>
                        <a:pt x="38" y="12"/>
                      </a:lnTo>
                      <a:lnTo>
                        <a:pt x="41" y="12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46" y="56"/>
                      </a:lnTo>
                      <a:lnTo>
                        <a:pt x="44" y="59"/>
                      </a:lnTo>
                      <a:lnTo>
                        <a:pt x="44" y="63"/>
                      </a:lnTo>
                      <a:lnTo>
                        <a:pt x="41" y="63"/>
                      </a:lnTo>
                      <a:lnTo>
                        <a:pt x="38" y="67"/>
                      </a:lnTo>
                      <a:lnTo>
                        <a:pt x="35" y="67"/>
                      </a:lnTo>
                      <a:lnTo>
                        <a:pt x="35" y="74"/>
                      </a:lnTo>
                      <a:lnTo>
                        <a:pt x="32" y="74"/>
                      </a:lnTo>
                      <a:lnTo>
                        <a:pt x="32" y="81"/>
                      </a:lnTo>
                      <a:lnTo>
                        <a:pt x="29" y="81"/>
                      </a:lnTo>
                      <a:lnTo>
                        <a:pt x="29" y="85"/>
                      </a:lnTo>
                      <a:lnTo>
                        <a:pt x="27" y="85"/>
                      </a:lnTo>
                      <a:lnTo>
                        <a:pt x="27" y="100"/>
                      </a:lnTo>
                      <a:lnTo>
                        <a:pt x="23" y="100"/>
                      </a:lnTo>
                      <a:lnTo>
                        <a:pt x="23" y="103"/>
                      </a:lnTo>
                      <a:lnTo>
                        <a:pt x="21" y="107"/>
                      </a:lnTo>
                      <a:lnTo>
                        <a:pt x="15" y="107"/>
                      </a:lnTo>
                      <a:lnTo>
                        <a:pt x="7" y="99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38" name="Freeform 157"/>
                <p:cNvSpPr>
                  <a:spLocks/>
                </p:cNvSpPr>
                <p:nvPr/>
              </p:nvSpPr>
              <p:spPr bwMode="auto">
                <a:xfrm>
                  <a:off x="325" y="1017"/>
                  <a:ext cx="46" cy="107"/>
                </a:xfrm>
                <a:custGeom>
                  <a:avLst/>
                  <a:gdLst>
                    <a:gd name="T0" fmla="*/ 7 w 46"/>
                    <a:gd name="T1" fmla="*/ 98 h 107"/>
                    <a:gd name="T2" fmla="*/ 15 w 46"/>
                    <a:gd name="T3" fmla="*/ 107 h 107"/>
                    <a:gd name="T4" fmla="*/ 9 w 46"/>
                    <a:gd name="T5" fmla="*/ 99 h 107"/>
                    <a:gd name="T6" fmla="*/ 9 w 46"/>
                    <a:gd name="T7" fmla="*/ 92 h 107"/>
                    <a:gd name="T8" fmla="*/ 3 w 46"/>
                    <a:gd name="T9" fmla="*/ 92 h 107"/>
                    <a:gd name="T10" fmla="*/ 3 w 46"/>
                    <a:gd name="T11" fmla="*/ 88 h 107"/>
                    <a:gd name="T12" fmla="*/ 0 w 46"/>
                    <a:gd name="T13" fmla="*/ 88 h 107"/>
                    <a:gd name="T14" fmla="*/ 0 w 46"/>
                    <a:gd name="T15" fmla="*/ 51 h 107"/>
                    <a:gd name="T16" fmla="*/ 3 w 46"/>
                    <a:gd name="T17" fmla="*/ 51 h 107"/>
                    <a:gd name="T18" fmla="*/ 3 w 46"/>
                    <a:gd name="T19" fmla="*/ 48 h 107"/>
                    <a:gd name="T20" fmla="*/ 6 w 46"/>
                    <a:gd name="T21" fmla="*/ 48 h 107"/>
                    <a:gd name="T22" fmla="*/ 6 w 46"/>
                    <a:gd name="T23" fmla="*/ 44 h 107"/>
                    <a:gd name="T24" fmla="*/ 9 w 46"/>
                    <a:gd name="T25" fmla="*/ 44 h 107"/>
                    <a:gd name="T26" fmla="*/ 12 w 46"/>
                    <a:gd name="T27" fmla="*/ 41 h 107"/>
                    <a:gd name="T28" fmla="*/ 15 w 46"/>
                    <a:gd name="T29" fmla="*/ 41 h 107"/>
                    <a:gd name="T30" fmla="*/ 18 w 46"/>
                    <a:gd name="T31" fmla="*/ 36 h 107"/>
                    <a:gd name="T32" fmla="*/ 23 w 46"/>
                    <a:gd name="T33" fmla="*/ 36 h 107"/>
                    <a:gd name="T34" fmla="*/ 23 w 46"/>
                    <a:gd name="T35" fmla="*/ 33 h 107"/>
                    <a:gd name="T36" fmla="*/ 29 w 46"/>
                    <a:gd name="T37" fmla="*/ 33 h 107"/>
                    <a:gd name="T38" fmla="*/ 32 w 46"/>
                    <a:gd name="T39" fmla="*/ 29 h 107"/>
                    <a:gd name="T40" fmla="*/ 32 w 46"/>
                    <a:gd name="T41" fmla="*/ 26 h 107"/>
                    <a:gd name="T42" fmla="*/ 35 w 46"/>
                    <a:gd name="T43" fmla="*/ 26 h 107"/>
                    <a:gd name="T44" fmla="*/ 35 w 46"/>
                    <a:gd name="T45" fmla="*/ 22 h 107"/>
                    <a:gd name="T46" fmla="*/ 38 w 46"/>
                    <a:gd name="T47" fmla="*/ 19 h 107"/>
                    <a:gd name="T48" fmla="*/ 38 w 46"/>
                    <a:gd name="T49" fmla="*/ 11 h 107"/>
                    <a:gd name="T50" fmla="*/ 41 w 46"/>
                    <a:gd name="T51" fmla="*/ 11 h 107"/>
                    <a:gd name="T52" fmla="*/ 41 w 46"/>
                    <a:gd name="T53" fmla="*/ 0 h 107"/>
                    <a:gd name="T54" fmla="*/ 38 w 46"/>
                    <a:gd name="T55" fmla="*/ 0 h 107"/>
                    <a:gd name="T56" fmla="*/ 46 w 46"/>
                    <a:gd name="T57" fmla="*/ 0 h 107"/>
                    <a:gd name="T58" fmla="*/ 46 w 46"/>
                    <a:gd name="T59" fmla="*/ 55 h 107"/>
                    <a:gd name="T60" fmla="*/ 44 w 46"/>
                    <a:gd name="T61" fmla="*/ 59 h 107"/>
                    <a:gd name="T62" fmla="*/ 44 w 46"/>
                    <a:gd name="T63" fmla="*/ 63 h 107"/>
                    <a:gd name="T64" fmla="*/ 41 w 46"/>
                    <a:gd name="T65" fmla="*/ 63 h 107"/>
                    <a:gd name="T66" fmla="*/ 38 w 46"/>
                    <a:gd name="T67" fmla="*/ 66 h 107"/>
                    <a:gd name="T68" fmla="*/ 35 w 46"/>
                    <a:gd name="T69" fmla="*/ 66 h 107"/>
                    <a:gd name="T70" fmla="*/ 35 w 46"/>
                    <a:gd name="T71" fmla="*/ 73 h 107"/>
                    <a:gd name="T72" fmla="*/ 32 w 46"/>
                    <a:gd name="T73" fmla="*/ 73 h 107"/>
                    <a:gd name="T74" fmla="*/ 32 w 46"/>
                    <a:gd name="T75" fmla="*/ 81 h 107"/>
                    <a:gd name="T76" fmla="*/ 29 w 46"/>
                    <a:gd name="T77" fmla="*/ 81 h 107"/>
                    <a:gd name="T78" fmla="*/ 29 w 46"/>
                    <a:gd name="T79" fmla="*/ 85 h 107"/>
                    <a:gd name="T80" fmla="*/ 26 w 46"/>
                    <a:gd name="T81" fmla="*/ 85 h 107"/>
                    <a:gd name="T82" fmla="*/ 26 w 46"/>
                    <a:gd name="T83" fmla="*/ 99 h 107"/>
                    <a:gd name="T84" fmla="*/ 23 w 46"/>
                    <a:gd name="T85" fmla="*/ 99 h 107"/>
                    <a:gd name="T86" fmla="*/ 23 w 46"/>
                    <a:gd name="T87" fmla="*/ 103 h 107"/>
                    <a:gd name="T88" fmla="*/ 20 w 46"/>
                    <a:gd name="T89" fmla="*/ 107 h 107"/>
                    <a:gd name="T90" fmla="*/ 15 w 46"/>
                    <a:gd name="T91" fmla="*/ 107 h 107"/>
                    <a:gd name="T92" fmla="*/ 7 w 46"/>
                    <a:gd name="T93" fmla="*/ 98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6"/>
                    <a:gd name="T142" fmla="*/ 0 h 107"/>
                    <a:gd name="T143" fmla="*/ 46 w 46"/>
                    <a:gd name="T144" fmla="*/ 107 h 10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6" h="107">
                      <a:moveTo>
                        <a:pt x="7" y="98"/>
                      </a:moveTo>
                      <a:lnTo>
                        <a:pt x="15" y="107"/>
                      </a:lnTo>
                      <a:lnTo>
                        <a:pt x="9" y="99"/>
                      </a:lnTo>
                      <a:lnTo>
                        <a:pt x="9" y="92"/>
                      </a:lnTo>
                      <a:lnTo>
                        <a:pt x="3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0" y="51"/>
                      </a:lnTo>
                      <a:lnTo>
                        <a:pt x="3" y="51"/>
                      </a:lnTo>
                      <a:lnTo>
                        <a:pt x="3" y="48"/>
                      </a:lnTo>
                      <a:lnTo>
                        <a:pt x="6" y="48"/>
                      </a:lnTo>
                      <a:lnTo>
                        <a:pt x="6" y="44"/>
                      </a:lnTo>
                      <a:lnTo>
                        <a:pt x="9" y="44"/>
                      </a:lnTo>
                      <a:lnTo>
                        <a:pt x="12" y="41"/>
                      </a:lnTo>
                      <a:lnTo>
                        <a:pt x="15" y="41"/>
                      </a:lnTo>
                      <a:lnTo>
                        <a:pt x="18" y="36"/>
                      </a:lnTo>
                      <a:lnTo>
                        <a:pt x="23" y="36"/>
                      </a:lnTo>
                      <a:lnTo>
                        <a:pt x="23" y="33"/>
                      </a:lnTo>
                      <a:lnTo>
                        <a:pt x="29" y="33"/>
                      </a:lnTo>
                      <a:lnTo>
                        <a:pt x="32" y="29"/>
                      </a:lnTo>
                      <a:lnTo>
                        <a:pt x="32" y="26"/>
                      </a:lnTo>
                      <a:lnTo>
                        <a:pt x="35" y="26"/>
                      </a:lnTo>
                      <a:lnTo>
                        <a:pt x="35" y="22"/>
                      </a:lnTo>
                      <a:lnTo>
                        <a:pt x="38" y="19"/>
                      </a:lnTo>
                      <a:lnTo>
                        <a:pt x="38" y="11"/>
                      </a:lnTo>
                      <a:lnTo>
                        <a:pt x="41" y="11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46" y="55"/>
                      </a:lnTo>
                      <a:lnTo>
                        <a:pt x="44" y="59"/>
                      </a:lnTo>
                      <a:lnTo>
                        <a:pt x="44" y="63"/>
                      </a:lnTo>
                      <a:lnTo>
                        <a:pt x="41" y="63"/>
                      </a:lnTo>
                      <a:lnTo>
                        <a:pt x="38" y="66"/>
                      </a:lnTo>
                      <a:lnTo>
                        <a:pt x="35" y="66"/>
                      </a:lnTo>
                      <a:lnTo>
                        <a:pt x="35" y="73"/>
                      </a:lnTo>
                      <a:lnTo>
                        <a:pt x="32" y="73"/>
                      </a:lnTo>
                      <a:lnTo>
                        <a:pt x="32" y="81"/>
                      </a:lnTo>
                      <a:lnTo>
                        <a:pt x="29" y="81"/>
                      </a:lnTo>
                      <a:lnTo>
                        <a:pt x="29" y="85"/>
                      </a:lnTo>
                      <a:lnTo>
                        <a:pt x="26" y="85"/>
                      </a:lnTo>
                      <a:lnTo>
                        <a:pt x="26" y="99"/>
                      </a:lnTo>
                      <a:lnTo>
                        <a:pt x="23" y="99"/>
                      </a:lnTo>
                      <a:lnTo>
                        <a:pt x="23" y="103"/>
                      </a:lnTo>
                      <a:lnTo>
                        <a:pt x="20" y="107"/>
                      </a:lnTo>
                      <a:lnTo>
                        <a:pt x="15" y="107"/>
                      </a:lnTo>
                      <a:lnTo>
                        <a:pt x="7" y="98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433" name="Oval 158"/>
              <p:cNvSpPr>
                <a:spLocks noChangeArrowheads="1"/>
              </p:cNvSpPr>
              <p:nvPr/>
            </p:nvSpPr>
            <p:spPr bwMode="auto">
              <a:xfrm>
                <a:off x="-1275" y="2616"/>
                <a:ext cx="590" cy="54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prstDash val="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65" name="Группа 132"/>
            <p:cNvGrpSpPr>
              <a:grpSpLocks/>
            </p:cNvGrpSpPr>
            <p:nvPr/>
          </p:nvGrpSpPr>
          <p:grpSpPr bwMode="auto">
            <a:xfrm>
              <a:off x="7820025" y="6124575"/>
              <a:ext cx="548548" cy="404132"/>
              <a:chOff x="7820025" y="6124575"/>
              <a:chExt cx="548548" cy="404132"/>
            </a:xfrm>
          </p:grpSpPr>
          <p:grpSp>
            <p:nvGrpSpPr>
              <p:cNvPr id="12423" name="Group 61"/>
              <p:cNvGrpSpPr>
                <a:grpSpLocks/>
              </p:cNvGrpSpPr>
              <p:nvPr/>
            </p:nvGrpSpPr>
            <p:grpSpPr bwMode="auto">
              <a:xfrm>
                <a:off x="7885791" y="6173107"/>
                <a:ext cx="442913" cy="355600"/>
                <a:chOff x="1766" y="5636"/>
                <a:chExt cx="240" cy="318"/>
              </a:xfrm>
            </p:grpSpPr>
            <p:grpSp>
              <p:nvGrpSpPr>
                <p:cNvPr id="12425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2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9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3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26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endParaRPr lang="ru-RU"/>
                </a:p>
              </p:txBody>
            </p:sp>
          </p:grpSp>
          <p:sp>
            <p:nvSpPr>
              <p:cNvPr id="12424" name="TextBox 131"/>
              <p:cNvSpPr txBox="1">
                <a:spLocks noChangeArrowheads="1"/>
              </p:cNvSpPr>
              <p:nvPr/>
            </p:nvSpPr>
            <p:spPr bwMode="auto">
              <a:xfrm>
                <a:off x="7820025" y="6124575"/>
                <a:ext cx="5485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36ПЧ</a:t>
                </a:r>
              </a:p>
            </p:txBody>
          </p:sp>
        </p:grpSp>
        <p:grpSp>
          <p:nvGrpSpPr>
            <p:cNvPr id="12366" name="Group 60"/>
            <p:cNvGrpSpPr>
              <a:grpSpLocks/>
            </p:cNvGrpSpPr>
            <p:nvPr/>
          </p:nvGrpSpPr>
          <p:grpSpPr bwMode="auto">
            <a:xfrm>
              <a:off x="7729538" y="5925820"/>
              <a:ext cx="693737" cy="388938"/>
              <a:chOff x="4860" y="4199"/>
              <a:chExt cx="219" cy="229"/>
            </a:xfrm>
          </p:grpSpPr>
          <p:grpSp>
            <p:nvGrpSpPr>
              <p:cNvPr id="12415" name="Group 61"/>
              <p:cNvGrpSpPr>
                <a:grpSpLocks/>
              </p:cNvGrpSpPr>
              <p:nvPr/>
            </p:nvGrpSpPr>
            <p:grpSpPr bwMode="auto">
              <a:xfrm>
                <a:off x="4908" y="4218"/>
                <a:ext cx="140" cy="210"/>
                <a:chOff x="1766" y="5636"/>
                <a:chExt cx="240" cy="318"/>
              </a:xfrm>
            </p:grpSpPr>
            <p:grpSp>
              <p:nvGrpSpPr>
                <p:cNvPr id="12417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19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22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18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16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ВПО</a:t>
                </a:r>
              </a:p>
            </p:txBody>
          </p:sp>
        </p:grpSp>
        <p:sp>
          <p:nvSpPr>
            <p:cNvPr id="12367" name="Text Box 2072"/>
            <p:cNvSpPr txBox="1">
              <a:spLocks noChangeArrowheads="1"/>
            </p:cNvSpPr>
            <p:nvPr/>
          </p:nvSpPr>
          <p:spPr bwMode="auto">
            <a:xfrm>
              <a:off x="9978073" y="6158230"/>
              <a:ext cx="86927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  <a:p>
              <a:pPr algn="ctr"/>
              <a:r>
                <a:rPr lang="ru-RU" sz="900" i="1"/>
                <a:t>тел. 64481</a:t>
              </a:r>
            </a:p>
          </p:txBody>
        </p:sp>
        <p:grpSp>
          <p:nvGrpSpPr>
            <p:cNvPr id="12368" name="Group 60"/>
            <p:cNvGrpSpPr>
              <a:grpSpLocks/>
            </p:cNvGrpSpPr>
            <p:nvPr/>
          </p:nvGrpSpPr>
          <p:grpSpPr bwMode="auto">
            <a:xfrm>
              <a:off x="9996488" y="5486400"/>
              <a:ext cx="693737" cy="388938"/>
              <a:chOff x="4860" y="4199"/>
              <a:chExt cx="219" cy="229"/>
            </a:xfrm>
          </p:grpSpPr>
          <p:grpSp>
            <p:nvGrpSpPr>
              <p:cNvPr id="12407" name="Group 61"/>
              <p:cNvGrpSpPr>
                <a:grpSpLocks/>
              </p:cNvGrpSpPr>
              <p:nvPr/>
            </p:nvGrpSpPr>
            <p:grpSpPr bwMode="auto">
              <a:xfrm>
                <a:off x="4914" y="4218"/>
                <a:ext cx="140" cy="210"/>
                <a:chOff x="1766" y="5636"/>
                <a:chExt cx="240" cy="318"/>
              </a:xfrm>
            </p:grpSpPr>
            <p:grpSp>
              <p:nvGrpSpPr>
                <p:cNvPr id="12409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41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1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410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408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sp>
          <p:nvSpPr>
            <p:cNvPr id="12369" name="Полилиния 103"/>
            <p:cNvSpPr>
              <a:spLocks noChangeArrowheads="1"/>
            </p:cNvSpPr>
            <p:nvPr/>
          </p:nvSpPr>
          <p:spPr bwMode="auto">
            <a:xfrm>
              <a:off x="4267200" y="1447800"/>
              <a:ext cx="4259263" cy="4295775"/>
            </a:xfrm>
            <a:custGeom>
              <a:avLst/>
              <a:gdLst>
                <a:gd name="T0" fmla="*/ 0 w 4259263"/>
                <a:gd name="T1" fmla="*/ 0 h 4295775"/>
                <a:gd name="T2" fmla="*/ 257175 w 4259263"/>
                <a:gd name="T3" fmla="*/ 123825 h 4295775"/>
                <a:gd name="T4" fmla="*/ 381000 w 4259263"/>
                <a:gd name="T5" fmla="*/ 333375 h 4295775"/>
                <a:gd name="T6" fmla="*/ 581025 w 4259263"/>
                <a:gd name="T7" fmla="*/ 457200 h 4295775"/>
                <a:gd name="T8" fmla="*/ 819150 w 4259263"/>
                <a:gd name="T9" fmla="*/ 581025 h 4295775"/>
                <a:gd name="T10" fmla="*/ 962025 w 4259263"/>
                <a:gd name="T11" fmla="*/ 790575 h 4295775"/>
                <a:gd name="T12" fmla="*/ 1047750 w 4259263"/>
                <a:gd name="T13" fmla="*/ 923925 h 4295775"/>
                <a:gd name="T14" fmla="*/ 1171580 w 4259263"/>
                <a:gd name="T15" fmla="*/ 1000125 h 4295775"/>
                <a:gd name="T16" fmla="*/ 1200155 w 4259263"/>
                <a:gd name="T17" fmla="*/ 1095380 h 4295775"/>
                <a:gd name="T18" fmla="*/ 1362080 w 4259263"/>
                <a:gd name="T19" fmla="*/ 1238255 h 4295775"/>
                <a:gd name="T20" fmla="*/ 1438280 w 4259263"/>
                <a:gd name="T21" fmla="*/ 1333505 h 4295775"/>
                <a:gd name="T22" fmla="*/ 1552580 w 4259263"/>
                <a:gd name="T23" fmla="*/ 1495430 h 4295775"/>
                <a:gd name="T24" fmla="*/ 1790705 w 4259263"/>
                <a:gd name="T25" fmla="*/ 1600205 h 4295775"/>
                <a:gd name="T26" fmla="*/ 1838330 w 4259263"/>
                <a:gd name="T27" fmla="*/ 1876430 h 4295775"/>
                <a:gd name="T28" fmla="*/ 1962155 w 4259263"/>
                <a:gd name="T29" fmla="*/ 2019305 h 4295775"/>
                <a:gd name="T30" fmla="*/ 2028830 w 4259263"/>
                <a:gd name="T31" fmla="*/ 2152660 h 4295775"/>
                <a:gd name="T32" fmla="*/ 2105025 w 4259263"/>
                <a:gd name="T33" fmla="*/ 2276484 h 4295775"/>
                <a:gd name="T34" fmla="*/ 2400310 w 4259263"/>
                <a:gd name="T35" fmla="*/ 2276484 h 4295775"/>
                <a:gd name="T36" fmla="*/ 2562234 w 4259263"/>
                <a:gd name="T37" fmla="*/ 2190760 h 4295775"/>
                <a:gd name="T38" fmla="*/ 2743210 w 4259263"/>
                <a:gd name="T39" fmla="*/ 2190760 h 4295775"/>
                <a:gd name="T40" fmla="*/ 2724160 w 4259263"/>
                <a:gd name="T41" fmla="*/ 2295534 h 4295775"/>
                <a:gd name="T42" fmla="*/ 2724160 w 4259263"/>
                <a:gd name="T43" fmla="*/ 2447934 h 4295775"/>
                <a:gd name="T44" fmla="*/ 2847984 w 4259263"/>
                <a:gd name="T45" fmla="*/ 2609860 h 4295775"/>
                <a:gd name="T46" fmla="*/ 3000384 w 4259263"/>
                <a:gd name="T47" fmla="*/ 2667010 h 4295775"/>
                <a:gd name="T48" fmla="*/ 3228984 w 4259263"/>
                <a:gd name="T49" fmla="*/ 2981334 h 4295775"/>
                <a:gd name="T50" fmla="*/ 3476634 w 4259263"/>
                <a:gd name="T51" fmla="*/ 3200410 h 4295775"/>
                <a:gd name="T52" fmla="*/ 3609984 w 4259263"/>
                <a:gd name="T53" fmla="*/ 3295660 h 4295775"/>
                <a:gd name="T54" fmla="*/ 3943360 w 4259263"/>
                <a:gd name="T55" fmla="*/ 3419484 h 4295775"/>
                <a:gd name="T56" fmla="*/ 4143384 w 4259263"/>
                <a:gd name="T57" fmla="*/ 3667134 h 4295775"/>
                <a:gd name="T58" fmla="*/ 4257675 w 4259263"/>
                <a:gd name="T59" fmla="*/ 3990984 h 4295775"/>
                <a:gd name="T60" fmla="*/ 4152910 w 4259263"/>
                <a:gd name="T61" fmla="*/ 4295775 h 42957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259263"/>
                <a:gd name="T94" fmla="*/ 0 h 4295775"/>
                <a:gd name="T95" fmla="*/ 4259263 w 4259263"/>
                <a:gd name="T96" fmla="*/ 4295775 h 42957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259263" h="4295775">
                  <a:moveTo>
                    <a:pt x="0" y="0"/>
                  </a:moveTo>
                  <a:cubicBezTo>
                    <a:pt x="96837" y="34131"/>
                    <a:pt x="193675" y="68263"/>
                    <a:pt x="257175" y="123825"/>
                  </a:cubicBezTo>
                  <a:cubicBezTo>
                    <a:pt x="320675" y="179387"/>
                    <a:pt x="327025" y="277813"/>
                    <a:pt x="381000" y="333375"/>
                  </a:cubicBezTo>
                  <a:cubicBezTo>
                    <a:pt x="434975" y="388937"/>
                    <a:pt x="508000" y="415925"/>
                    <a:pt x="581025" y="457200"/>
                  </a:cubicBezTo>
                  <a:cubicBezTo>
                    <a:pt x="654050" y="498475"/>
                    <a:pt x="755650" y="525463"/>
                    <a:pt x="819150" y="581025"/>
                  </a:cubicBezTo>
                  <a:cubicBezTo>
                    <a:pt x="882650" y="636587"/>
                    <a:pt x="923925" y="733425"/>
                    <a:pt x="962025" y="790575"/>
                  </a:cubicBezTo>
                  <a:cubicBezTo>
                    <a:pt x="1000125" y="847725"/>
                    <a:pt x="1012825" y="889000"/>
                    <a:pt x="1047750" y="923925"/>
                  </a:cubicBezTo>
                  <a:cubicBezTo>
                    <a:pt x="1082675" y="958850"/>
                    <a:pt x="1146175" y="971550"/>
                    <a:pt x="1171575" y="1000125"/>
                  </a:cubicBezTo>
                  <a:cubicBezTo>
                    <a:pt x="1196975" y="1028700"/>
                    <a:pt x="1168400" y="1055688"/>
                    <a:pt x="1200150" y="1095375"/>
                  </a:cubicBezTo>
                  <a:cubicBezTo>
                    <a:pt x="1231900" y="1135063"/>
                    <a:pt x="1322388" y="1198563"/>
                    <a:pt x="1362075" y="1238250"/>
                  </a:cubicBezTo>
                  <a:cubicBezTo>
                    <a:pt x="1401762" y="1277937"/>
                    <a:pt x="1406525" y="1290638"/>
                    <a:pt x="1438275" y="1333500"/>
                  </a:cubicBezTo>
                  <a:cubicBezTo>
                    <a:pt x="1470025" y="1376362"/>
                    <a:pt x="1493838" y="1450975"/>
                    <a:pt x="1552575" y="1495425"/>
                  </a:cubicBezTo>
                  <a:cubicBezTo>
                    <a:pt x="1611312" y="1539875"/>
                    <a:pt x="1743075" y="1536700"/>
                    <a:pt x="1790700" y="1600200"/>
                  </a:cubicBezTo>
                  <a:cubicBezTo>
                    <a:pt x="1838325" y="1663700"/>
                    <a:pt x="1809750" y="1806575"/>
                    <a:pt x="1838325" y="1876425"/>
                  </a:cubicBezTo>
                  <a:cubicBezTo>
                    <a:pt x="1866900" y="1946275"/>
                    <a:pt x="1930400" y="1973263"/>
                    <a:pt x="1962150" y="2019300"/>
                  </a:cubicBezTo>
                  <a:cubicBezTo>
                    <a:pt x="1993900" y="2065337"/>
                    <a:pt x="2005013" y="2109788"/>
                    <a:pt x="2028825" y="2152650"/>
                  </a:cubicBezTo>
                  <a:cubicBezTo>
                    <a:pt x="2052638" y="2195513"/>
                    <a:pt x="2043113" y="2255838"/>
                    <a:pt x="2105025" y="2276475"/>
                  </a:cubicBezTo>
                  <a:cubicBezTo>
                    <a:pt x="2166937" y="2297112"/>
                    <a:pt x="2324100" y="2290763"/>
                    <a:pt x="2400300" y="2276475"/>
                  </a:cubicBezTo>
                  <a:cubicBezTo>
                    <a:pt x="2476500" y="2262188"/>
                    <a:pt x="2505075" y="2205038"/>
                    <a:pt x="2562225" y="2190750"/>
                  </a:cubicBezTo>
                  <a:cubicBezTo>
                    <a:pt x="2619375" y="2176463"/>
                    <a:pt x="2716212" y="2173287"/>
                    <a:pt x="2743200" y="2190750"/>
                  </a:cubicBezTo>
                  <a:cubicBezTo>
                    <a:pt x="2770188" y="2208213"/>
                    <a:pt x="2727325" y="2252663"/>
                    <a:pt x="2724150" y="2295525"/>
                  </a:cubicBezTo>
                  <a:cubicBezTo>
                    <a:pt x="2720975" y="2338387"/>
                    <a:pt x="2703513" y="2395538"/>
                    <a:pt x="2724150" y="2447925"/>
                  </a:cubicBezTo>
                  <a:cubicBezTo>
                    <a:pt x="2744788" y="2500313"/>
                    <a:pt x="2801938" y="2573338"/>
                    <a:pt x="2847975" y="2609850"/>
                  </a:cubicBezTo>
                  <a:cubicBezTo>
                    <a:pt x="2894012" y="2646362"/>
                    <a:pt x="2936875" y="2605088"/>
                    <a:pt x="3000375" y="2667000"/>
                  </a:cubicBezTo>
                  <a:cubicBezTo>
                    <a:pt x="3063875" y="2728912"/>
                    <a:pt x="3149600" y="2892425"/>
                    <a:pt x="3228975" y="2981325"/>
                  </a:cubicBezTo>
                  <a:cubicBezTo>
                    <a:pt x="3308350" y="3070225"/>
                    <a:pt x="3413125" y="3148013"/>
                    <a:pt x="3476625" y="3200400"/>
                  </a:cubicBezTo>
                  <a:cubicBezTo>
                    <a:pt x="3540125" y="3252787"/>
                    <a:pt x="3532188" y="3259138"/>
                    <a:pt x="3609975" y="3295650"/>
                  </a:cubicBezTo>
                  <a:cubicBezTo>
                    <a:pt x="3687762" y="3332162"/>
                    <a:pt x="3854450" y="3357563"/>
                    <a:pt x="3943350" y="3419475"/>
                  </a:cubicBezTo>
                  <a:cubicBezTo>
                    <a:pt x="4032250" y="3481387"/>
                    <a:pt x="4090988" y="3571875"/>
                    <a:pt x="4143375" y="3667125"/>
                  </a:cubicBezTo>
                  <a:cubicBezTo>
                    <a:pt x="4195762" y="3762375"/>
                    <a:pt x="4256088" y="3886200"/>
                    <a:pt x="4257675" y="3990975"/>
                  </a:cubicBezTo>
                  <a:cubicBezTo>
                    <a:pt x="4259263" y="4095750"/>
                    <a:pt x="4152900" y="4295775"/>
                    <a:pt x="4152900" y="4295775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1279525"/>
              <a:endParaRPr lang="ru-RU" sz="2500"/>
            </a:p>
          </p:txBody>
        </p:sp>
        <p:grpSp>
          <p:nvGrpSpPr>
            <p:cNvPr id="12370" name="Group 53"/>
            <p:cNvGrpSpPr>
              <a:grpSpLocks/>
            </p:cNvGrpSpPr>
            <p:nvPr/>
          </p:nvGrpSpPr>
          <p:grpSpPr bwMode="auto">
            <a:xfrm>
              <a:off x="6955062" y="3597412"/>
              <a:ext cx="685799" cy="306387"/>
              <a:chOff x="2290" y="4012"/>
              <a:chExt cx="777" cy="219"/>
            </a:xfrm>
          </p:grpSpPr>
          <p:sp>
            <p:nvSpPr>
              <p:cNvPr id="12399" name="Rectangle 54"/>
              <p:cNvSpPr>
                <a:spLocks noChangeArrowheads="1"/>
              </p:cNvSpPr>
              <p:nvPr/>
            </p:nvSpPr>
            <p:spPr bwMode="auto">
              <a:xfrm>
                <a:off x="2662" y="4012"/>
                <a:ext cx="405" cy="19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17748" tIns="17748" rIns="17748" bIns="17748"/>
              <a:lstStyle/>
              <a:p>
                <a:pPr algn="ctr" defTabSz="1787525"/>
                <a:r>
                  <a:rPr lang="ru-RU" sz="1000" u="sng">
                    <a:cs typeface="Times New Roman" pitchFamily="18" charset="0"/>
                  </a:rPr>
                  <a:t>НГБ</a:t>
                </a:r>
              </a:p>
              <a:p>
                <a:pPr algn="ctr" defTabSz="1787525"/>
                <a:r>
                  <a:rPr lang="ru-RU" sz="1000">
                    <a:cs typeface="Times New Roman" pitchFamily="18" charset="0"/>
                  </a:rPr>
                  <a:t>75</a:t>
                </a:r>
              </a:p>
              <a:p>
                <a:pPr algn="ctr" defTabSz="1787525"/>
                <a:endParaRPr lang="ru-RU" sz="2800">
                  <a:cs typeface="Times New Roman" pitchFamily="18" charset="0"/>
                </a:endParaRPr>
              </a:p>
            </p:txBody>
          </p:sp>
          <p:grpSp>
            <p:nvGrpSpPr>
              <p:cNvPr id="12400" name="Group 56"/>
              <p:cNvGrpSpPr>
                <a:grpSpLocks/>
              </p:cNvGrpSpPr>
              <p:nvPr/>
            </p:nvGrpSpPr>
            <p:grpSpPr bwMode="auto">
              <a:xfrm>
                <a:off x="2290" y="4020"/>
                <a:ext cx="361" cy="211"/>
                <a:chOff x="0" y="1"/>
                <a:chExt cx="20000" cy="19999"/>
              </a:xfrm>
            </p:grpSpPr>
            <p:sp>
              <p:nvSpPr>
                <p:cNvPr id="1240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787525"/>
                  <a:endParaRPr lang="ru-RU" sz="3500">
                    <a:latin typeface="Calibri" pitchFamily="34" charset="0"/>
                  </a:endParaRPr>
                </a:p>
              </p:txBody>
            </p:sp>
            <p:sp>
              <p:nvSpPr>
                <p:cNvPr id="1240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61" y="1"/>
                  <a:ext cx="10170" cy="777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03" name="Line 59"/>
                <p:cNvSpPr>
                  <a:spLocks noChangeShapeType="1"/>
                </p:cNvSpPr>
                <p:nvPr/>
              </p:nvSpPr>
              <p:spPr bwMode="auto">
                <a:xfrm>
                  <a:off x="10475" y="1"/>
                  <a:ext cx="9364" cy="7309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404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24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06" name="Text Box 2072"/>
            <p:cNvSpPr txBox="1">
              <a:spLocks noChangeArrowheads="1"/>
            </p:cNvSpPr>
            <p:nvPr/>
          </p:nvSpPr>
          <p:spPr bwMode="auto">
            <a:xfrm>
              <a:off x="5992813" y="2844800"/>
              <a:ext cx="935037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РУДНОГОРСК</a:t>
              </a:r>
            </a:p>
          </p:txBody>
        </p:sp>
        <p:sp>
          <p:nvSpPr>
            <p:cNvPr id="107" name="Text Box 2072"/>
            <p:cNvSpPr txBox="1">
              <a:spLocks noChangeArrowheads="1"/>
            </p:cNvSpPr>
            <p:nvPr/>
          </p:nvSpPr>
          <p:spPr bwMode="auto">
            <a:xfrm>
              <a:off x="7200900" y="7297738"/>
              <a:ext cx="1089025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СЕЛЕЗНЕВСКИЙ</a:t>
              </a:r>
            </a:p>
          </p:txBody>
        </p:sp>
        <p:sp>
          <p:nvSpPr>
            <p:cNvPr id="108" name="Text Box 2072"/>
            <p:cNvSpPr txBox="1">
              <a:spLocks noChangeArrowheads="1"/>
            </p:cNvSpPr>
            <p:nvPr/>
          </p:nvSpPr>
          <p:spPr bwMode="auto">
            <a:xfrm>
              <a:off x="5897563" y="6710363"/>
              <a:ext cx="1090612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СУВОРОВСКИЙ</a:t>
              </a:r>
            </a:p>
          </p:txBody>
        </p:sp>
        <p:sp>
          <p:nvSpPr>
            <p:cNvPr id="109" name="Text Box 2072"/>
            <p:cNvSpPr txBox="1">
              <a:spLocks noChangeArrowheads="1"/>
            </p:cNvSpPr>
            <p:nvPr/>
          </p:nvSpPr>
          <p:spPr bwMode="auto">
            <a:xfrm>
              <a:off x="6675438" y="6992938"/>
              <a:ext cx="1089025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ШЕСТАКОВО</a:t>
              </a:r>
            </a:p>
          </p:txBody>
        </p:sp>
        <p:sp>
          <p:nvSpPr>
            <p:cNvPr id="12375" name="Text Box 2072"/>
            <p:cNvSpPr txBox="1">
              <a:spLocks noChangeArrowheads="1"/>
            </p:cNvSpPr>
            <p:nvPr/>
          </p:nvSpPr>
          <p:spPr bwMode="auto">
            <a:xfrm>
              <a:off x="6343333" y="7011670"/>
              <a:ext cx="86927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  <a:p>
              <a:pPr algn="ctr"/>
              <a:r>
                <a:rPr lang="ru-RU" sz="900" i="1"/>
                <a:t>тел. 66327</a:t>
              </a:r>
            </a:p>
          </p:txBody>
        </p:sp>
        <p:sp>
          <p:nvSpPr>
            <p:cNvPr id="111" name="Text Box 2072"/>
            <p:cNvSpPr txBox="1">
              <a:spLocks noChangeArrowheads="1"/>
            </p:cNvSpPr>
            <p:nvPr/>
          </p:nvSpPr>
          <p:spPr bwMode="auto">
            <a:xfrm>
              <a:off x="9799638" y="5880100"/>
              <a:ext cx="1150937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СЕМИГОРСК</a:t>
              </a:r>
            </a:p>
          </p:txBody>
        </p:sp>
        <p:sp>
          <p:nvSpPr>
            <p:cNvPr id="112" name="Text Box 2072"/>
            <p:cNvSpPr txBox="1">
              <a:spLocks noChangeArrowheads="1"/>
            </p:cNvSpPr>
            <p:nvPr/>
          </p:nvSpPr>
          <p:spPr bwMode="auto">
            <a:xfrm>
              <a:off x="8404225" y="6854825"/>
              <a:ext cx="1150938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КОРШУНОВСКИЙ</a:t>
              </a:r>
            </a:p>
          </p:txBody>
        </p:sp>
        <p:sp>
          <p:nvSpPr>
            <p:cNvPr id="12378" name="Text Box 2072"/>
            <p:cNvSpPr txBox="1">
              <a:spLocks noChangeArrowheads="1"/>
            </p:cNvSpPr>
            <p:nvPr/>
          </p:nvSpPr>
          <p:spPr bwMode="auto">
            <a:xfrm>
              <a:off x="8024813" y="6978650"/>
              <a:ext cx="869277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i="1"/>
                <a:t>л/с 1; АЦ-1</a:t>
              </a:r>
            </a:p>
            <a:p>
              <a:pPr algn="ctr"/>
              <a:r>
                <a:rPr lang="ru-RU" sz="900" i="1"/>
                <a:t>тел. 65376</a:t>
              </a:r>
            </a:p>
          </p:txBody>
        </p:sp>
        <p:sp>
          <p:nvSpPr>
            <p:cNvPr id="114" name="Text Box 2072"/>
            <p:cNvSpPr txBox="1">
              <a:spLocks noChangeArrowheads="1"/>
            </p:cNvSpPr>
            <p:nvPr/>
          </p:nvSpPr>
          <p:spPr bwMode="auto">
            <a:xfrm>
              <a:off x="8885238" y="5414963"/>
              <a:ext cx="1150937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КАРСТОВАЯ</a:t>
              </a:r>
            </a:p>
          </p:txBody>
        </p:sp>
        <p:sp>
          <p:nvSpPr>
            <p:cNvPr id="115" name="Text Box 2072"/>
            <p:cNvSpPr txBox="1">
              <a:spLocks noChangeArrowheads="1"/>
            </p:cNvSpPr>
            <p:nvPr/>
          </p:nvSpPr>
          <p:spPr bwMode="auto">
            <a:xfrm>
              <a:off x="7223125" y="5529263"/>
              <a:ext cx="1150938" cy="252412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ХРЕБТОВАЯ</a:t>
              </a:r>
            </a:p>
          </p:txBody>
        </p:sp>
        <p:grpSp>
          <p:nvGrpSpPr>
            <p:cNvPr id="12381" name="Group 60"/>
            <p:cNvGrpSpPr>
              <a:grpSpLocks/>
            </p:cNvGrpSpPr>
            <p:nvPr/>
          </p:nvGrpSpPr>
          <p:grpSpPr bwMode="auto">
            <a:xfrm>
              <a:off x="8281988" y="5461000"/>
              <a:ext cx="693737" cy="388938"/>
              <a:chOff x="4860" y="4199"/>
              <a:chExt cx="219" cy="229"/>
            </a:xfrm>
          </p:grpSpPr>
          <p:grpSp>
            <p:nvGrpSpPr>
              <p:cNvPr id="12391" name="Group 61"/>
              <p:cNvGrpSpPr>
                <a:grpSpLocks/>
              </p:cNvGrpSpPr>
              <p:nvPr/>
            </p:nvGrpSpPr>
            <p:grpSpPr bwMode="auto">
              <a:xfrm>
                <a:off x="4913" y="4218"/>
                <a:ext cx="140" cy="210"/>
                <a:chOff x="1766" y="5636"/>
                <a:chExt cx="240" cy="318"/>
              </a:xfrm>
            </p:grpSpPr>
            <p:grpSp>
              <p:nvGrpSpPr>
                <p:cNvPr id="12393" name="Group 62"/>
                <p:cNvGrpSpPr>
                  <a:grpSpLocks/>
                </p:cNvGrpSpPr>
                <p:nvPr/>
              </p:nvGrpSpPr>
              <p:grpSpPr bwMode="auto">
                <a:xfrm>
                  <a:off x="1766" y="5636"/>
                  <a:ext cx="240" cy="318"/>
                  <a:chOff x="3168" y="192"/>
                  <a:chExt cx="240" cy="672"/>
                </a:xfrm>
              </p:grpSpPr>
              <p:sp>
                <p:nvSpPr>
                  <p:cNvPr id="1239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92"/>
                    <a:ext cx="0" cy="67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175" y="192"/>
                    <a:ext cx="231" cy="86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7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7" y="478"/>
                    <a:ext cx="231" cy="9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79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94" name="Freeform 67"/>
                <p:cNvSpPr>
                  <a:spLocks/>
                </p:cNvSpPr>
                <p:nvPr/>
              </p:nvSpPr>
              <p:spPr bwMode="auto">
                <a:xfrm>
                  <a:off x="1780" y="5650"/>
                  <a:ext cx="219" cy="159"/>
                </a:xfrm>
                <a:custGeom>
                  <a:avLst/>
                  <a:gdLst>
                    <a:gd name="T0" fmla="*/ 0 w 291"/>
                    <a:gd name="T1" fmla="*/ 0 h 159"/>
                    <a:gd name="T2" fmla="*/ 0 w 291"/>
                    <a:gd name="T3" fmla="*/ 159 h 159"/>
                    <a:gd name="T4" fmla="*/ 2 w 291"/>
                    <a:gd name="T5" fmla="*/ 114 h 159"/>
                    <a:gd name="T6" fmla="*/ 2 w 291"/>
                    <a:gd name="T7" fmla="*/ 39 h 159"/>
                    <a:gd name="T8" fmla="*/ 0 w 291"/>
                    <a:gd name="T9" fmla="*/ 0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1"/>
                    <a:gd name="T16" fmla="*/ 0 h 159"/>
                    <a:gd name="T17" fmla="*/ 291 w 291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1" h="159">
                      <a:moveTo>
                        <a:pt x="0" y="0"/>
                      </a:moveTo>
                      <a:lnTo>
                        <a:pt x="0" y="159"/>
                      </a:lnTo>
                      <a:lnTo>
                        <a:pt x="291" y="114"/>
                      </a:lnTo>
                      <a:lnTo>
                        <a:pt x="29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1350" tIns="45675" rIns="91350" bIns="45675"/>
                <a:lstStyle/>
                <a:p>
                  <a:pPr defTabSz="1276350"/>
                  <a:endParaRPr lang="ru-RU" sz="3500"/>
                </a:p>
              </p:txBody>
            </p:sp>
          </p:grpSp>
          <p:sp>
            <p:nvSpPr>
              <p:cNvPr id="12392" name="Text Box 68"/>
              <p:cNvSpPr txBox="1">
                <a:spLocks noChangeArrowheads="1"/>
              </p:cNvSpPr>
              <p:nvPr/>
            </p:nvSpPr>
            <p:spPr bwMode="auto">
              <a:xfrm>
                <a:off x="4860" y="4199"/>
                <a:ext cx="21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5341" tIns="42675" rIns="85341" bIns="42675">
                <a:spAutoFit/>
              </a:bodyPr>
              <a:lstStyle/>
              <a:p>
                <a:pPr algn="ctr" defTabSz="1195388" eaLnBrk="0" hangingPunct="0"/>
                <a:r>
                  <a:rPr lang="ru-RU" sz="1100">
                    <a:cs typeface="Times New Roman" pitchFamily="18" charset="0"/>
                  </a:rPr>
                  <a:t>МПО</a:t>
                </a:r>
              </a:p>
            </p:txBody>
          </p:sp>
        </p:grpSp>
        <p:grpSp>
          <p:nvGrpSpPr>
            <p:cNvPr id="12382" name="Группа 99"/>
            <p:cNvGrpSpPr>
              <a:grpSpLocks/>
            </p:cNvGrpSpPr>
            <p:nvPr/>
          </p:nvGrpSpPr>
          <p:grpSpPr bwMode="auto">
            <a:xfrm>
              <a:off x="7583488" y="6898005"/>
              <a:ext cx="354012" cy="377825"/>
              <a:chOff x="4040346" y="5502280"/>
              <a:chExt cx="352876" cy="378000"/>
            </a:xfrm>
          </p:grpSpPr>
          <p:sp>
            <p:nvSpPr>
              <p:cNvPr id="12387" name="Oval 41"/>
              <p:cNvSpPr>
                <a:spLocks noChangeArrowheads="1"/>
              </p:cNvSpPr>
              <p:nvPr/>
            </p:nvSpPr>
            <p:spPr bwMode="auto">
              <a:xfrm>
                <a:off x="4040346" y="5514980"/>
                <a:ext cx="352876" cy="344227"/>
              </a:xfrm>
              <a:prstGeom prst="ellipse">
                <a:avLst/>
              </a:prstGeom>
              <a:solidFill>
                <a:srgbClr val="FF3300"/>
              </a:solidFill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lIns="127761" tIns="63881" rIns="127761" bIns="63881" anchor="ctr"/>
              <a:lstStyle/>
              <a:p>
                <a:pPr algn="ctr" defTabSz="1274763"/>
                <a:endParaRPr lang="ru-RU" sz="4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 bwMode="auto">
              <a:xfrm>
                <a:off x="4175443" y="5502280"/>
                <a:ext cx="108000" cy="378000"/>
              </a:xfrm>
              <a:prstGeom prst="rect">
                <a:avLst/>
              </a:prstGeom>
              <a:solidFill>
                <a:srgbClr val="00FFFF"/>
              </a:solidFill>
              <a:ln w="25400" algn="ctr">
                <a:noFill/>
                <a:prstDash val="dash"/>
                <a:miter lim="800000"/>
                <a:headEnd/>
                <a:tailEnd/>
              </a:ln>
              <a:effectLst>
                <a:softEdge rad="12700"/>
              </a:effectLst>
            </p:spPr>
            <p:txBody>
              <a:bodyPr lIns="127985" tIns="63994" rIns="127985" bIns="63994" anchor="ctr"/>
              <a:lstStyle/>
              <a:p>
                <a:pPr algn="ctr" defTabSz="1276350">
                  <a:defRPr/>
                </a:pPr>
                <a:endParaRPr lang="ru-RU" sz="25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8" name="Text Box 2072"/>
            <p:cNvSpPr txBox="1">
              <a:spLocks noChangeArrowheads="1"/>
            </p:cNvSpPr>
            <p:nvPr/>
          </p:nvSpPr>
          <p:spPr bwMode="auto">
            <a:xfrm>
              <a:off x="7475538" y="6588125"/>
              <a:ext cx="188912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ЖЕЛЕЗНОГОРСК- ИЛИМСКИЙ</a:t>
              </a:r>
            </a:p>
          </p:txBody>
        </p:sp>
        <p:sp>
          <p:nvSpPr>
            <p:cNvPr id="12384" name="Text Box 2072"/>
            <p:cNvSpPr txBox="1">
              <a:spLocks noChangeArrowheads="1"/>
            </p:cNvSpPr>
            <p:nvPr/>
          </p:nvSpPr>
          <p:spPr bwMode="auto">
            <a:xfrm>
              <a:off x="8320088" y="6284595"/>
              <a:ext cx="1165833" cy="40626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/>
              <a:r>
                <a:rPr lang="ru-RU" sz="900" u="sng">
                  <a:latin typeface="Calibri" pitchFamily="34" charset="0"/>
                </a:rPr>
                <a:t>МУП «Водоканал»</a:t>
              </a:r>
            </a:p>
            <a:p>
              <a:pPr algn="ctr"/>
              <a:r>
                <a:rPr lang="ru-RU" sz="900" i="1">
                  <a:latin typeface="Calibri" pitchFamily="34" charset="0"/>
                </a:rPr>
                <a:t>ХЛОР-600кг.</a:t>
              </a:r>
            </a:p>
          </p:txBody>
        </p:sp>
        <p:sp>
          <p:nvSpPr>
            <p:cNvPr id="120" name="Text Box 2072"/>
            <p:cNvSpPr txBox="1">
              <a:spLocks noChangeArrowheads="1"/>
            </p:cNvSpPr>
            <p:nvPr/>
          </p:nvSpPr>
          <p:spPr bwMode="auto">
            <a:xfrm>
              <a:off x="3219450" y="8210550"/>
              <a:ext cx="1273175" cy="252413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МИНДЕЙ-1 (НЕЖИЛ)</a:t>
              </a:r>
            </a:p>
          </p:txBody>
        </p:sp>
        <p:sp>
          <p:nvSpPr>
            <p:cNvPr id="74" name="Text Box 2072"/>
            <p:cNvSpPr txBox="1">
              <a:spLocks noChangeArrowheads="1"/>
            </p:cNvSpPr>
            <p:nvPr/>
          </p:nvSpPr>
          <p:spPr bwMode="auto">
            <a:xfrm>
              <a:off x="5554663" y="4406900"/>
              <a:ext cx="1119187" cy="252413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СТАРАЯ ИГИРМА</a:t>
              </a:r>
            </a:p>
          </p:txBody>
        </p:sp>
      </p:grpSp>
      <p:sp>
        <p:nvSpPr>
          <p:cNvPr id="12292" name="Text Box 2072"/>
          <p:cNvSpPr txBox="1">
            <a:spLocks noChangeArrowheads="1"/>
          </p:cNvSpPr>
          <p:nvPr/>
        </p:nvSpPr>
        <p:spPr bwMode="auto">
          <a:xfrm>
            <a:off x="7381875" y="7621588"/>
            <a:ext cx="969963" cy="412750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ctr"/>
            <a:r>
              <a:rPr lang="ru-RU" sz="900" i="1"/>
              <a:t>56</a:t>
            </a:r>
            <a:r>
              <a:rPr lang="ru-RU" sz="900" i="1" baseline="30000"/>
              <a:t>0</a:t>
            </a:r>
            <a:r>
              <a:rPr lang="en-US" sz="900" i="1"/>
              <a:t> </a:t>
            </a:r>
            <a:r>
              <a:rPr lang="ru-RU" sz="900" i="1"/>
              <a:t>29</a:t>
            </a:r>
            <a:r>
              <a:rPr lang="en-US" sz="900" i="1"/>
              <a:t>’, </a:t>
            </a:r>
            <a:r>
              <a:rPr lang="ru-RU" sz="900" i="1"/>
              <a:t>С.Ш. </a:t>
            </a:r>
          </a:p>
          <a:p>
            <a:pPr algn="ctr"/>
            <a:r>
              <a:rPr lang="ru-RU" sz="900" i="1"/>
              <a:t>104</a:t>
            </a:r>
            <a:r>
              <a:rPr lang="ru-RU" sz="900" i="1" baseline="30000"/>
              <a:t>0</a:t>
            </a:r>
            <a:r>
              <a:rPr lang="ru-RU" sz="900" i="1"/>
              <a:t> 06</a:t>
            </a:r>
            <a:r>
              <a:rPr lang="en-US" sz="900" i="1"/>
              <a:t>’</a:t>
            </a:r>
            <a:r>
              <a:rPr lang="ru-RU" sz="900" i="1"/>
              <a:t> В.Д</a:t>
            </a:r>
          </a:p>
        </p:txBody>
      </p:sp>
      <p:sp>
        <p:nvSpPr>
          <p:cNvPr id="12293" name="Text Box 36"/>
          <p:cNvSpPr txBox="1">
            <a:spLocks noChangeArrowheads="1"/>
          </p:cNvSpPr>
          <p:nvPr/>
        </p:nvSpPr>
        <p:spPr bwMode="auto">
          <a:xfrm>
            <a:off x="8575675" y="4541838"/>
            <a:ext cx="2846388" cy="425450"/>
          </a:xfrm>
          <a:prstGeom prst="rect">
            <a:avLst/>
          </a:prstGeom>
          <a:solidFill>
            <a:schemeClr val="bg1">
              <a:alpha val="70979"/>
            </a:schemeClr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lIns="127985" tIns="63994" rIns="127985" bIns="63994">
            <a:spAutoFit/>
          </a:bodyPr>
          <a:lstStyle/>
          <a:p>
            <a:pPr algn="ctr" defTabSz="1276350">
              <a:lnSpc>
                <a:spcPct val="60000"/>
              </a:lnSpc>
              <a:spcBef>
                <a:spcPct val="50000"/>
              </a:spcBef>
            </a:pPr>
            <a:r>
              <a:rPr lang="ru-RU" sz="1000" u="sng">
                <a:cs typeface="Times New Roman" pitchFamily="18" charset="0"/>
              </a:rPr>
              <a:t>ВСЖД филиал ОАО «РЖД:</a:t>
            </a:r>
          </a:p>
          <a:p>
            <a:pPr algn="ctr" defTabSz="1276350">
              <a:lnSpc>
                <a:spcPct val="60000"/>
              </a:lnSpc>
              <a:spcBef>
                <a:spcPct val="50000"/>
              </a:spcBef>
            </a:pPr>
            <a:r>
              <a:rPr lang="ru-RU" sz="1000" i="1">
                <a:cs typeface="Times New Roman" pitchFamily="18" charset="0"/>
              </a:rPr>
              <a:t>Начальник Краснощек Анатолий Анисимович,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55391fa14d2c1bc83f2da3b13574c933e790cc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3092</Words>
  <Application>Microsoft Office PowerPoint</Application>
  <PresentationFormat>A3 (297x420 мм)</PresentationFormat>
  <Paragraphs>921</Paragraphs>
  <Slides>32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SimSun</vt:lpstr>
      <vt:lpstr>Arial</vt:lpstr>
      <vt:lpstr>Calibri</vt:lpstr>
      <vt:lpstr>Times New Roman</vt:lpstr>
      <vt:lpstr>Times New Roman Cyr</vt:lpstr>
      <vt:lpstr>Оформление по умолчанию</vt:lpstr>
      <vt:lpstr>Clip</vt:lpstr>
      <vt:lpstr>CorelDRAW</vt:lpstr>
      <vt:lpstr>Worksheet</vt:lpstr>
      <vt:lpstr>ПАСПОРТ ТЕРРИТОРИИ  ПОСЕЛКА СТАРАЯ ИГИРМА  НИЖНЕИЛИМСКОГО РАЙОНА 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 ВОЗНИКНОВЕНИЯ ЧС  НА ТРАНСПОРТЕ</vt:lpstr>
      <vt:lpstr>Презентация PowerPoint</vt:lpstr>
      <vt:lpstr>Презентация PowerPoint</vt:lpstr>
      <vt:lpstr>РИСКИ ВОЗНИКНОВЕНИЯ ТЕХНОГЕННЫХ ЧС  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РИСКИ ВОЗНИКНОВЕНИЯ ЧС  НА ГАЗО-, НЕФТЕПРОВОДАХ</vt:lpstr>
      <vt:lpstr>Презентация PowerPoint</vt:lpstr>
      <vt:lpstr>Презентация PowerPoint</vt:lpstr>
      <vt:lpstr>РИСКИ ВОЗНИКНОВЕНИЯ ПОЖАРОВ</vt:lpstr>
      <vt:lpstr>Презентация PowerPoint</vt:lpstr>
      <vt:lpstr>РИСКИ ВОЗНИКНОВЕНИЯ ЧС ПРИРОДНОГО ХАРАКТЕРА</vt:lpstr>
      <vt:lpstr>Презентация PowerPoint</vt:lpstr>
      <vt:lpstr>Презентация PowerPoint</vt:lpstr>
      <vt:lpstr>Презентация PowerPoint</vt:lpstr>
      <vt:lpstr>ИНФОРМАЦИОННО -СПРАВОЧНЫЕ МАТЕРИАЛЫ</vt:lpstr>
      <vt:lpstr>Презентация PowerPoint</vt:lpstr>
      <vt:lpstr>Презентация PowerPoint</vt:lpstr>
      <vt:lpstr>Презентация PowerPoint</vt:lpstr>
    </vt:vector>
  </TitlesOfParts>
  <Manager>Солохов И. В.</Manager>
  <Company>НЦУКС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ТЕРРИТОРИИ  ПОСЕЛКА ВИДИМ  НИЖНЕИЛИМСКОГО РАЙОНА  ИРКУТСКОЙ ОБЛАСТИ</dc:title>
  <dc:creator>Вячеслав</dc:creator>
  <cp:lastModifiedBy>АНЮТА</cp:lastModifiedBy>
  <cp:revision>536</cp:revision>
  <dcterms:created xsi:type="dcterms:W3CDTF">2009-06-17T06:08:07Z</dcterms:created>
  <dcterms:modified xsi:type="dcterms:W3CDTF">2022-10-10T06:19:40Z</dcterms:modified>
</cp:coreProperties>
</file>