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3.xml" ContentType="application/vnd.openxmlformats-officedocument.drawingml.chartshape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6.xml" ContentType="application/vnd.openxmlformats-officedocument.presentationml.notesSlide+xml"/>
  <Override PartName="/ppt/charts/chart27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339" r:id="rId5"/>
    <p:sldId id="340" r:id="rId6"/>
    <p:sldId id="286" r:id="rId7"/>
    <p:sldId id="283" r:id="rId8"/>
    <p:sldId id="368" r:id="rId9"/>
    <p:sldId id="369" r:id="rId10"/>
    <p:sldId id="370" r:id="rId11"/>
    <p:sldId id="371" r:id="rId12"/>
    <p:sldId id="279" r:id="rId13"/>
    <p:sldId id="372" r:id="rId14"/>
    <p:sldId id="345" r:id="rId15"/>
    <p:sldId id="346" r:id="rId16"/>
    <p:sldId id="347" r:id="rId17"/>
    <p:sldId id="349" r:id="rId18"/>
    <p:sldId id="350" r:id="rId19"/>
    <p:sldId id="351" r:id="rId20"/>
    <p:sldId id="352" r:id="rId21"/>
    <p:sldId id="353" r:id="rId22"/>
    <p:sldId id="354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6" r:id="rId32"/>
    <p:sldId id="365" r:id="rId33"/>
    <p:sldId id="269" r:id="rId34"/>
    <p:sldId id="301" r:id="rId35"/>
    <p:sldId id="295" r:id="rId36"/>
    <p:sldId id="272" r:id="rId37"/>
    <p:sldId id="288" r:id="rId38"/>
    <p:sldId id="322" r:id="rId39"/>
    <p:sldId id="367" r:id="rId40"/>
    <p:sldId id="297" r:id="rId41"/>
    <p:sldId id="274" r:id="rId42"/>
    <p:sldId id="327" r:id="rId43"/>
    <p:sldId id="267" r:id="rId44"/>
  </p:sldIdLst>
  <p:sldSz cx="10625138" cy="7578725"/>
  <p:notesSz cx="9926638" cy="6797675"/>
  <p:custDataLst>
    <p:tags r:id="rId47"/>
  </p:custDataLst>
  <p:defaultTextStyle>
    <a:defPPr>
      <a:defRPr lang="ru-RU"/>
    </a:defPPr>
    <a:lvl1pPr marL="0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0001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0002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60003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80004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00004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20006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40007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60007" algn="l" defTabSz="10400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8">
          <p15:clr>
            <a:srgbClr val="A4A3A4"/>
          </p15:clr>
        </p15:guide>
        <p15:guide id="2" pos="33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2D0B"/>
    <a:srgbClr val="3333CC"/>
    <a:srgbClr val="FF33CC"/>
    <a:srgbClr val="0AA65F"/>
    <a:srgbClr val="37E8FB"/>
    <a:srgbClr val="ECEC52"/>
    <a:srgbClr val="D7D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7183" autoAdjust="0"/>
  </p:normalViewPr>
  <p:slideViewPr>
    <p:cSldViewPr>
      <p:cViewPr varScale="1">
        <p:scale>
          <a:sx n="79" d="100"/>
          <a:sy n="79" d="100"/>
        </p:scale>
        <p:origin x="1554" y="90"/>
      </p:cViewPr>
      <p:guideLst>
        <p:guide orient="horz" pos="2388"/>
        <p:guide pos="3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Население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составляет 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1906 </a:t>
            </a:r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человек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dLbls>
            <c:dLbl>
              <c:idx val="0"/>
              <c:layout>
                <c:manualLayout>
                  <c:x val="-0.13192835411397341"/>
                  <c:y val="4.6877624653545988E-2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 smtClean="0"/>
                      <a:t>44,3%</a:t>
                    </a:r>
                    <a:endParaRPr lang="en-US" sz="3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04-4E26-93F7-91F7129DBB24}"/>
                </c:ext>
              </c:extLst>
            </c:dLbl>
            <c:dLbl>
              <c:idx val="1"/>
              <c:layout>
                <c:manualLayout>
                  <c:x val="7.0979772461079865E-2"/>
                  <c:y val="-0.19738050827290798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 smtClean="0"/>
                      <a:t>34,3%</a:t>
                    </a:r>
                    <a:endParaRPr lang="en-US" sz="3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04-4E26-93F7-91F7129DBB24}"/>
                </c:ext>
              </c:extLst>
            </c:dLbl>
            <c:dLbl>
              <c:idx val="2"/>
              <c:layout>
                <c:manualLayout>
                  <c:x val="6.5356835998809454E-2"/>
                  <c:y val="1.32259665218167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2000" dirty="0" smtClean="0"/>
                      <a:t>4,4%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289666097408473E-2"/>
                      <c:h val="6.7287431312078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604-4E26-93F7-91F7129DBB24}"/>
                </c:ext>
              </c:extLst>
            </c:dLbl>
            <c:dLbl>
              <c:idx val="3"/>
              <c:layout>
                <c:manualLayout>
                  <c:x val="7.9790825819947425E-2"/>
                  <c:y val="0.1784132307035476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 smtClean="0"/>
                      <a:t>17%</a:t>
                    </a:r>
                    <a:endParaRPr lang="en-US" sz="32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04-4E26-93F7-91F7129DBB2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Трудоспособного возраста-845</c:v>
                </c:pt>
                <c:pt idx="1">
                  <c:v>Пенсионеры-655</c:v>
                </c:pt>
                <c:pt idx="2">
                  <c:v>Льготная категория чел.-84</c:v>
                </c:pt>
                <c:pt idx="3">
                  <c:v>Студенты, учащиеся, дети-322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838</c:v>
                </c:pt>
                <c:pt idx="1">
                  <c:v>659</c:v>
                </c:pt>
                <c:pt idx="2">
                  <c:v>141</c:v>
                </c:pt>
                <c:pt idx="3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04-4E26-93F7-91F7129DBB2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400" b="1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0.57431472776936543"/>
          <c:y val="0.23382600996668437"/>
          <c:w val="0.41772512893969638"/>
          <c:h val="0.61122231865393772"/>
        </c:manualLayout>
      </c:layout>
      <c:overlay val="0"/>
      <c:spPr>
        <a:solidFill>
          <a:srgbClr val="37E8FB"/>
        </a:solid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14300" prst="artDeco"/>
        </a:sp3d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клубных объединений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78-4C3F-9949-CE5AB6863B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177</c:v>
                </c:pt>
                <c:pt idx="1">
                  <c:v>211</c:v>
                </c:pt>
                <c:pt idx="2">
                  <c:v>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78-4C3F-9949-CE5AB6863B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842752"/>
        <c:axId val="22844544"/>
      </c:lineChart>
      <c:catAx>
        <c:axId val="2284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844544"/>
        <c:crosses val="autoZero"/>
        <c:auto val="1"/>
        <c:lblAlgn val="ctr"/>
        <c:lblOffset val="100"/>
        <c:noMultiLvlLbl val="0"/>
      </c:catAx>
      <c:valAx>
        <c:axId val="22844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842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Коллективы самодеятельного народного творчества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3.6743602562678793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4A-422E-87F5-B77B25E3188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15</c:v>
                </c:pt>
                <c:pt idx="2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4A-422E-87F5-B77B25E31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136</c:v>
                </c:pt>
                <c:pt idx="1">
                  <c:v>139</c:v>
                </c:pt>
                <c:pt idx="2">
                  <c:v>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4A-422E-87F5-B77B25E318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9914752"/>
        <c:axId val="22877312"/>
      </c:lineChart>
      <c:catAx>
        <c:axId val="89914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877312"/>
        <c:crosses val="autoZero"/>
        <c:auto val="1"/>
        <c:lblAlgn val="ctr"/>
        <c:lblOffset val="100"/>
        <c:noMultiLvlLbl val="0"/>
      </c:catAx>
      <c:valAx>
        <c:axId val="228773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9914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Культурно-массовые мероприятия</c:v>
                </c:pt>
              </c:strCache>
            </c:strRef>
          </c:tx>
          <c:dLbls>
            <c:spPr>
              <a:solidFill>
                <a:prstClr val="white">
                  <a:alpha val="6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346</c:v>
                </c:pt>
                <c:pt idx="1">
                  <c:v>363</c:v>
                </c:pt>
                <c:pt idx="2">
                  <c:v>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DE-48D5-9765-F0F2710A2A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892928"/>
        <c:axId val="22895616"/>
      </c:lineChart>
      <c:catAx>
        <c:axId val="22892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895616"/>
        <c:crosses val="autoZero"/>
        <c:auto val="1"/>
        <c:lblAlgn val="ctr"/>
        <c:lblOffset val="100"/>
        <c:noMultiLvlLbl val="0"/>
      </c:catAx>
      <c:valAx>
        <c:axId val="228956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8929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latin typeface="Constantia" pitchFamily="18" charset="0"/>
              </a:rPr>
              <a:t>Обращений </a:t>
            </a:r>
            <a:r>
              <a:rPr lang="ru-RU" sz="2000" dirty="0">
                <a:latin typeface="Constantia" pitchFamily="18" charset="0"/>
              </a:rPr>
              <a:t>граждан за </a:t>
            </a:r>
            <a:r>
              <a:rPr lang="ru-RU" sz="2000" dirty="0" smtClean="0">
                <a:latin typeface="Constantia" pitchFamily="18" charset="0"/>
              </a:rPr>
              <a:t>2017 г</a:t>
            </a:r>
            <a:endParaRPr lang="ru-RU" sz="2000" dirty="0">
              <a:latin typeface="Constantia" pitchFamily="18" charset="0"/>
            </a:endParaRPr>
          </a:p>
        </c:rich>
      </c:tx>
      <c:overlay val="0"/>
    </c:title>
    <c:autoTitleDeleted val="0"/>
    <c:view3D>
      <c:rotX val="50"/>
      <c:rotY val="33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Обращений граждан за 2015 год</c:v>
                </c:pt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69%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E5-456F-8E70-3402339BCC28}"/>
                </c:ext>
              </c:extLst>
            </c:dLbl>
            <c:dLbl>
              <c:idx val="1"/>
              <c:layout>
                <c:manualLayout>
                  <c:x val="7.5461917814727247E-2"/>
                  <c:y val="-0.113657550394837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E5-456F-8E70-3402339BCC2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25%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E5-456F-8E70-3402339BCC28}"/>
                </c:ext>
              </c:extLst>
            </c:dLbl>
            <c:spPr>
              <a:solidFill>
                <a:prstClr val="white">
                  <a:alpha val="70000"/>
                </a:prstClr>
              </a:solidFill>
            </c:sp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 приёме 50</c:v>
                </c:pt>
                <c:pt idx="1">
                  <c:v>Письменных 4</c:v>
                </c:pt>
                <c:pt idx="2">
                  <c:v>Разное 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E5-456F-8E70-3402339BCC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Constantia" pitchFamily="18" charset="0"/>
              </a:rPr>
              <a:t>По </a:t>
            </a:r>
            <a:r>
              <a:rPr lang="ru-RU" dirty="0" smtClean="0">
                <a:latin typeface="Constantia" pitchFamily="18" charset="0"/>
              </a:rPr>
              <a:t>вопросам</a:t>
            </a:r>
            <a:r>
              <a:rPr lang="ru-RU" dirty="0" smtClean="0"/>
              <a:t>: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3579941892114678E-2"/>
          <c:y val="0.21060190267650628"/>
          <c:w val="0.44045458221736988"/>
          <c:h val="0.674738934460669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вопросам:</c:v>
                </c:pt>
              </c:strCache>
            </c:strRef>
          </c:tx>
          <c:explosion val="10"/>
          <c:dPt>
            <c:idx val="0"/>
            <c:bubble3D val="0"/>
            <c:explosion val="6"/>
            <c:extLst>
              <c:ext xmlns:c16="http://schemas.microsoft.com/office/drawing/2014/chart" uri="{C3380CC4-5D6E-409C-BE32-E72D297353CC}">
                <c16:uniqueId val="{00000000-5269-4976-9518-A2D04940C0D4}"/>
              </c:ext>
            </c:extLst>
          </c:dPt>
          <c:dLbls>
            <c:dLbl>
              <c:idx val="0"/>
              <c:layout>
                <c:manualLayout>
                  <c:x val="-6.0354685959231727E-2"/>
                  <c:y val="0.1319519440455136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69-4976-9518-A2D04940C0D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29%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69-4976-9518-A2D04940C0D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69-4976-9518-A2D04940C0D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28%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69-4976-9518-A2D04940C0D4}"/>
                </c:ext>
              </c:extLst>
            </c:dLbl>
            <c:spPr>
              <a:solidFill>
                <a:prstClr val="white">
                  <a:alpha val="70000"/>
                </a:prstClr>
              </a:solidFill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ЖКХ - 12 обр.</c:v>
                </c:pt>
                <c:pt idx="1">
                  <c:v>сельское хозяйство - 21 обр.</c:v>
                </c:pt>
                <c:pt idx="2">
                  <c:v>Полиция 19</c:v>
                </c:pt>
                <c:pt idx="3">
                  <c:v>Другие сферы - 20 обр.  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16</c:v>
                </c:pt>
                <c:pt idx="2">
                  <c:v>24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69-4976-9518-A2D04940C0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48873809768221732"/>
          <c:y val="0.19233967499268817"/>
          <c:w val="0.49644719119299463"/>
          <c:h val="0.74530570475335567"/>
        </c:manualLayout>
      </c:layout>
      <c:overlay val="0"/>
    </c:legend>
    <c:plotVisOnly val="1"/>
    <c:dispBlanksAs val="gap"/>
    <c:showDLblsOverMax val="0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Обращений всего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128</c:v>
                </c:pt>
                <c:pt idx="1">
                  <c:v>69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7-49EA-8B8C-867B09D400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0861696"/>
        <c:axId val="170865408"/>
      </c:barChart>
      <c:catAx>
        <c:axId val="170861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0865408"/>
        <c:crosses val="autoZero"/>
        <c:auto val="1"/>
        <c:lblAlgn val="ctr"/>
        <c:lblOffset val="100"/>
        <c:noMultiLvlLbl val="0"/>
      </c:catAx>
      <c:valAx>
        <c:axId val="170865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708616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Посещаемость спортивного</a:t>
            </a:r>
            <a:r>
              <a:rPr lang="ru-RU" sz="1600" baseline="0" dirty="0" smtClean="0"/>
              <a:t> зала при администрации БСП</a:t>
            </a:r>
            <a:endParaRPr lang="ru-RU" sz="16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регулярно посещают (чел.)</c:v>
                </c:pt>
              </c:strCache>
            </c:strRef>
          </c:tx>
          <c:dLbls>
            <c:dLbl>
              <c:idx val="2"/>
              <c:layout>
                <c:manualLayout>
                  <c:x val="-2.4050358041025694E-2"/>
                  <c:y val="-4.1016114488571084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3F-4DFA-B7D3-4B8279E6E0DF}"/>
                </c:ext>
              </c:extLst>
            </c:dLbl>
            <c:dLbl>
              <c:idx val="3"/>
              <c:layout>
                <c:manualLayout>
                  <c:x val="4.2756192072934733E-2"/>
                  <c:y val="6.9727394630570913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3F-4DFA-B7D3-4B8279E6E0D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3F-4DFA-B7D3-4B8279E6E0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123136"/>
        <c:axId val="178125824"/>
      </c:lineChart>
      <c:catAx>
        <c:axId val="178123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8125824"/>
        <c:crosses val="autoZero"/>
        <c:auto val="1"/>
        <c:lblAlgn val="ctr"/>
        <c:lblOffset val="100"/>
        <c:noMultiLvlLbl val="0"/>
      </c:catAx>
      <c:valAx>
        <c:axId val="178125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123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Количество поселковых</a:t>
            </a:r>
            <a:r>
              <a:rPr lang="ru-RU" sz="1600" baseline="0" dirty="0" smtClean="0"/>
              <a:t> мероприятий проводимых специалистами по молодёжной политике и спорту</a:t>
            </a:r>
            <a:endParaRPr lang="ru-RU" sz="1600" dirty="0"/>
          </a:p>
        </c:rich>
      </c:tx>
      <c:layout>
        <c:manualLayout>
          <c:xMode val="edge"/>
          <c:yMode val="edge"/>
          <c:x val="0.1569926293557309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408656067542052"/>
          <c:y val="0.34280235012647181"/>
          <c:w val="0.46851402529509845"/>
          <c:h val="0.3633139599476086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мероприятий</c:v>
                </c:pt>
              </c:strCache>
            </c:strRef>
          </c:tx>
          <c:dLbls>
            <c:dLbl>
              <c:idx val="0"/>
              <c:layout>
                <c:manualLayout>
                  <c:x val="-1.0181811476545061E-2"/>
                  <c:y val="2.4609668693142621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14-43C8-8181-7AC86B2F2B55}"/>
                </c:ext>
              </c:extLst>
            </c:dLbl>
            <c:dLbl>
              <c:idx val="1"/>
              <c:layout>
                <c:manualLayout>
                  <c:x val="7.6363586074088934E-3"/>
                  <c:y val="0.1353531778122844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14-43C8-8181-7AC86B2F2B55}"/>
                </c:ext>
              </c:extLst>
            </c:dLbl>
            <c:dLbl>
              <c:idx val="2"/>
              <c:layout>
                <c:manualLayout>
                  <c:x val="4.0727245906180223E-2"/>
                  <c:y val="0.10254028622142759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14-43C8-8181-7AC86B2F2B55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</c:v>
                </c:pt>
                <c:pt idx="1">
                  <c:v>46</c:v>
                </c:pt>
                <c:pt idx="2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014-43C8-8181-7AC86B2F2B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167808"/>
        <c:axId val="178170496"/>
      </c:lineChart>
      <c:catAx>
        <c:axId val="178167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8170496"/>
        <c:crosses val="autoZero"/>
        <c:auto val="1"/>
        <c:lblAlgn val="ctr"/>
        <c:lblOffset val="100"/>
        <c:noMultiLvlLbl val="0"/>
      </c:catAx>
      <c:valAx>
        <c:axId val="178170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167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230523837399776"/>
          <c:y val="0.53707759861308046"/>
          <c:w val="0.3614922239513908"/>
          <c:h val="0.20307239764057225"/>
        </c:manualLayout>
      </c:layout>
      <c:overlay val="0"/>
    </c:legend>
    <c:plotVisOnly val="1"/>
    <c:dispBlanksAs val="gap"/>
    <c:showDLblsOverMax val="0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/>
              <a:t>Комиссия</a:t>
            </a:r>
            <a:r>
              <a:rPr lang="ru-RU" sz="1800" baseline="0" dirty="0" smtClean="0"/>
              <a:t> по делам несовершеннолетних</a:t>
            </a:r>
            <a:endParaRPr lang="ru-RU" sz="18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20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88-4DC0-A8AF-5B2C40CB3C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Состоящие на поселковом учёте дети из группы риска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16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88-4DC0-A8AF-5B2C40CB3C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Рассмотрение семей на заседаниях районной КДН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88-4DC0-A8AF-5B2C40CB3C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0"/>
        <c:axId val="178043136"/>
        <c:axId val="178053120"/>
      </c:barChart>
      <c:catAx>
        <c:axId val="178043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8053120"/>
        <c:crosses val="autoZero"/>
        <c:auto val="1"/>
        <c:lblAlgn val="ctr"/>
        <c:lblOffset val="100"/>
        <c:noMultiLvlLbl val="0"/>
      </c:catAx>
      <c:valAx>
        <c:axId val="178053120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1780431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kern="1200" baseline="0"/>
          </a:pPr>
          <a:endParaRPr lang="ru-RU"/>
        </a:p>
      </c:txPr>
    </c:legend>
    <c:plotVisOnly val="1"/>
    <c:dispBlanksAs val="gap"/>
    <c:showDLblsOverMax val="0"/>
  </c:chart>
  <c:spPr>
    <a:solidFill>
      <a:prstClr val="white">
        <a:alpha val="77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/>
              <a:t>Совет содействия</a:t>
            </a:r>
            <a:r>
              <a:rPr lang="ru-RU" sz="1800" baseline="0" dirty="0" smtClean="0"/>
              <a:t> семье и школе</a:t>
            </a:r>
            <a:endParaRPr lang="ru-RU" sz="1800" dirty="0"/>
          </a:p>
        </c:rich>
      </c:tx>
      <c:layout>
        <c:manualLayout>
          <c:xMode val="edge"/>
          <c:yMode val="edge"/>
          <c:x val="0.6142440985876006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3362379849118617E-2"/>
          <c:y val="7.8843944240113734E-2"/>
          <c:w val="0.53045434124513258"/>
          <c:h val="0.73596062425813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17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CA-4C4A-9375-AD92D090A9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Соц. партнёрство с учреждениями образования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CA-4C4A-9375-AD92D090A9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Посещение д/площадки (кол.детей)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54</c:v>
                </c:pt>
                <c:pt idx="1">
                  <c:v>80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CA-4C4A-9375-AD92D090A96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Работа по благоустройству (кол.детей)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9</c:v>
                </c:pt>
                <c:pt idx="1">
                  <c:v>22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CA-4C4A-9375-AD92D090A96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Отдых детей в профилакториях (домах отдыха)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11</c:v>
                </c:pt>
                <c:pt idx="1">
                  <c:v>13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CA-4C4A-9375-AD92D090A9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0"/>
        <c:axId val="178732032"/>
        <c:axId val="178750208"/>
      </c:barChart>
      <c:catAx>
        <c:axId val="178732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78750208"/>
        <c:crosses val="autoZero"/>
        <c:auto val="1"/>
        <c:lblAlgn val="ctr"/>
        <c:lblOffset val="100"/>
        <c:noMultiLvlLbl val="0"/>
      </c:catAx>
      <c:valAx>
        <c:axId val="178750208"/>
        <c:scaling>
          <c:orientation val="minMax"/>
        </c:scaling>
        <c:delete val="0"/>
        <c:axPos val="l"/>
        <c:minorGridlines/>
        <c:numFmt formatCode="General" sourceLinked="1"/>
        <c:majorTickMark val="out"/>
        <c:minorTickMark val="none"/>
        <c:tickLblPos val="nextTo"/>
        <c:crossAx val="178732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441459464763447"/>
          <c:y val="0.12893560072272678"/>
          <c:w val="0.37627489889606758"/>
          <c:h val="0.8163895532075387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prstClr val="white">
        <a:alpha val="77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Уровень</a:t>
            </a:r>
            <a:r>
              <a:rPr lang="ru-RU" b="1" cap="all" spc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безработицы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Трудоустроено</c:v>
                </c:pt>
              </c:strCache>
            </c:strRef>
          </c:tx>
          <c:dLbls>
            <c:dLbl>
              <c:idx val="2"/>
              <c:layout>
                <c:manualLayout>
                  <c:x val="4.0700605915582133E-3"/>
                  <c:y val="-2.3406393225931781E-2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D4-4580-99CB-B216E75426F3}"/>
                </c:ext>
              </c:extLst>
            </c:dLbl>
            <c:dLbl>
              <c:idx val="3"/>
              <c:layout>
                <c:manualLayout>
                  <c:x val="-1.7765761069283067E-2"/>
                  <c:y val="7.3810863072968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D4-4580-99CB-B216E75426F3}"/>
                </c:ext>
              </c:extLst>
            </c:dLbl>
            <c:dLbl>
              <c:idx val="4"/>
              <c:layout>
                <c:manualLayout>
                  <c:x val="2.3063676685496491E-2"/>
                  <c:y val="-6.0856622387422933E-2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D4-4580-99CB-B216E75426F3}"/>
                </c:ext>
              </c:extLst>
            </c:dLbl>
            <c:spPr>
              <a:solidFill>
                <a:prstClr val="white">
                  <a:alpha val="50000"/>
                </a:prstClr>
              </a:solidFill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</c:v>
                </c:pt>
                <c:pt idx="1">
                  <c:v>68</c:v>
                </c:pt>
                <c:pt idx="2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D4-4580-99CB-B216E75426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Признано безработными</c:v>
                </c:pt>
              </c:strCache>
            </c:strRef>
          </c:tx>
          <c:dLbls>
            <c:dLbl>
              <c:idx val="0"/>
              <c:layout>
                <c:manualLayout>
                  <c:x val="-1.9536290839479373E-3"/>
                  <c:y val="-4.1095728830852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D4-4580-99CB-B216E75426F3}"/>
                </c:ext>
              </c:extLst>
            </c:dLbl>
            <c:dLbl>
              <c:idx val="1"/>
              <c:layout>
                <c:manualLayout>
                  <c:x val="6.3491876970934924E-3"/>
                  <c:y val="-4.1441111357666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D4-4580-99CB-B216E75426F3}"/>
                </c:ext>
              </c:extLst>
            </c:dLbl>
            <c:dLbl>
              <c:idx val="2"/>
              <c:layout>
                <c:manualLayout>
                  <c:x val="-1.2807123994769827E-2"/>
                  <c:y val="-6.3466343080959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D4-4580-99CB-B216E75426F3}"/>
                </c:ext>
              </c:extLst>
            </c:dLbl>
            <c:dLbl>
              <c:idx val="3"/>
              <c:layout>
                <c:manualLayout>
                  <c:x val="-1.0853494910821875E-2"/>
                  <c:y val="-7.0219179677795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D4-4580-99CB-B216E75426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</c:v>
                </c:pt>
                <c:pt idx="1">
                  <c:v>47</c:v>
                </c:pt>
                <c:pt idx="2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FD4-4580-99CB-B216E75426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1244160"/>
        <c:axId val="81245696"/>
      </c:lineChart>
      <c:catAx>
        <c:axId val="81244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1245696"/>
        <c:crosses val="autoZero"/>
        <c:auto val="1"/>
        <c:lblAlgn val="ctr"/>
        <c:lblOffset val="100"/>
        <c:noMultiLvlLbl val="0"/>
      </c:catAx>
      <c:valAx>
        <c:axId val="812456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1244160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Административная комиссия</a:t>
            </a:r>
            <a:endParaRPr lang="ru-RU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24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6-4343-9F6A-0CDA64EDC1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рассмотрение а/дел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</c:v>
                </c:pt>
                <c:pt idx="1">
                  <c:v>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56-4343-9F6A-0CDA64EDC1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штрафы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56-4343-9F6A-0CDA64EDC1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8538368"/>
        <c:axId val="178539904"/>
      </c:barChart>
      <c:catAx>
        <c:axId val="178538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8539904"/>
        <c:crosses val="autoZero"/>
        <c:auto val="1"/>
        <c:lblAlgn val="ctr"/>
        <c:lblOffset val="100"/>
        <c:noMultiLvlLbl val="0"/>
      </c:catAx>
      <c:valAx>
        <c:axId val="178539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85383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62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Комиссия по задолженности за</a:t>
            </a:r>
            <a:r>
              <a:rPr lang="ru-RU" baseline="0" dirty="0" smtClean="0"/>
              <a:t> ком. услуги</a:t>
            </a:r>
            <a:endParaRPr lang="ru-RU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13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5-4B0C-9CF8-6B33A89446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Злостных должников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14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45-4B0C-9CF8-6B33A89446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8485504"/>
        <c:axId val="178486656"/>
      </c:barChart>
      <c:catAx>
        <c:axId val="178485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8486656"/>
        <c:crosses val="autoZero"/>
        <c:auto val="1"/>
        <c:lblAlgn val="ctr"/>
        <c:lblOffset val="100"/>
        <c:noMultiLvlLbl val="0"/>
      </c:catAx>
      <c:valAx>
        <c:axId val="178486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84855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prstClr val="white">
        <a:alpha val="88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Сумма задолженности</a:t>
            </a:r>
            <a:endParaRPr lang="ru-RU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(тыс.руб.)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1480.1</c:v>
                </c:pt>
                <c:pt idx="1">
                  <c:v>1691.5</c:v>
                </c:pt>
                <c:pt idx="2">
                  <c:v>3747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6-4A82-A79E-2A75A9B2DF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0715392"/>
        <c:axId val="171152512"/>
      </c:barChart>
      <c:catAx>
        <c:axId val="170715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1152512"/>
        <c:crosses val="autoZero"/>
        <c:auto val="1"/>
        <c:lblAlgn val="ctr"/>
        <c:lblOffset val="100"/>
        <c:noMultiLvlLbl val="0"/>
      </c:catAx>
      <c:valAx>
        <c:axId val="17115251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707153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88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Призвано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667376297528524E-3"/>
                  <c:y val="-4.4092323075214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6F-4C3D-A074-554F8354201D}"/>
                </c:ext>
              </c:extLst>
            </c:dLbl>
            <c:dLbl>
              <c:idx val="1"/>
              <c:layout>
                <c:manualLayout>
                  <c:x val="4.7667376297528524E-3"/>
                  <c:y val="4.041749591259066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6F-4C3D-A074-554F835420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22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6F-4C3D-A074-554F835420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рядах армии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6673762975285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6F-4C3D-A074-554F8354201D}"/>
                </c:ext>
              </c:extLst>
            </c:dLbl>
            <c:dLbl>
              <c:idx val="1"/>
              <c:layout>
                <c:manualLayout>
                  <c:x val="4.76673762975285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6F-4C3D-A074-554F8354201D}"/>
                </c:ext>
              </c:extLst>
            </c:dLbl>
            <c:dLbl>
              <c:idx val="2"/>
              <c:layout>
                <c:manualLayout>
                  <c:x val="1.1122387802756655E-2"/>
                  <c:y val="-4.4092323075214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6F-4C3D-A074-554F835420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6F-4C3D-A074-554F835420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Контрактники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9445627162547834E-3"/>
                  <c:y val="-1.7636929230085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6F-4C3D-A074-554F8354201D}"/>
                </c:ext>
              </c:extLst>
            </c:dLbl>
            <c:dLbl>
              <c:idx val="1"/>
              <c:layout>
                <c:manualLayout>
                  <c:x val="6.3556501730038534E-3"/>
                  <c:y val="-1.7636929230085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56F-4C3D-A074-554F8354201D}"/>
                </c:ext>
              </c:extLst>
            </c:dLbl>
            <c:dLbl>
              <c:idx val="2"/>
              <c:layout>
                <c:manualLayout>
                  <c:x val="4.7667376297528524E-3"/>
                  <c:y val="-1.7636929230085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6F-4C3D-A074-554F835420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6F-4C3D-A074-554F835420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4663808"/>
        <c:axId val="94665344"/>
        <c:axId val="0"/>
      </c:bar3DChart>
      <c:catAx>
        <c:axId val="94663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4665344"/>
        <c:crosses val="autoZero"/>
        <c:auto val="1"/>
        <c:lblAlgn val="ctr"/>
        <c:lblOffset val="100"/>
        <c:noMultiLvlLbl val="0"/>
      </c:catAx>
      <c:valAx>
        <c:axId val="94665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6638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Офицеров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 (всего ГПЗ - 503)</c:v>
                </c:pt>
                <c:pt idx="1">
                  <c:v>2016 год (всего ГПЗ - 500)</c:v>
                </c:pt>
                <c:pt idx="2">
                  <c:v>2017 год (всего ГПЗ - 500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F-4B17-9ED2-0AF1EA51FC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Сержантов,рядовых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 (всего ГПЗ - 503)</c:v>
                </c:pt>
                <c:pt idx="1">
                  <c:v>2016 год (всего ГПЗ - 500)</c:v>
                </c:pt>
                <c:pt idx="2">
                  <c:v>2017 год (всего ГПЗ - 500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405</c:v>
                </c:pt>
                <c:pt idx="1">
                  <c:v>403</c:v>
                </c:pt>
                <c:pt idx="2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F-4B17-9ED2-0AF1EA51FC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Призывного возраста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 (всего ГПЗ - 503)</c:v>
                </c:pt>
                <c:pt idx="1">
                  <c:v>2016 год (всего ГПЗ - 500)</c:v>
                </c:pt>
                <c:pt idx="2">
                  <c:v>2017 год (всего ГПЗ - 500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86</c:v>
                </c:pt>
                <c:pt idx="1">
                  <c:v>93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EF-4B17-9ED2-0AF1EA51FC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0557440"/>
        <c:axId val="170715776"/>
      </c:barChart>
      <c:catAx>
        <c:axId val="17055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715776"/>
        <c:crosses val="autoZero"/>
        <c:auto val="1"/>
        <c:lblAlgn val="ctr"/>
        <c:lblOffset val="100"/>
        <c:noMultiLvlLbl val="0"/>
      </c:catAx>
      <c:valAx>
        <c:axId val="170715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557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98962221446973"/>
          <c:y val="0.16030814284524317"/>
          <c:w val="0.25016467904892831"/>
          <c:h val="0.45892166495390346"/>
        </c:manualLayout>
      </c:layout>
      <c:overlay val="0"/>
    </c:legend>
    <c:plotVisOnly val="1"/>
    <c:dispBlanksAs val="gap"/>
    <c:showDLblsOverMax val="0"/>
  </c:chart>
  <c:spPr>
    <a:solidFill>
      <a:prstClr val="white">
        <a:alpha val="85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Протяжённость создания и обновления минерализованных полос (опашки)</a:t>
            </a:r>
            <a:r>
              <a:rPr lang="ru-RU" baseline="0" dirty="0" smtClean="0"/>
              <a:t> </a:t>
            </a:r>
            <a:endParaRPr lang="ru-RU" dirty="0"/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км.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2.78</c:v>
                </c:pt>
                <c:pt idx="1">
                  <c:v>1.78</c:v>
                </c:pt>
                <c:pt idx="2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ED-481F-8025-AFE07FD0D0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182208"/>
        <c:axId val="179205632"/>
      </c:lineChart>
      <c:catAx>
        <c:axId val="17918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205632"/>
        <c:crosses val="autoZero"/>
        <c:auto val="1"/>
        <c:lblAlgn val="ctr"/>
        <c:lblOffset val="100"/>
        <c:noMultiLvlLbl val="0"/>
      </c:catAx>
      <c:valAx>
        <c:axId val="179205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182208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spPr>
    <a:solidFill>
      <a:prstClr val="white">
        <a:alpha val="83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Принято</a:t>
            </a:r>
            <a:r>
              <a:rPr lang="ru-RU" baseline="0" dirty="0" smtClean="0"/>
              <a:t> нормативно-правовых актов</a:t>
            </a:r>
            <a:endParaRPr lang="ru-RU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Администрация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294</c:v>
                </c:pt>
                <c:pt idx="1">
                  <c:v>312</c:v>
                </c:pt>
                <c:pt idx="2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38-4606-9FF6-2EA76C9C22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Дума БСП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</c:v>
                </c:pt>
                <c:pt idx="1">
                  <c:v>34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38-4606-9FF6-2EA76C9C2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898176"/>
        <c:axId val="170900864"/>
      </c:barChart>
      <c:catAx>
        <c:axId val="1708981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70900864"/>
        <c:crosses val="autoZero"/>
        <c:auto val="1"/>
        <c:lblAlgn val="ctr"/>
        <c:lblOffset val="100"/>
        <c:noMultiLvlLbl val="0"/>
      </c:catAx>
      <c:valAx>
        <c:axId val="17090086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708981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prstClr val="white">
        <a:alpha val="99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Кол-во </a:t>
            </a:r>
            <a:r>
              <a:rPr lang="ru-RU" dirty="0" smtClean="0"/>
              <a:t>домов (всего)</a:t>
            </a:r>
            <a:endParaRPr lang="ru-RU" dirty="0"/>
          </a:p>
        </c:rich>
      </c:tx>
      <c:layout>
        <c:manualLayout>
          <c:xMode val="edge"/>
          <c:yMode val="edge"/>
          <c:x val="0.37939958010123187"/>
          <c:y val="4.4444133374394575E-2"/>
        </c:manualLayout>
      </c:layout>
      <c:overlay val="1"/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домов</c:v>
                </c:pt>
              </c:strCache>
            </c:strRef>
          </c:tx>
          <c:explosion val="25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A2-4C6B-829B-61BEF6DA9A4D}"/>
                </c:ext>
              </c:extLst>
            </c:dLbl>
            <c:dLbl>
              <c:idx val="1"/>
              <c:layout>
                <c:manualLayout>
                  <c:x val="-5.0671257449715068E-2"/>
                  <c:y val="-8.08075152261719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A2-4C6B-829B-61BEF6DA9A4D}"/>
                </c:ext>
              </c:extLst>
            </c:dLbl>
            <c:dLbl>
              <c:idx val="2"/>
              <c:layout>
                <c:manualLayout>
                  <c:x val="-1.1851768899839046E-2"/>
                  <c:y val="-6.464601218093757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A2-4C6B-829B-61BEF6DA9A4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Деревянные</c:v>
                </c:pt>
                <c:pt idx="1">
                  <c:v>Кирпичные</c:v>
                </c:pt>
                <c:pt idx="2">
                  <c:v>Панельные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280</c:v>
                </c:pt>
                <c:pt idx="1">
                  <c:v>18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A2-4C6B-829B-61BEF6DA9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2156170306607794"/>
          <c:y val="0.19993910803774423"/>
          <c:w val="0.36095207651162292"/>
          <c:h val="0.60012178392452264"/>
        </c:manualLayout>
      </c:layout>
      <c:overlay val="0"/>
    </c:legend>
    <c:plotVisOnly val="1"/>
    <c:dispBlanksAs val="gap"/>
    <c:showDLblsOverMax val="0"/>
  </c:chart>
  <c:spPr>
    <a:solidFill>
      <a:prstClr val="white">
        <a:alpha val="7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задолженность за ком.услуги (тыс.руб.)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01.01.2015 г. (собираемость 96,45%)</c:v>
                </c:pt>
                <c:pt idx="1">
                  <c:v>на 01.01.2016г. (собираемость 96,2%)</c:v>
                </c:pt>
                <c:pt idx="2">
                  <c:v>на 01.01.2017г. (собираемость 95,13%)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2774.4</c:v>
                </c:pt>
                <c:pt idx="1">
                  <c:v>3342.8</c:v>
                </c:pt>
                <c:pt idx="2">
                  <c:v>4174.5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D-4768-A27F-ACC0D04DE1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9836032"/>
        <c:axId val="185012224"/>
      </c:barChart>
      <c:catAx>
        <c:axId val="179836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5012224"/>
        <c:crosses val="autoZero"/>
        <c:auto val="1"/>
        <c:lblAlgn val="ctr"/>
        <c:lblOffset val="100"/>
        <c:noMultiLvlLbl val="0"/>
      </c:catAx>
      <c:valAx>
        <c:axId val="185012224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crossAx val="1798360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Овощи (Га)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490859224596935"/>
          <c:y val="0.24478398796530115"/>
          <c:w val="0.86192952026889214"/>
          <c:h val="0.40411313157396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423566540084485E-3"/>
                  <c:y val="-4.569115976361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94-4CDB-991A-8D9E90458F72}"/>
                </c:ext>
              </c:extLst>
            </c:dLbl>
            <c:dLbl>
              <c:idx val="1"/>
              <c:layout>
                <c:manualLayout>
                  <c:x val="6.6737539475112094E-3"/>
                  <c:y val="-4.1008884317513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94-4CDB-991A-8D9E90458F72}"/>
                </c:ext>
              </c:extLst>
            </c:dLbl>
            <c:dLbl>
              <c:idx val="2"/>
              <c:layout>
                <c:manualLayout>
                  <c:x val="1.1679299315611461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94-4CDB-991A-8D9E90458F72}"/>
                </c:ext>
              </c:extLst>
            </c:dLbl>
            <c:spPr>
              <a:solidFill>
                <a:prstClr val="white">
                  <a:alpha val="72000"/>
                </a:prst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8.1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94-4CDB-991A-8D9E90458F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2.1662407028704856E-2"/>
                  <c:y val="-4.5867439460132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94-4CDB-991A-8D9E90458F72}"/>
                </c:ext>
              </c:extLst>
            </c:dLbl>
            <c:dLbl>
              <c:idx val="1"/>
              <c:layout>
                <c:manualLayout>
                  <c:x val="2.1662407028704856E-2"/>
                  <c:y val="-4.871210546498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94-4CDB-991A-8D9E90458F72}"/>
                </c:ext>
              </c:extLst>
            </c:dLbl>
            <c:dLbl>
              <c:idx val="2"/>
              <c:layout>
                <c:manualLayout>
                  <c:x val="1.6684713308016581E-2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94-4CDB-991A-8D9E90458F72}"/>
                </c:ext>
              </c:extLst>
            </c:dLbl>
            <c:spPr>
              <a:solidFill>
                <a:prstClr val="white">
                  <a:alpha val="72000"/>
                </a:prst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3494-4CDB-991A-8D9E90458F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2967552"/>
        <c:axId val="82981632"/>
        <c:axId val="0"/>
      </c:bar3DChart>
      <c:catAx>
        <c:axId val="82967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2981632"/>
        <c:crosses val="autoZero"/>
        <c:auto val="1"/>
        <c:lblAlgn val="ctr"/>
        <c:lblOffset val="100"/>
        <c:noMultiLvlLbl val="0"/>
      </c:catAx>
      <c:valAx>
        <c:axId val="829816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829675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618933717149172"/>
          <c:y val="0.8343310953437606"/>
          <c:w val="0.77920985562134892"/>
          <c:h val="0.13230174124796945"/>
        </c:manualLayout>
      </c:layout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Рождение</c:v>
                </c:pt>
              </c:strCache>
            </c:strRef>
          </c:tx>
          <c:spPr>
            <a:ln w="31750"/>
          </c:spPr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00-473F-922A-B89370012B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ln w="31750"/>
          </c:spPr>
          <c:cat>
            <c:strRef>
              <c:f>Лист1!$A$2:$A$4</c:f>
              <c:strCache>
                <c:ptCount val="3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18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00-473F-922A-B89370012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098688"/>
        <c:axId val="90100480"/>
      </c:lineChart>
      <c:catAx>
        <c:axId val="9009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0100480"/>
        <c:crosses val="autoZero"/>
        <c:auto val="1"/>
        <c:lblAlgn val="ctr"/>
        <c:lblOffset val="100"/>
        <c:noMultiLvlLbl val="0"/>
      </c:catAx>
      <c:valAx>
        <c:axId val="901004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00986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prstClr val="white">
        <a:alpha val="87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Картофель (Га)</a:t>
            </a:r>
            <a:endParaRPr lang="ru-RU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70727747907027E-3"/>
                  <c:y val="-1.76503685970379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FC-4A7D-9C6D-B1053D3DE27D}"/>
                </c:ext>
              </c:extLst>
            </c:dLbl>
            <c:dLbl>
              <c:idx val="1"/>
              <c:layout>
                <c:manualLayout>
                  <c:x val="-2.7143592618294192E-3"/>
                  <c:y val="-6.87289225928304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FC-4A7D-9C6D-B1053D3DE27D}"/>
                </c:ext>
              </c:extLst>
            </c:dLbl>
            <c:dLbl>
              <c:idx val="2"/>
              <c:layout>
                <c:manualLayout>
                  <c:x val="-4.0712183243720541E-3"/>
                  <c:y val="1.1378664019410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FC-4A7D-9C6D-B1053D3DE27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3.2</c:v>
                </c:pt>
                <c:pt idx="1">
                  <c:v>3.3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FC-4A7D-9C6D-B1053D3DE27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ИП Зарубин А.А.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842797890181602E-3"/>
                  <c:y val="-1.05362689169802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FC-4A7D-9C6D-B1053D3DE27D}"/>
                </c:ext>
              </c:extLst>
            </c:dLbl>
            <c:dLbl>
              <c:idx val="1"/>
              <c:layout>
                <c:manualLayout>
                  <c:x val="-5.1498907528787032E-4"/>
                  <c:y val="-1.05362689169802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FC-4A7D-9C6D-B1053D3DE27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12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FC-4A7D-9C6D-B1053D3DE27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КФХ Марьин В.В.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DFC-4A7D-9C6D-B1053D3DE2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3037568"/>
        <c:axId val="83051648"/>
      </c:barChart>
      <c:catAx>
        <c:axId val="83037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3051648"/>
        <c:crosses val="autoZero"/>
        <c:auto val="1"/>
        <c:lblAlgn val="ctr"/>
        <c:lblOffset val="100"/>
        <c:noMultiLvlLbl val="0"/>
      </c:catAx>
      <c:valAx>
        <c:axId val="830516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830375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Крупный</a:t>
            </a:r>
            <a:r>
              <a:rPr lang="ru-RU" baseline="0" dirty="0" smtClean="0"/>
              <a:t> рогатый скот (голов)</a:t>
            </a:r>
            <a:endParaRPr lang="ru-RU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invertIfNegative val="0"/>
          <c:dLbls>
            <c:spPr>
              <a:solidFill>
                <a:prstClr val="white">
                  <a:alpha val="70000"/>
                </a:prst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113</c:v>
                </c:pt>
                <c:pt idx="1">
                  <c:v>127</c:v>
                </c:pt>
                <c:pt idx="2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E-4052-A527-15B88FA6F4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ИП Пашковский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6842784226914127E-3"/>
                  <c:y val="-1.0491338388508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9E-4052-A527-15B88FA6F4C8}"/>
                </c:ext>
              </c:extLst>
            </c:dLbl>
            <c:dLbl>
              <c:idx val="1"/>
              <c:layout>
                <c:manualLayout>
                  <c:x val="-7.6908350862759972E-4"/>
                  <c:y val="-4.77570227893884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9E-4052-A527-15B88FA6F4C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9E-4052-A527-15B88FA6F4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КФХ Федянов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575974570318632E-3"/>
                  <c:y val="1.5658714012699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9E-4052-A527-15B88FA6F4C8}"/>
                </c:ext>
              </c:extLst>
            </c:dLbl>
            <c:dLbl>
              <c:idx val="1"/>
              <c:layout>
                <c:manualLayout>
                  <c:x val="4.3727923710955904E-3"/>
                  <c:y val="1.5658714012699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9E-4052-A527-15B88FA6F4C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20</c:v>
                </c:pt>
                <c:pt idx="1">
                  <c:v>25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9E-4052-A527-15B88FA6F4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5330304"/>
        <c:axId val="95331840"/>
      </c:barChart>
      <c:catAx>
        <c:axId val="95330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331840"/>
        <c:crosses val="autoZero"/>
        <c:auto val="1"/>
        <c:lblAlgn val="ctr"/>
        <c:lblOffset val="100"/>
        <c:noMultiLvlLbl val="0"/>
      </c:catAx>
      <c:valAx>
        <c:axId val="9533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330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833365587979143"/>
          <c:y val="0.38076003440949557"/>
          <c:w val="0.32288847265036424"/>
          <c:h val="0.39793430134499586"/>
        </c:manualLayout>
      </c:layout>
      <c:overlay val="0"/>
    </c:legend>
    <c:plotVisOnly val="1"/>
    <c:dispBlanksAs val="gap"/>
    <c:showDLblsOverMax val="0"/>
  </c:chart>
  <c:spPr>
    <a:solidFill>
      <a:prstClr val="white">
        <a:alpha val="88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/>
              <a:t>Выручка от реализации продукции, работ и услуг.</a:t>
            </a:r>
            <a:r>
              <a:rPr lang="ru-RU" dirty="0" smtClean="0"/>
              <a:t>  </a:t>
            </a:r>
            <a:endParaRPr lang="ru-RU" dirty="0"/>
          </a:p>
        </c:rich>
      </c:tx>
      <c:layout>
        <c:manualLayout>
          <c:xMode val="edge"/>
          <c:yMode val="edge"/>
          <c:x val="0.1832466114472977"/>
          <c:y val="0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536581171285392"/>
          <c:y val="9.2051205022090798E-2"/>
          <c:w val="0.69941705008371735"/>
          <c:h val="0.672288376573955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 (млн.руб.)</c:v>
                </c:pt>
              </c:strCache>
            </c:strRef>
          </c:tx>
          <c:invertIfNegative val="0"/>
          <c:dLbls>
            <c:spPr>
              <a:solidFill>
                <a:prstClr val="white">
                  <a:alpha val="92000"/>
                </a:prst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9.8000000000000007</c:v>
                </c:pt>
                <c:pt idx="1">
                  <c:v>10.5</c:v>
                </c:pt>
                <c:pt idx="2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BB-4F3E-8A74-080DB993F9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75"/>
        <c:shape val="box"/>
        <c:axId val="95359360"/>
        <c:axId val="95360896"/>
        <c:axId val="0"/>
      </c:bar3DChart>
      <c:catAx>
        <c:axId val="9535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5360896"/>
        <c:crosses val="autoZero"/>
        <c:auto val="1"/>
        <c:lblAlgn val="ctr"/>
        <c:lblOffset val="100"/>
        <c:noMultiLvlLbl val="0"/>
      </c:catAx>
      <c:valAx>
        <c:axId val="9536089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млн.руб.</a:t>
                </a:r>
                <a:endParaRPr lang="ru-RU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5359360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Среднесписочная численность работающих человек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845 </a:t>
            </a:r>
            <a:endParaRPr lang="ru-RU" dirty="0"/>
          </a:p>
        </c:rich>
      </c:tx>
      <c:layout>
        <c:manualLayout>
          <c:xMode val="edge"/>
          <c:yMode val="edge"/>
          <c:x val="0.13741430248854244"/>
          <c:y val="2.33916491444181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248045494215055E-3"/>
          <c:y val="0.11446329084560852"/>
          <c:w val="0.4978898061046762"/>
          <c:h val="0.8661918544560619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Среднесписочная численность работающих человек - </c:v>
                </c:pt>
              </c:strCache>
            </c:strRef>
          </c:tx>
          <c:explosion val="49"/>
          <c:dPt>
            <c:idx val="4"/>
            <c:bubble3D val="0"/>
            <c:explosion val="26"/>
            <c:extLst>
              <c:ext xmlns:c16="http://schemas.microsoft.com/office/drawing/2014/chart" uri="{C3380CC4-5D6E-409C-BE32-E72D297353CC}">
                <c16:uniqueId val="{00000000-5B36-454A-842A-2D8E21DE2E60}"/>
              </c:ext>
            </c:extLst>
          </c:dPt>
          <c:dPt>
            <c:idx val="6"/>
            <c:bubble3D val="0"/>
            <c:explosion val="82"/>
            <c:extLst>
              <c:ext xmlns:c16="http://schemas.microsoft.com/office/drawing/2014/chart" uri="{C3380CC4-5D6E-409C-BE32-E72D297353CC}">
                <c16:uniqueId val="{00000001-5B36-454A-842A-2D8E21DE2E60}"/>
              </c:ext>
            </c:extLst>
          </c:dPt>
          <c:dPt>
            <c:idx val="7"/>
            <c:bubble3D val="0"/>
            <c:explosion val="48"/>
            <c:extLst>
              <c:ext xmlns:c16="http://schemas.microsoft.com/office/drawing/2014/chart" uri="{C3380CC4-5D6E-409C-BE32-E72D297353CC}">
                <c16:uniqueId val="{00000002-5B36-454A-842A-2D8E21DE2E60}"/>
              </c:ext>
            </c:extLst>
          </c:dPt>
          <c:dLbls>
            <c:dLbl>
              <c:idx val="0"/>
              <c:layout>
                <c:manualLayout>
                  <c:x val="7.8430823601872788E-3"/>
                  <c:y val="-2.806997897330184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36-454A-842A-2D8E21DE2E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36-454A-842A-2D8E21DE2E6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36-454A-842A-2D8E21DE2E60}"/>
                </c:ext>
              </c:extLst>
            </c:dLbl>
            <c:dLbl>
              <c:idx val="3"/>
              <c:layout>
                <c:manualLayout>
                  <c:x val="1.1764520612691193E-2"/>
                  <c:y val="1.16956403859953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36-454A-842A-2D8E21DE2E6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mtClean="0"/>
                      <a:t>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6-454A-842A-2D8E21DE2E60}"/>
                </c:ext>
              </c:extLst>
            </c:dLbl>
            <c:dLbl>
              <c:idx val="9"/>
              <c:layout>
                <c:manualLayout>
                  <c:x val="-7.8430823601872788E-3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36-454A-842A-2D8E21DE2E6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36-454A-842A-2D8E21DE2E60}"/>
                </c:ext>
              </c:extLst>
            </c:dLbl>
            <c:numFmt formatCode="General" sourceLinked="0"/>
            <c:spPr>
              <a:solidFill>
                <a:prstClr val="white">
                  <a:alpha val="82000"/>
                </a:prstClr>
              </a:solidFill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Сельское хозяйство - 18 чел.</c:v>
                </c:pt>
                <c:pt idx="1">
                  <c:v>Оптовая и розничная торговля - 44 чел.</c:v>
                </c:pt>
                <c:pt idx="2">
                  <c:v>Здравоохранение - 51 чел.</c:v>
                </c:pt>
                <c:pt idx="3">
                  <c:v>Жилищно-коммунальное хозяйство - 21чел.</c:v>
                </c:pt>
                <c:pt idx="4">
                  <c:v>Вахтовый метод в других населённых пунктах - 560 чел.</c:v>
                </c:pt>
                <c:pt idx="5">
                  <c:v>Культура -  10 чел.</c:v>
                </c:pt>
                <c:pt idx="6">
                  <c:v>Лесничество -  5 чел.</c:v>
                </c:pt>
                <c:pt idx="7">
                  <c:v>Лесная промышленность - 38 чел.</c:v>
                </c:pt>
                <c:pt idx="8">
                  <c:v>Образование - 92 чел.</c:v>
                </c:pt>
                <c:pt idx="9">
                  <c:v>Транспорт и связь - 1 и 4 чел.</c:v>
                </c:pt>
                <c:pt idx="10">
                  <c:v>Управление и обеспечение воинской безопасности - 1 чел.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18</c:v>
                </c:pt>
                <c:pt idx="1">
                  <c:v>44</c:v>
                </c:pt>
                <c:pt idx="2">
                  <c:v>51</c:v>
                </c:pt>
                <c:pt idx="3">
                  <c:v>21</c:v>
                </c:pt>
                <c:pt idx="4">
                  <c:v>560</c:v>
                </c:pt>
                <c:pt idx="5">
                  <c:v>10</c:v>
                </c:pt>
                <c:pt idx="6">
                  <c:v>5</c:v>
                </c:pt>
                <c:pt idx="7">
                  <c:v>36</c:v>
                </c:pt>
                <c:pt idx="8">
                  <c:v>92</c:v>
                </c:pt>
                <c:pt idx="9">
                  <c:v>6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B36-454A-842A-2D8E21DE2E6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7390970862434556"/>
          <c:y val="0.10927123409183719"/>
          <c:w val="0.49714705305958434"/>
          <c:h val="0.75739636578497949"/>
        </c:manualLayout>
      </c:layout>
      <c:overlay val="0"/>
      <c:txPr>
        <a:bodyPr/>
        <a:lstStyle/>
        <a:p>
          <a:pPr>
            <a:lnSpc>
              <a:spcPct val="100000"/>
            </a:lnSpc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prstClr val="white">
        <a:alpha val="90000"/>
      </a:prstClr>
    </a:solidFill>
    <a:effectLst>
      <a:softEdge rad="1270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семей предоставляемым субсидию   </a:t>
            </a:r>
            <a:endParaRPr lang="ru-RU" dirty="0"/>
          </a:p>
        </c:rich>
      </c:tx>
      <c:layout>
        <c:manualLayout>
          <c:xMode val="edge"/>
          <c:yMode val="edge"/>
          <c:x val="0.13709005562780871"/>
          <c:y val="3.67813517581202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806801664460436E-2"/>
          <c:y val="0.29292197050645274"/>
          <c:w val="0.75215515126446364"/>
          <c:h val="0.423720150391676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семей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208</c:v>
                </c:pt>
                <c:pt idx="1">
                  <c:v>221</c:v>
                </c:pt>
                <c:pt idx="2">
                  <c:v>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4B-4DDC-88E2-91DD3A33CF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5504640"/>
        <c:axId val="95511680"/>
      </c:lineChart>
      <c:catAx>
        <c:axId val="9550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511680"/>
        <c:crosses val="autoZero"/>
        <c:auto val="1"/>
        <c:lblAlgn val="ctr"/>
        <c:lblOffset val="100"/>
        <c:noMultiLvlLbl val="0"/>
      </c:catAx>
      <c:valAx>
        <c:axId val="9551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5046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2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семей предоставляемым денежная компенсация за оплату</a:t>
            </a:r>
            <a:r>
              <a:rPr lang="ru-RU" baseline="0" dirty="0" smtClean="0"/>
              <a:t> коммунальные услуг и жилого помещения</a:t>
            </a:r>
            <a:r>
              <a:rPr lang="ru-RU" dirty="0" smtClean="0"/>
              <a:t>   </a:t>
            </a:r>
            <a:endParaRPr lang="ru-RU" dirty="0"/>
          </a:p>
        </c:rich>
      </c:tx>
      <c:layout>
        <c:manualLayout>
          <c:xMode val="edge"/>
          <c:yMode val="edge"/>
          <c:x val="0.13709005562780871"/>
          <c:y val="3.678135175812021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семей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151</c:v>
                </c:pt>
                <c:pt idx="1">
                  <c:v>267</c:v>
                </c:pt>
                <c:pt idx="2">
                  <c:v>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E7-4741-8D0E-5329DAF5A4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0807808"/>
        <c:axId val="100810752"/>
      </c:lineChart>
      <c:catAx>
        <c:axId val="100807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10752"/>
        <c:crosses val="autoZero"/>
        <c:auto val="1"/>
        <c:lblAlgn val="ctr"/>
        <c:lblOffset val="100"/>
        <c:noMultiLvlLbl val="0"/>
      </c:catAx>
      <c:valAx>
        <c:axId val="100810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8078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3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</a:rPr>
              <a:t>Освоено средств</a:t>
            </a:r>
          </a:p>
        </c:rich>
      </c:tx>
      <c:layout>
        <c:manualLayout>
          <c:xMode val="edge"/>
          <c:yMode val="edge"/>
          <c:x val="0.36700331907566608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Освоено средств (тыс.руб.)</c:v>
                </c:pt>
              </c:strCache>
            </c:strRef>
          </c:tx>
          <c:dLbls>
            <c:spPr>
              <a:solidFill>
                <a:schemeClr val="bg1"/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2016год</c:v>
                </c:pt>
                <c:pt idx="2">
                  <c:v>2017год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1714000</c:v>
                </c:pt>
                <c:pt idx="1">
                  <c:v>138000</c:v>
                </c:pt>
                <c:pt idx="2">
                  <c:v>538200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2C-4574-BFDA-86D035B8C6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0990336"/>
        <c:axId val="101520512"/>
      </c:lineChart>
      <c:catAx>
        <c:axId val="100990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520512"/>
        <c:crosses val="autoZero"/>
        <c:auto val="1"/>
        <c:lblAlgn val="ctr"/>
        <c:lblOffset val="100"/>
        <c:noMultiLvlLbl val="0"/>
      </c:catAx>
      <c:valAx>
        <c:axId val="101520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990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solidFill>
      <a:prstClr val="white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72352773228349E-2"/>
          <c:y val="5.9191398856563091E-2"/>
          <c:w val="0.56251724718758844"/>
          <c:h val="0.5278779564733823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Творческие коллективы, имеющие звание "Образцовый"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B6-4D99-9B23-FD671AF59B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726912"/>
        <c:axId val="82729600"/>
      </c:lineChart>
      <c:catAx>
        <c:axId val="82726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2729600"/>
        <c:crosses val="autoZero"/>
        <c:auto val="1"/>
        <c:lblAlgn val="ctr"/>
        <c:lblOffset val="100"/>
        <c:noMultiLvlLbl val="0"/>
      </c:catAx>
      <c:valAx>
        <c:axId val="827296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2726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культурно-досуговых формирований</c:v>
                </c:pt>
              </c:strCache>
            </c:strRef>
          </c:tx>
          <c:dLbls>
            <c:spPr>
              <a:solidFill>
                <a:prstClr val="white">
                  <a:alpha val="5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</c:v>
                </c:pt>
                <c:pt idx="1">
                  <c:v>25</c:v>
                </c:pt>
                <c:pt idx="2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19-47DA-B7D4-F7092209B0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spPr>
              <a:solidFill>
                <a:prstClr val="white">
                  <a:alpha val="70000"/>
                </a:prst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313</c:v>
                </c:pt>
                <c:pt idx="1">
                  <c:v>350</c:v>
                </c:pt>
                <c:pt idx="2">
                  <c:v>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19-47DA-B7D4-F7092209B0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9850624"/>
        <c:axId val="89852160"/>
      </c:lineChart>
      <c:catAx>
        <c:axId val="89850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9852160"/>
        <c:crosses val="autoZero"/>
        <c:auto val="1"/>
        <c:lblAlgn val="ctr"/>
        <c:lblOffset val="100"/>
        <c:noMultiLvlLbl val="0"/>
      </c:catAx>
      <c:valAx>
        <c:axId val="898521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98506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90000"/>
      </a:prst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58BA3-B153-4FFF-9B18-B53D13F016E2}" type="doc">
      <dgm:prSet loTypeId="urn:microsoft.com/office/officeart/2005/8/layout/matrix1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0AE674-A93D-485A-95C9-1EB0B1D14A60}">
      <dgm:prSet phldrT="[Текст]"/>
      <dgm:spPr/>
      <dgm:t>
        <a:bodyPr/>
        <a:lstStyle/>
        <a:p>
          <a:r>
            <a:rPr lang="ru-RU" dirty="0" smtClean="0"/>
            <a:t>МУК «КИЦ БСП»</a:t>
          </a:r>
          <a:endParaRPr lang="ru-RU" dirty="0"/>
        </a:p>
      </dgm:t>
    </dgm:pt>
    <dgm:pt modelId="{D434229A-AC8F-4F95-97F1-B12FC0F546A9}" type="parTrans" cxnId="{738D9606-54A8-4E58-9AD1-B6AC7CE7C08D}">
      <dgm:prSet/>
      <dgm:spPr/>
      <dgm:t>
        <a:bodyPr/>
        <a:lstStyle/>
        <a:p>
          <a:endParaRPr lang="ru-RU"/>
        </a:p>
      </dgm:t>
    </dgm:pt>
    <dgm:pt modelId="{26831C43-B526-4CEC-A2AE-99EBFE9D9D59}" type="sibTrans" cxnId="{738D9606-54A8-4E58-9AD1-B6AC7CE7C08D}">
      <dgm:prSet/>
      <dgm:spPr/>
      <dgm:t>
        <a:bodyPr/>
        <a:lstStyle/>
        <a:p>
          <a:endParaRPr lang="ru-RU"/>
        </a:p>
      </dgm:t>
    </dgm:pt>
    <dgm:pt modelId="{0A7443F6-1249-44AD-87AD-7AD02AC4DE64}">
      <dgm:prSet phldrT="[Текст]" custT="1"/>
      <dgm:spPr/>
      <dgm:t>
        <a:bodyPr/>
        <a:lstStyle/>
        <a:p>
          <a:endParaRPr lang="ru-RU" sz="1200" dirty="0" smtClean="0"/>
        </a:p>
        <a:p>
          <a:r>
            <a:rPr lang="ru-RU" sz="1200" dirty="0" smtClean="0"/>
            <a:t>Модельная библиотека </a:t>
          </a:r>
        </a:p>
        <a:p>
          <a:r>
            <a:rPr lang="ru-RU" sz="1200" dirty="0" smtClean="0"/>
            <a:t>п. Березняки</a:t>
          </a:r>
          <a:endParaRPr lang="ru-RU" sz="1200" dirty="0"/>
        </a:p>
      </dgm:t>
    </dgm:pt>
    <dgm:pt modelId="{A6964B56-5779-46B1-983E-BAB83B8F2AA4}" type="parTrans" cxnId="{6CFD65B5-F025-463E-B8DE-52A61F284683}">
      <dgm:prSet/>
      <dgm:spPr/>
      <dgm:t>
        <a:bodyPr/>
        <a:lstStyle/>
        <a:p>
          <a:endParaRPr lang="ru-RU"/>
        </a:p>
      </dgm:t>
    </dgm:pt>
    <dgm:pt modelId="{B0698F07-C3B9-48AC-ACBA-DC4F446C580E}" type="sibTrans" cxnId="{6CFD65B5-F025-463E-B8DE-52A61F284683}">
      <dgm:prSet/>
      <dgm:spPr/>
      <dgm:t>
        <a:bodyPr/>
        <a:lstStyle/>
        <a:p>
          <a:endParaRPr lang="ru-RU"/>
        </a:p>
      </dgm:t>
    </dgm:pt>
    <dgm:pt modelId="{61771859-0F71-4EB5-A939-7B7C11C77D55}">
      <dgm:prSet phldrT="[Текст]"/>
      <dgm:spPr/>
      <dgm:t>
        <a:bodyPr/>
        <a:lstStyle/>
        <a:p>
          <a:r>
            <a:rPr lang="ru-RU" dirty="0" smtClean="0"/>
            <a:t>СДК п. Березняки</a:t>
          </a:r>
          <a:endParaRPr lang="ru-RU" dirty="0"/>
        </a:p>
      </dgm:t>
    </dgm:pt>
    <dgm:pt modelId="{264CBD6C-84B9-4D1D-98D6-61DDD972AA4A}" type="parTrans" cxnId="{6A44A5DB-1885-4608-9B2C-8619AEC0A3E8}">
      <dgm:prSet/>
      <dgm:spPr/>
      <dgm:t>
        <a:bodyPr/>
        <a:lstStyle/>
        <a:p>
          <a:endParaRPr lang="ru-RU"/>
        </a:p>
      </dgm:t>
    </dgm:pt>
    <dgm:pt modelId="{FA59CD40-8A6B-4410-8420-51F5B8A3367C}" type="sibTrans" cxnId="{6A44A5DB-1885-4608-9B2C-8619AEC0A3E8}">
      <dgm:prSet/>
      <dgm:spPr/>
      <dgm:t>
        <a:bodyPr/>
        <a:lstStyle/>
        <a:p>
          <a:endParaRPr lang="ru-RU"/>
        </a:p>
      </dgm:t>
    </dgm:pt>
    <dgm:pt modelId="{4F0E4245-D595-4BE0-99A7-72F2BA89BEB2}">
      <dgm:prSet phldrT="[Текст]" custT="1"/>
      <dgm:spPr/>
      <dgm:t>
        <a:bodyPr/>
        <a:lstStyle/>
        <a:p>
          <a:r>
            <a:rPr lang="ru-RU" sz="1200" dirty="0" smtClean="0"/>
            <a:t>Библиотека </a:t>
          </a:r>
        </a:p>
        <a:p>
          <a:r>
            <a:rPr lang="ru-RU" sz="1200" dirty="0" smtClean="0"/>
            <a:t>п. Игирма</a:t>
          </a:r>
          <a:endParaRPr lang="ru-RU" sz="1200" dirty="0"/>
        </a:p>
      </dgm:t>
    </dgm:pt>
    <dgm:pt modelId="{2C9AA626-244C-4FE3-BB92-56403DA57DF0}" type="parTrans" cxnId="{637F4499-391B-4E1A-88F9-BF378686A796}">
      <dgm:prSet/>
      <dgm:spPr/>
      <dgm:t>
        <a:bodyPr/>
        <a:lstStyle/>
        <a:p>
          <a:endParaRPr lang="ru-RU"/>
        </a:p>
      </dgm:t>
    </dgm:pt>
    <dgm:pt modelId="{2F10E191-2F17-4F86-9356-D75558055307}" type="sibTrans" cxnId="{637F4499-391B-4E1A-88F9-BF378686A796}">
      <dgm:prSet/>
      <dgm:spPr/>
      <dgm:t>
        <a:bodyPr/>
        <a:lstStyle/>
        <a:p>
          <a:endParaRPr lang="ru-RU"/>
        </a:p>
      </dgm:t>
    </dgm:pt>
    <dgm:pt modelId="{85E25811-5389-4592-9162-1363EDF922EA}">
      <dgm:prSet phldrT="[Текст]"/>
      <dgm:spPr/>
      <dgm:t>
        <a:bodyPr/>
        <a:lstStyle/>
        <a:p>
          <a:r>
            <a:rPr lang="ru-RU" dirty="0" smtClean="0"/>
            <a:t>СДК п. Игирма</a:t>
          </a:r>
          <a:endParaRPr lang="ru-RU" dirty="0"/>
        </a:p>
      </dgm:t>
    </dgm:pt>
    <dgm:pt modelId="{3342350A-988A-4D9C-9807-D368CA5A3728}" type="parTrans" cxnId="{4D9AE1E2-0A4F-45EB-8BD6-B5A295E58DB0}">
      <dgm:prSet/>
      <dgm:spPr/>
      <dgm:t>
        <a:bodyPr/>
        <a:lstStyle/>
        <a:p>
          <a:endParaRPr lang="ru-RU"/>
        </a:p>
      </dgm:t>
    </dgm:pt>
    <dgm:pt modelId="{BDDF3A34-C970-42C5-9AA5-9870D32B8A35}" type="sibTrans" cxnId="{4D9AE1E2-0A4F-45EB-8BD6-B5A295E58DB0}">
      <dgm:prSet/>
      <dgm:spPr/>
      <dgm:t>
        <a:bodyPr/>
        <a:lstStyle/>
        <a:p>
          <a:endParaRPr lang="ru-RU"/>
        </a:p>
      </dgm:t>
    </dgm:pt>
    <dgm:pt modelId="{6AD05DAE-3FCE-4329-A8C8-0564739644A0}" type="pres">
      <dgm:prSet presAssocID="{AB858BA3-B153-4FFF-9B18-B53D13F016E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05617B-0EDB-432B-821D-92248FFEB9FB}" type="pres">
      <dgm:prSet presAssocID="{AB858BA3-B153-4FFF-9B18-B53D13F016E2}" presName="matrix" presStyleCnt="0"/>
      <dgm:spPr/>
    </dgm:pt>
    <dgm:pt modelId="{15FD8F52-956C-469D-B8B4-52B0882CDBFA}" type="pres">
      <dgm:prSet presAssocID="{AB858BA3-B153-4FFF-9B18-B53D13F016E2}" presName="tile1" presStyleLbl="node1" presStyleIdx="0" presStyleCnt="4"/>
      <dgm:spPr/>
      <dgm:t>
        <a:bodyPr/>
        <a:lstStyle/>
        <a:p>
          <a:endParaRPr lang="ru-RU"/>
        </a:p>
      </dgm:t>
    </dgm:pt>
    <dgm:pt modelId="{3138D2FD-59A6-4F6F-A872-9D4CDF45C786}" type="pres">
      <dgm:prSet presAssocID="{AB858BA3-B153-4FFF-9B18-B53D13F016E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063B4-645C-4225-871B-BBB104169B76}" type="pres">
      <dgm:prSet presAssocID="{AB858BA3-B153-4FFF-9B18-B53D13F016E2}" presName="tile2" presStyleLbl="node1" presStyleIdx="1" presStyleCnt="4" custLinFactNeighborX="-3021" custLinFactNeighborY="-11114"/>
      <dgm:spPr/>
      <dgm:t>
        <a:bodyPr/>
        <a:lstStyle/>
        <a:p>
          <a:endParaRPr lang="ru-RU"/>
        </a:p>
      </dgm:t>
    </dgm:pt>
    <dgm:pt modelId="{664435F0-1401-4797-8E89-A3E1ECDF4647}" type="pres">
      <dgm:prSet presAssocID="{AB858BA3-B153-4FFF-9B18-B53D13F016E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0228A-F31F-4361-AD61-09E50A9E5956}" type="pres">
      <dgm:prSet presAssocID="{AB858BA3-B153-4FFF-9B18-B53D13F016E2}" presName="tile3" presStyleLbl="node1" presStyleIdx="2" presStyleCnt="4"/>
      <dgm:spPr/>
      <dgm:t>
        <a:bodyPr/>
        <a:lstStyle/>
        <a:p>
          <a:endParaRPr lang="ru-RU"/>
        </a:p>
      </dgm:t>
    </dgm:pt>
    <dgm:pt modelId="{6A0BC9A1-1854-41D5-B767-3A1F4B19A59A}" type="pres">
      <dgm:prSet presAssocID="{AB858BA3-B153-4FFF-9B18-B53D13F016E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F19F0-C979-4F22-B90E-34EE4EF8EF1E}" type="pres">
      <dgm:prSet presAssocID="{AB858BA3-B153-4FFF-9B18-B53D13F016E2}" presName="tile4" presStyleLbl="node1" presStyleIdx="3" presStyleCnt="4"/>
      <dgm:spPr/>
      <dgm:t>
        <a:bodyPr/>
        <a:lstStyle/>
        <a:p>
          <a:endParaRPr lang="ru-RU"/>
        </a:p>
      </dgm:t>
    </dgm:pt>
    <dgm:pt modelId="{AE178BE9-9B50-4E6E-80C4-AFB2B1038426}" type="pres">
      <dgm:prSet presAssocID="{AB858BA3-B153-4FFF-9B18-B53D13F016E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CCA6A-CEAD-429C-AD99-690A6CA596CA}" type="pres">
      <dgm:prSet presAssocID="{AB858BA3-B153-4FFF-9B18-B53D13F016E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CBDD2E9-DBAF-4318-9862-E91BF2B5A5B3}" type="presOf" srcId="{85E25811-5389-4592-9162-1363EDF922EA}" destId="{83AF19F0-C979-4F22-B90E-34EE4EF8EF1E}" srcOrd="0" destOrd="0" presId="urn:microsoft.com/office/officeart/2005/8/layout/matrix1"/>
    <dgm:cxn modelId="{6A44A5DB-1885-4608-9B2C-8619AEC0A3E8}" srcId="{320AE674-A93D-485A-95C9-1EB0B1D14A60}" destId="{61771859-0F71-4EB5-A939-7B7C11C77D55}" srcOrd="1" destOrd="0" parTransId="{264CBD6C-84B9-4D1D-98D6-61DDD972AA4A}" sibTransId="{FA59CD40-8A6B-4410-8420-51F5B8A3367C}"/>
    <dgm:cxn modelId="{BC1ACBB4-348F-4B4F-B217-E7342A7375E0}" type="presOf" srcId="{61771859-0F71-4EB5-A939-7B7C11C77D55}" destId="{664435F0-1401-4797-8E89-A3E1ECDF4647}" srcOrd="1" destOrd="0" presId="urn:microsoft.com/office/officeart/2005/8/layout/matrix1"/>
    <dgm:cxn modelId="{7916882B-11AD-40A3-AD62-0E20A1D1750E}" type="presOf" srcId="{0A7443F6-1249-44AD-87AD-7AD02AC4DE64}" destId="{15FD8F52-956C-469D-B8B4-52B0882CDBFA}" srcOrd="0" destOrd="0" presId="urn:microsoft.com/office/officeart/2005/8/layout/matrix1"/>
    <dgm:cxn modelId="{F77B9C80-563C-4551-8DDD-AEF420958279}" type="presOf" srcId="{AB858BA3-B153-4FFF-9B18-B53D13F016E2}" destId="{6AD05DAE-3FCE-4329-A8C8-0564739644A0}" srcOrd="0" destOrd="0" presId="urn:microsoft.com/office/officeart/2005/8/layout/matrix1"/>
    <dgm:cxn modelId="{5672238C-A763-4A2F-9561-52E154AFE4C4}" type="presOf" srcId="{4F0E4245-D595-4BE0-99A7-72F2BA89BEB2}" destId="{6A0BC9A1-1854-41D5-B767-3A1F4B19A59A}" srcOrd="1" destOrd="0" presId="urn:microsoft.com/office/officeart/2005/8/layout/matrix1"/>
    <dgm:cxn modelId="{53CAAB01-552C-4F7E-AE03-341C1C648FFE}" type="presOf" srcId="{4F0E4245-D595-4BE0-99A7-72F2BA89BEB2}" destId="{FB60228A-F31F-4361-AD61-09E50A9E5956}" srcOrd="0" destOrd="0" presId="urn:microsoft.com/office/officeart/2005/8/layout/matrix1"/>
    <dgm:cxn modelId="{70EAD53D-F7B1-4AB4-81FE-32220D040F6F}" type="presOf" srcId="{61771859-0F71-4EB5-A939-7B7C11C77D55}" destId="{089063B4-645C-4225-871B-BBB104169B76}" srcOrd="0" destOrd="0" presId="urn:microsoft.com/office/officeart/2005/8/layout/matrix1"/>
    <dgm:cxn modelId="{67EE1499-838D-4D9A-AD00-2AF9F22E699F}" type="presOf" srcId="{320AE674-A93D-485A-95C9-1EB0B1D14A60}" destId="{7E5CCA6A-CEAD-429C-AD99-690A6CA596CA}" srcOrd="0" destOrd="0" presId="urn:microsoft.com/office/officeart/2005/8/layout/matrix1"/>
    <dgm:cxn modelId="{E9C7E1FF-17FE-4F3D-9B21-0A72D88D6FB4}" type="presOf" srcId="{0A7443F6-1249-44AD-87AD-7AD02AC4DE64}" destId="{3138D2FD-59A6-4F6F-A872-9D4CDF45C786}" srcOrd="1" destOrd="0" presId="urn:microsoft.com/office/officeart/2005/8/layout/matrix1"/>
    <dgm:cxn modelId="{DAE490F7-0322-4A52-A33F-93A86DB5C2FF}" type="presOf" srcId="{85E25811-5389-4592-9162-1363EDF922EA}" destId="{AE178BE9-9B50-4E6E-80C4-AFB2B1038426}" srcOrd="1" destOrd="0" presId="urn:microsoft.com/office/officeart/2005/8/layout/matrix1"/>
    <dgm:cxn modelId="{637F4499-391B-4E1A-88F9-BF378686A796}" srcId="{320AE674-A93D-485A-95C9-1EB0B1D14A60}" destId="{4F0E4245-D595-4BE0-99A7-72F2BA89BEB2}" srcOrd="2" destOrd="0" parTransId="{2C9AA626-244C-4FE3-BB92-56403DA57DF0}" sibTransId="{2F10E191-2F17-4F86-9356-D75558055307}"/>
    <dgm:cxn modelId="{4D9AE1E2-0A4F-45EB-8BD6-B5A295E58DB0}" srcId="{320AE674-A93D-485A-95C9-1EB0B1D14A60}" destId="{85E25811-5389-4592-9162-1363EDF922EA}" srcOrd="3" destOrd="0" parTransId="{3342350A-988A-4D9C-9807-D368CA5A3728}" sibTransId="{BDDF3A34-C970-42C5-9AA5-9870D32B8A35}"/>
    <dgm:cxn modelId="{738D9606-54A8-4E58-9AD1-B6AC7CE7C08D}" srcId="{AB858BA3-B153-4FFF-9B18-B53D13F016E2}" destId="{320AE674-A93D-485A-95C9-1EB0B1D14A60}" srcOrd="0" destOrd="0" parTransId="{D434229A-AC8F-4F95-97F1-B12FC0F546A9}" sibTransId="{26831C43-B526-4CEC-A2AE-99EBFE9D9D59}"/>
    <dgm:cxn modelId="{6CFD65B5-F025-463E-B8DE-52A61F284683}" srcId="{320AE674-A93D-485A-95C9-1EB0B1D14A60}" destId="{0A7443F6-1249-44AD-87AD-7AD02AC4DE64}" srcOrd="0" destOrd="0" parTransId="{A6964B56-5779-46B1-983E-BAB83B8F2AA4}" sibTransId="{B0698F07-C3B9-48AC-ACBA-DC4F446C580E}"/>
    <dgm:cxn modelId="{6ECEF2CF-DC04-446C-A0A2-474B2387AFA7}" type="presParOf" srcId="{6AD05DAE-3FCE-4329-A8C8-0564739644A0}" destId="{AE05617B-0EDB-432B-821D-92248FFEB9FB}" srcOrd="0" destOrd="0" presId="urn:microsoft.com/office/officeart/2005/8/layout/matrix1"/>
    <dgm:cxn modelId="{63AED724-2FD1-4DD4-9FF4-1F8DB3390A2C}" type="presParOf" srcId="{AE05617B-0EDB-432B-821D-92248FFEB9FB}" destId="{15FD8F52-956C-469D-B8B4-52B0882CDBFA}" srcOrd="0" destOrd="0" presId="urn:microsoft.com/office/officeart/2005/8/layout/matrix1"/>
    <dgm:cxn modelId="{E18246B4-C3E9-4BB1-9EBF-8902BBEC5D08}" type="presParOf" srcId="{AE05617B-0EDB-432B-821D-92248FFEB9FB}" destId="{3138D2FD-59A6-4F6F-A872-9D4CDF45C786}" srcOrd="1" destOrd="0" presId="urn:microsoft.com/office/officeart/2005/8/layout/matrix1"/>
    <dgm:cxn modelId="{F743FF71-76FB-4B84-9ED2-F141065D4A67}" type="presParOf" srcId="{AE05617B-0EDB-432B-821D-92248FFEB9FB}" destId="{089063B4-645C-4225-871B-BBB104169B76}" srcOrd="2" destOrd="0" presId="urn:microsoft.com/office/officeart/2005/8/layout/matrix1"/>
    <dgm:cxn modelId="{8406FCFB-8C86-4F0C-AF05-8B133EA0BE6C}" type="presParOf" srcId="{AE05617B-0EDB-432B-821D-92248FFEB9FB}" destId="{664435F0-1401-4797-8E89-A3E1ECDF4647}" srcOrd="3" destOrd="0" presId="urn:microsoft.com/office/officeart/2005/8/layout/matrix1"/>
    <dgm:cxn modelId="{E449274A-D623-4F17-BC36-9058E155190E}" type="presParOf" srcId="{AE05617B-0EDB-432B-821D-92248FFEB9FB}" destId="{FB60228A-F31F-4361-AD61-09E50A9E5956}" srcOrd="4" destOrd="0" presId="urn:microsoft.com/office/officeart/2005/8/layout/matrix1"/>
    <dgm:cxn modelId="{2D7BA476-96D3-462E-A245-5A6616E7F195}" type="presParOf" srcId="{AE05617B-0EDB-432B-821D-92248FFEB9FB}" destId="{6A0BC9A1-1854-41D5-B767-3A1F4B19A59A}" srcOrd="5" destOrd="0" presId="urn:microsoft.com/office/officeart/2005/8/layout/matrix1"/>
    <dgm:cxn modelId="{C1EC8498-8F76-45AA-B68C-DB77AE7C19C1}" type="presParOf" srcId="{AE05617B-0EDB-432B-821D-92248FFEB9FB}" destId="{83AF19F0-C979-4F22-B90E-34EE4EF8EF1E}" srcOrd="6" destOrd="0" presId="urn:microsoft.com/office/officeart/2005/8/layout/matrix1"/>
    <dgm:cxn modelId="{163B1977-6E80-41B9-B654-A95B1B5A9141}" type="presParOf" srcId="{AE05617B-0EDB-432B-821D-92248FFEB9FB}" destId="{AE178BE9-9B50-4E6E-80C4-AFB2B1038426}" srcOrd="7" destOrd="0" presId="urn:microsoft.com/office/officeart/2005/8/layout/matrix1"/>
    <dgm:cxn modelId="{06AEA206-1B53-4404-9F44-E291B611FC04}" type="presParOf" srcId="{6AD05DAE-3FCE-4329-A8C8-0564739644A0}" destId="{7E5CCA6A-CEAD-429C-AD99-690A6CA596CA}" srcOrd="1" destOrd="0" presId="urn:microsoft.com/office/officeart/2005/8/layout/matrix1"/>
  </dgm:cxnLst>
  <dgm:bg>
    <a:solidFill>
      <a:schemeClr val="bg1">
        <a:alpha val="8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055EF6-24FA-4206-81EE-2FBCEBFF9AA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85FF59-2069-4C68-BB33-9B7F8E0E9F85}">
      <dgm:prSet phldrT="[Текст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 tIns="180000"/>
        <a:lstStyle/>
        <a:p>
          <a:pPr algn="ctr">
            <a:lnSpc>
              <a:spcPct val="100000"/>
            </a:lnSpc>
          </a:pPr>
          <a:r>
            <a:rPr lang="ru-RU" sz="1600" dirty="0" smtClean="0">
              <a:latin typeface="Georgia" pitchFamily="18" charset="0"/>
            </a:rPr>
            <a:t>ООО «Электрические котельные»</a:t>
          </a:r>
        </a:p>
        <a:p>
          <a:pPr algn="ctr">
            <a:lnSpc>
              <a:spcPct val="100000"/>
            </a:lnSpc>
          </a:pPr>
          <a:r>
            <a:rPr lang="ru-RU" sz="1600" u="sng" dirty="0" smtClean="0">
              <a:latin typeface="Georgia" pitchFamily="18" charset="0"/>
            </a:rPr>
            <a:t>директор Фурсов А.Н. </a:t>
          </a:r>
        </a:p>
        <a:p>
          <a:pPr algn="ctr">
            <a:lnSpc>
              <a:spcPct val="100000"/>
            </a:lnSpc>
          </a:pPr>
          <a:r>
            <a:rPr lang="ru-RU" sz="1600" dirty="0" smtClean="0">
              <a:latin typeface="Georgia" pitchFamily="18" charset="0"/>
            </a:rPr>
            <a:t> теплоснабжение.</a:t>
          </a:r>
        </a:p>
        <a:p>
          <a:pPr algn="l">
            <a:lnSpc>
              <a:spcPct val="90000"/>
            </a:lnSpc>
          </a:pPr>
          <a:endParaRPr lang="ru-RU" sz="800" dirty="0"/>
        </a:p>
      </dgm:t>
    </dgm:pt>
    <dgm:pt modelId="{B1F4DAAA-E3FD-447A-AADC-9F9373801C7A}" type="parTrans" cxnId="{A52136DA-A8E6-42B6-9A6A-5499A5F6FDA3}">
      <dgm:prSet/>
      <dgm:spPr/>
      <dgm:t>
        <a:bodyPr/>
        <a:lstStyle/>
        <a:p>
          <a:endParaRPr lang="ru-RU"/>
        </a:p>
      </dgm:t>
    </dgm:pt>
    <dgm:pt modelId="{203618EB-98D4-4D11-8F68-992517372492}" type="sibTrans" cxnId="{A52136DA-A8E6-42B6-9A6A-5499A5F6FDA3}">
      <dgm:prSet/>
      <dgm:spPr/>
      <dgm:t>
        <a:bodyPr/>
        <a:lstStyle/>
        <a:p>
          <a:endParaRPr lang="ru-RU"/>
        </a:p>
      </dgm:t>
    </dgm:pt>
    <dgm:pt modelId="{82D6656C-BEEE-4498-8F91-DA88B4946721}" type="pres">
      <dgm:prSet presAssocID="{9E055EF6-24FA-4206-81EE-2FBCEBFF9AA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04408-544A-4C65-A4FF-6EDA53B8271E}" type="pres">
      <dgm:prSet presAssocID="{2385FF59-2069-4C68-BB33-9B7F8E0E9F85}" presName="parentLin" presStyleCnt="0"/>
      <dgm:spPr/>
    </dgm:pt>
    <dgm:pt modelId="{E26EE082-AE73-44FD-8E10-FD1899BC239B}" type="pres">
      <dgm:prSet presAssocID="{2385FF59-2069-4C68-BB33-9B7F8E0E9F85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311D7C3-0643-4614-AC44-025D8821C31E}" type="pres">
      <dgm:prSet presAssocID="{2385FF59-2069-4C68-BB33-9B7F8E0E9F85}" presName="parentText" presStyleLbl="node1" presStyleIdx="0" presStyleCnt="1" custScaleX="136252" custScaleY="188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5538D-4798-4AD7-8023-4E0789D352E5}" type="pres">
      <dgm:prSet presAssocID="{2385FF59-2069-4C68-BB33-9B7F8E0E9F85}" presName="negativeSpace" presStyleCnt="0"/>
      <dgm:spPr/>
    </dgm:pt>
    <dgm:pt modelId="{0607911B-B6DB-4E06-8B39-CB43FF5C174C}" type="pres">
      <dgm:prSet presAssocID="{2385FF59-2069-4C68-BB33-9B7F8E0E9F85}" presName="childText" presStyleLbl="conFgAcc1" presStyleIdx="0" presStyleCnt="1" custScaleY="214792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72000"/>
          </a:schemeClr>
        </a:solidFill>
      </dgm:spPr>
    </dgm:pt>
  </dgm:ptLst>
  <dgm:cxnLst>
    <dgm:cxn modelId="{A52136DA-A8E6-42B6-9A6A-5499A5F6FDA3}" srcId="{9E055EF6-24FA-4206-81EE-2FBCEBFF9AAD}" destId="{2385FF59-2069-4C68-BB33-9B7F8E0E9F85}" srcOrd="0" destOrd="0" parTransId="{B1F4DAAA-E3FD-447A-AADC-9F9373801C7A}" sibTransId="{203618EB-98D4-4D11-8F68-992517372492}"/>
    <dgm:cxn modelId="{76D720DC-C3D9-4FE2-8472-0240B6B05507}" type="presOf" srcId="{2385FF59-2069-4C68-BB33-9B7F8E0E9F85}" destId="{E26EE082-AE73-44FD-8E10-FD1899BC239B}" srcOrd="0" destOrd="0" presId="urn:microsoft.com/office/officeart/2005/8/layout/list1"/>
    <dgm:cxn modelId="{31A23494-7B05-40EF-992E-865ECFA58F7A}" type="presOf" srcId="{2385FF59-2069-4C68-BB33-9B7F8E0E9F85}" destId="{D311D7C3-0643-4614-AC44-025D8821C31E}" srcOrd="1" destOrd="0" presId="urn:microsoft.com/office/officeart/2005/8/layout/list1"/>
    <dgm:cxn modelId="{F6D0B2C4-397E-441E-B3DF-9DDA7D759C07}" type="presOf" srcId="{9E055EF6-24FA-4206-81EE-2FBCEBFF9AAD}" destId="{82D6656C-BEEE-4498-8F91-DA88B4946721}" srcOrd="0" destOrd="0" presId="urn:microsoft.com/office/officeart/2005/8/layout/list1"/>
    <dgm:cxn modelId="{785C8EA9-8983-4188-B036-1DA0FFFD8A77}" type="presParOf" srcId="{82D6656C-BEEE-4498-8F91-DA88B4946721}" destId="{6E104408-544A-4C65-A4FF-6EDA53B8271E}" srcOrd="0" destOrd="0" presId="urn:microsoft.com/office/officeart/2005/8/layout/list1"/>
    <dgm:cxn modelId="{012A6FBE-CC13-4A6C-B7E3-D10E76F3078D}" type="presParOf" srcId="{6E104408-544A-4C65-A4FF-6EDA53B8271E}" destId="{E26EE082-AE73-44FD-8E10-FD1899BC239B}" srcOrd="0" destOrd="0" presId="urn:microsoft.com/office/officeart/2005/8/layout/list1"/>
    <dgm:cxn modelId="{3DE9C9A5-7450-4B50-A1A8-8262A1EC701A}" type="presParOf" srcId="{6E104408-544A-4C65-A4FF-6EDA53B8271E}" destId="{D311D7C3-0643-4614-AC44-025D8821C31E}" srcOrd="1" destOrd="0" presId="urn:microsoft.com/office/officeart/2005/8/layout/list1"/>
    <dgm:cxn modelId="{0FB3723B-5C81-430C-B320-953A4355E4BE}" type="presParOf" srcId="{82D6656C-BEEE-4498-8F91-DA88B4946721}" destId="{BA55538D-4798-4AD7-8023-4E0789D352E5}" srcOrd="1" destOrd="0" presId="urn:microsoft.com/office/officeart/2005/8/layout/list1"/>
    <dgm:cxn modelId="{6724660E-47D6-47B5-AFD4-979CCC71398B}" type="presParOf" srcId="{82D6656C-BEEE-4498-8F91-DA88B4946721}" destId="{0607911B-B6DB-4E06-8B39-CB43FF5C17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D8F52-956C-469D-B8B4-52B0882CDBFA}">
      <dsp:nvSpPr>
        <dsp:cNvPr id="0" name=""/>
        <dsp:cNvSpPr/>
      </dsp:nvSpPr>
      <dsp:spPr>
        <a:xfrm rot="16200000">
          <a:off x="126013" y="-126013"/>
          <a:ext cx="1188132" cy="14401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Модельная библиотека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п. Березняки</a:t>
          </a:r>
          <a:endParaRPr lang="ru-RU" sz="1200" kern="1200" dirty="0"/>
        </a:p>
      </dsp:txBody>
      <dsp:txXfrm rot="5400000">
        <a:off x="0" y="0"/>
        <a:ext cx="1440159" cy="891099"/>
      </dsp:txXfrm>
    </dsp:sp>
    <dsp:sp modelId="{089063B4-645C-4225-871B-BBB104169B76}">
      <dsp:nvSpPr>
        <dsp:cNvPr id="0" name=""/>
        <dsp:cNvSpPr/>
      </dsp:nvSpPr>
      <dsp:spPr>
        <a:xfrm>
          <a:off x="1396652" y="0"/>
          <a:ext cx="1440159" cy="118813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СДК п. Березняки</a:t>
          </a:r>
          <a:endParaRPr lang="ru-RU" sz="1200" kern="1200" dirty="0"/>
        </a:p>
      </dsp:txBody>
      <dsp:txXfrm>
        <a:off x="1396652" y="0"/>
        <a:ext cx="1440159" cy="891099"/>
      </dsp:txXfrm>
    </dsp:sp>
    <dsp:sp modelId="{FB60228A-F31F-4361-AD61-09E50A9E5956}">
      <dsp:nvSpPr>
        <dsp:cNvPr id="0" name=""/>
        <dsp:cNvSpPr/>
      </dsp:nvSpPr>
      <dsp:spPr>
        <a:xfrm rot="10800000">
          <a:off x="0" y="1188132"/>
          <a:ext cx="1440159" cy="118813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Библиотека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п. Игирма</a:t>
          </a:r>
          <a:endParaRPr lang="ru-RU" sz="1200" kern="1200" dirty="0"/>
        </a:p>
      </dsp:txBody>
      <dsp:txXfrm rot="10800000">
        <a:off x="0" y="1485164"/>
        <a:ext cx="1440159" cy="891099"/>
      </dsp:txXfrm>
    </dsp:sp>
    <dsp:sp modelId="{83AF19F0-C979-4F22-B90E-34EE4EF8EF1E}">
      <dsp:nvSpPr>
        <dsp:cNvPr id="0" name=""/>
        <dsp:cNvSpPr/>
      </dsp:nvSpPr>
      <dsp:spPr>
        <a:xfrm rot="5400000">
          <a:off x="1566173" y="1062118"/>
          <a:ext cx="1188132" cy="14401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СДК п. Игирма</a:t>
          </a:r>
          <a:endParaRPr lang="ru-RU" sz="1200" kern="1200" dirty="0"/>
        </a:p>
      </dsp:txBody>
      <dsp:txXfrm rot="-5400000">
        <a:off x="1440159" y="1485164"/>
        <a:ext cx="1440159" cy="891099"/>
      </dsp:txXfrm>
    </dsp:sp>
    <dsp:sp modelId="{7E5CCA6A-CEAD-429C-AD99-690A6CA596CA}">
      <dsp:nvSpPr>
        <dsp:cNvPr id="0" name=""/>
        <dsp:cNvSpPr/>
      </dsp:nvSpPr>
      <dsp:spPr>
        <a:xfrm>
          <a:off x="1008111" y="891099"/>
          <a:ext cx="864095" cy="5940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МУК «КИЦ БСП»</a:t>
          </a:r>
          <a:endParaRPr lang="ru-RU" sz="1200" kern="1200" dirty="0"/>
        </a:p>
      </dsp:txBody>
      <dsp:txXfrm>
        <a:off x="1037111" y="920099"/>
        <a:ext cx="806095" cy="536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7911B-B6DB-4E06-8B39-CB43FF5C174C}">
      <dsp:nvSpPr>
        <dsp:cNvPr id="0" name=""/>
        <dsp:cNvSpPr/>
      </dsp:nvSpPr>
      <dsp:spPr>
        <a:xfrm>
          <a:off x="0" y="1142970"/>
          <a:ext cx="5072097" cy="1461444"/>
        </a:xfrm>
        <a:prstGeom prst="rect">
          <a:avLst/>
        </a:prstGeom>
        <a:solidFill>
          <a:schemeClr val="lt1">
            <a:hueOff val="0"/>
            <a:satOff val="0"/>
            <a:lumOff val="0"/>
            <a:alpha val="7200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1D7C3-0643-4614-AC44-025D8821C31E}">
      <dsp:nvSpPr>
        <dsp:cNvPr id="0" name=""/>
        <dsp:cNvSpPr/>
      </dsp:nvSpPr>
      <dsp:spPr>
        <a:xfrm>
          <a:off x="252614" y="38790"/>
          <a:ext cx="4818687" cy="1502699"/>
        </a:xfrm>
        <a:prstGeom prst="roundRect">
          <a:avLst/>
        </a:prstGeom>
        <a:solidFill>
          <a:schemeClr val="accent1">
            <a:hueOff val="0"/>
            <a:satOff val="0"/>
            <a:lum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199" tIns="180000" rIns="134199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ООО «Электрические котельные»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latin typeface="Georgia" pitchFamily="18" charset="0"/>
            </a:rPr>
            <a:t>директор Фурсов А.Н.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 теплоснабжение.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325970" y="112146"/>
        <a:ext cx="4671975" cy="1355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0.39834</cdr:x>
      <cdr:y>0.39326</cdr:y>
    </cdr:from>
    <cdr:to>
      <cdr:x>0.48983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97752" y="2303684"/>
          <a:ext cx="941164" cy="62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0.44853</cdr:x>
      <cdr:y>0.77632</cdr:y>
    </cdr:from>
    <cdr:to>
      <cdr:x>0.54265</cdr:x>
      <cdr:y>0.94474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57718" y="42148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0.48524</cdr:x>
      <cdr:y>0.87262</cdr:y>
    </cdr:from>
    <cdr:to>
      <cdr:x>0.92993</cdr:x>
      <cdr:y>0.92567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14338" y="4737708"/>
          <a:ext cx="43204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cs typeface="Arial" pitchFamily="34" charset="0"/>
            </a:rPr>
            <a:t>Среднемесячная пенсия составляет 15,6 тыс. руб.</a:t>
          </a:r>
          <a:endParaRPr lang="ru-RU" sz="1600" dirty="0"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0.73881</cdr:x>
      <cdr:y>0.65625</cdr:y>
    </cdr:from>
    <cdr:to>
      <cdr:x>0.99254</cdr:x>
      <cdr:y>0.96875</cdr:y>
    </cdr:to>
    <cdr:sp macro="" textlink="">
      <cdr:nvSpPr>
        <cdr:cNvPr id="2" name="TextBox 1"/>
        <cdr:cNvSpPr txBox="1"/>
      </cdr:nvSpPr>
      <cdr:spPr>
        <a:xfrm xmlns:a="http://schemas.openxmlformats.org/drawingml/2006/main" flipH="1">
          <a:off x="7128792" y="1512168"/>
          <a:ext cx="2448272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ГПЗ – граждан </a:t>
          </a:r>
        </a:p>
        <a:p xmlns:a="http://schemas.openxmlformats.org/drawingml/2006/main">
          <a:r>
            <a:rPr lang="ru-RU" sz="1800" dirty="0" smtClean="0"/>
            <a:t>пребывающих в запасе</a:t>
          </a:r>
          <a:endParaRPr lang="ru-RU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D2418-1E2B-43B6-B2E0-97C05EC5AE23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978-2F56-44AF-B972-17B90BDBBB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02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4BC7-2EDE-4A48-A669-68CEED9402E3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76588" y="509588"/>
            <a:ext cx="357346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7159-172D-4ED8-A680-6C8D1E764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461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5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Березняковское сельское поселение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муниципальное образование находится на правом берегу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Илимского водохранилища. Образовано в 1970 году,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связи с затоплением деревень в результате строительства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Усть-Илимской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ГЭС. Расположено в центре Нижнеилимского района в 80-ти километрах от г. Железногорска.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состав МО входят два населённых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пункта: п. Березняки и п. Игирма. Занимаемая площадь – 5,7 тыс.га.  Население составляет 1976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чел.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baseline="0" dirty="0" smtClean="0"/>
              <a:t>43 % населения - это люди трудоспособного возраста; 31% составляют пенсионеры; 20% это студенты, ученики школ, дети дошкольного возраста; 6 % люди относящиеся к льготной категории (инвалиды и т.д.)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Уже второй год наблюдается естественный прирост населения, что хорошо видно на графике. </a:t>
            </a:r>
            <a:endParaRPr lang="ru-RU" dirty="0" smtClean="0"/>
          </a:p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</a:t>
            </a:r>
            <a:r>
              <a:rPr lang="ru-RU" dirty="0" err="1" smtClean="0"/>
              <a:t>нижение</a:t>
            </a:r>
            <a:r>
              <a:rPr lang="ru-RU" dirty="0" smtClean="0"/>
              <a:t> уровня безработицы.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Подавляющее</a:t>
            </a:r>
            <a:r>
              <a:rPr lang="ru-RU" baseline="0" dirty="0" smtClean="0"/>
              <a:t> большинство населения – это 66%, работает вахтовым методом. 12% работающие системы образования. 6% здравоохранение. 5 % торговля.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ООО</a:t>
            </a:r>
            <a:r>
              <a:rPr lang="ru-RU" baseline="0" dirty="0" smtClean="0"/>
              <a:t> «Перспектива» взяла на обслуживание с 01.07.2015 года 18 многоквартирных домов , общей площадью 7283,9 </a:t>
            </a:r>
            <a:r>
              <a:rPr lang="ru-RU" sz="1200" baseline="0" dirty="0" smtClean="0">
                <a:latin typeface="Georgia" pitchFamily="18" charset="0"/>
                <a:cs typeface="Times New Roman" pitchFamily="18" charset="0"/>
              </a:rPr>
              <a:t>м</a:t>
            </a:r>
            <a:r>
              <a:rPr lang="ru-RU" sz="12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200" baseline="0" dirty="0" smtClean="0">
                <a:latin typeface="Georgia" pitchFamily="18" charset="0"/>
                <a:cs typeface="Times New Roman" pitchFamily="18" charset="0"/>
              </a:rPr>
              <a:t> . По остальным домам объявлен открытый конкурс по отбору управляющей компании.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27159-172D-4ED8-A680-6C8D1E764043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886" y="2354317"/>
            <a:ext cx="9031368" cy="16245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3772" y="4294612"/>
            <a:ext cx="7437597" cy="1936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0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A857-6F80-41F7-B35F-B135D7923346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20D4-C45C-4335-A15F-D4C908CCC3BE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52049" y="335080"/>
            <a:ext cx="2776186" cy="714715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7956" y="335080"/>
            <a:ext cx="8157007" cy="71471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A4C-DEEC-41DB-861B-D5DFA4EED45C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8429-ACEA-45CD-974A-08274FD1BF5B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13" y="4870034"/>
            <a:ext cx="9031368" cy="150521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13" y="3212187"/>
            <a:ext cx="9031368" cy="165784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0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00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0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0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0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0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0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0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E565-8225-4E69-8382-36A1A7FAF338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7956" y="1954330"/>
            <a:ext cx="5465674" cy="552790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60716" y="1954330"/>
            <a:ext cx="5467519" cy="552790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F68F-0162-488E-8959-CF1340D6D09A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58" y="303501"/>
            <a:ext cx="9562624" cy="126312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257" y="1696442"/>
            <a:ext cx="4694615" cy="70699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001" indent="0">
              <a:buNone/>
              <a:defRPr sz="2300" b="1"/>
            </a:lvl2pPr>
            <a:lvl3pPr marL="1040002" indent="0">
              <a:buNone/>
              <a:defRPr sz="2000" b="1"/>
            </a:lvl3pPr>
            <a:lvl4pPr marL="1560003" indent="0">
              <a:buNone/>
              <a:defRPr sz="1800" b="1"/>
            </a:lvl4pPr>
            <a:lvl5pPr marL="2080004" indent="0">
              <a:buNone/>
              <a:defRPr sz="1800" b="1"/>
            </a:lvl5pPr>
            <a:lvl6pPr marL="2600004" indent="0">
              <a:buNone/>
              <a:defRPr sz="1800" b="1"/>
            </a:lvl6pPr>
            <a:lvl7pPr marL="3120006" indent="0">
              <a:buNone/>
              <a:defRPr sz="1800" b="1"/>
            </a:lvl7pPr>
            <a:lvl8pPr marL="3640007" indent="0">
              <a:buNone/>
              <a:defRPr sz="1800" b="1"/>
            </a:lvl8pPr>
            <a:lvl9pPr marL="41600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57" y="2403439"/>
            <a:ext cx="4694615" cy="43665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97424" y="1696442"/>
            <a:ext cx="4696459" cy="70699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001" indent="0">
              <a:buNone/>
              <a:defRPr sz="2300" b="1"/>
            </a:lvl2pPr>
            <a:lvl3pPr marL="1040002" indent="0">
              <a:buNone/>
              <a:defRPr sz="2000" b="1"/>
            </a:lvl3pPr>
            <a:lvl4pPr marL="1560003" indent="0">
              <a:buNone/>
              <a:defRPr sz="1800" b="1"/>
            </a:lvl4pPr>
            <a:lvl5pPr marL="2080004" indent="0">
              <a:buNone/>
              <a:defRPr sz="1800" b="1"/>
            </a:lvl5pPr>
            <a:lvl6pPr marL="2600004" indent="0">
              <a:buNone/>
              <a:defRPr sz="1800" b="1"/>
            </a:lvl6pPr>
            <a:lvl7pPr marL="3120006" indent="0">
              <a:buNone/>
              <a:defRPr sz="1800" b="1"/>
            </a:lvl7pPr>
            <a:lvl8pPr marL="3640007" indent="0">
              <a:buNone/>
              <a:defRPr sz="1800" b="1"/>
            </a:lvl8pPr>
            <a:lvl9pPr marL="41600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97424" y="2403439"/>
            <a:ext cx="4696459" cy="43665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DDF9-D94F-4A60-8042-E16F01E8589D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C104-AE9B-44E5-98BE-7DDDE052389A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0F18-3546-4FA3-92EE-051C7250BB1F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59" y="301745"/>
            <a:ext cx="3495597" cy="128417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54135" y="301747"/>
            <a:ext cx="5939747" cy="646823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1259" y="1585920"/>
            <a:ext cx="3495597" cy="5184059"/>
          </a:xfrm>
        </p:spPr>
        <p:txBody>
          <a:bodyPr/>
          <a:lstStyle>
            <a:lvl1pPr marL="0" indent="0">
              <a:buNone/>
              <a:defRPr sz="1600"/>
            </a:lvl1pPr>
            <a:lvl2pPr marL="520001" indent="0">
              <a:buNone/>
              <a:defRPr sz="1400"/>
            </a:lvl2pPr>
            <a:lvl3pPr marL="1040002" indent="0">
              <a:buNone/>
              <a:defRPr sz="1100"/>
            </a:lvl3pPr>
            <a:lvl4pPr marL="1560003" indent="0">
              <a:buNone/>
              <a:defRPr sz="1000"/>
            </a:lvl4pPr>
            <a:lvl5pPr marL="2080004" indent="0">
              <a:buNone/>
              <a:defRPr sz="1000"/>
            </a:lvl5pPr>
            <a:lvl6pPr marL="2600004" indent="0">
              <a:buNone/>
              <a:defRPr sz="1000"/>
            </a:lvl6pPr>
            <a:lvl7pPr marL="3120006" indent="0">
              <a:buNone/>
              <a:defRPr sz="1000"/>
            </a:lvl7pPr>
            <a:lvl8pPr marL="3640007" indent="0">
              <a:buNone/>
              <a:defRPr sz="1000"/>
            </a:lvl8pPr>
            <a:lvl9pPr marL="41600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512F-65FB-4875-AA60-9E193ECC646E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602" y="5305108"/>
            <a:ext cx="6375083" cy="62629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2602" y="677173"/>
            <a:ext cx="6375083" cy="4547235"/>
          </a:xfrm>
        </p:spPr>
        <p:txBody>
          <a:bodyPr/>
          <a:lstStyle>
            <a:lvl1pPr marL="0" indent="0">
              <a:buNone/>
              <a:defRPr sz="3600"/>
            </a:lvl1pPr>
            <a:lvl2pPr marL="520001" indent="0">
              <a:buNone/>
              <a:defRPr sz="3200"/>
            </a:lvl2pPr>
            <a:lvl3pPr marL="1040002" indent="0">
              <a:buNone/>
              <a:defRPr sz="2700"/>
            </a:lvl3pPr>
            <a:lvl4pPr marL="1560003" indent="0">
              <a:buNone/>
              <a:defRPr sz="2300"/>
            </a:lvl4pPr>
            <a:lvl5pPr marL="2080004" indent="0">
              <a:buNone/>
              <a:defRPr sz="2300"/>
            </a:lvl5pPr>
            <a:lvl6pPr marL="2600004" indent="0">
              <a:buNone/>
              <a:defRPr sz="2300"/>
            </a:lvl6pPr>
            <a:lvl7pPr marL="3120006" indent="0">
              <a:buNone/>
              <a:defRPr sz="2300"/>
            </a:lvl7pPr>
            <a:lvl8pPr marL="3640007" indent="0">
              <a:buNone/>
              <a:defRPr sz="2300"/>
            </a:lvl8pPr>
            <a:lvl9pPr marL="4160007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2602" y="5931406"/>
            <a:ext cx="6375083" cy="889447"/>
          </a:xfrm>
        </p:spPr>
        <p:txBody>
          <a:bodyPr/>
          <a:lstStyle>
            <a:lvl1pPr marL="0" indent="0">
              <a:buNone/>
              <a:defRPr sz="1600"/>
            </a:lvl1pPr>
            <a:lvl2pPr marL="520001" indent="0">
              <a:buNone/>
              <a:defRPr sz="1400"/>
            </a:lvl2pPr>
            <a:lvl3pPr marL="1040002" indent="0">
              <a:buNone/>
              <a:defRPr sz="1100"/>
            </a:lvl3pPr>
            <a:lvl4pPr marL="1560003" indent="0">
              <a:buNone/>
              <a:defRPr sz="1000"/>
            </a:lvl4pPr>
            <a:lvl5pPr marL="2080004" indent="0">
              <a:buNone/>
              <a:defRPr sz="1000"/>
            </a:lvl5pPr>
            <a:lvl6pPr marL="2600004" indent="0">
              <a:buNone/>
              <a:defRPr sz="1000"/>
            </a:lvl6pPr>
            <a:lvl7pPr marL="3120006" indent="0">
              <a:buNone/>
              <a:defRPr sz="1000"/>
            </a:lvl7pPr>
            <a:lvl8pPr marL="3640007" indent="0">
              <a:buNone/>
              <a:defRPr sz="1000"/>
            </a:lvl8pPr>
            <a:lvl9pPr marL="41600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97A21-71B6-4CB1-8E53-B145C943912B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58" y="303501"/>
            <a:ext cx="9562624" cy="1263121"/>
          </a:xfrm>
          <a:prstGeom prst="rect">
            <a:avLst/>
          </a:prstGeom>
        </p:spPr>
        <p:txBody>
          <a:bodyPr vert="horz" lIns="104000" tIns="52001" rIns="104000" bIns="520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258" y="1768370"/>
            <a:ext cx="9562624" cy="5001608"/>
          </a:xfrm>
          <a:prstGeom prst="rect">
            <a:avLst/>
          </a:prstGeom>
        </p:spPr>
        <p:txBody>
          <a:bodyPr vert="horz" lIns="104000" tIns="52001" rIns="104000" bIns="520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1258" y="7024357"/>
            <a:ext cx="2479199" cy="403497"/>
          </a:xfrm>
          <a:prstGeom prst="rect">
            <a:avLst/>
          </a:prstGeom>
        </p:spPr>
        <p:txBody>
          <a:bodyPr vert="horz" lIns="104000" tIns="52001" rIns="104000" bIns="5200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F816-00D0-4619-AEA8-2ABF369AF755}" type="datetime1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30257" y="7024357"/>
            <a:ext cx="3364627" cy="403497"/>
          </a:xfrm>
          <a:prstGeom prst="rect">
            <a:avLst/>
          </a:prstGeom>
        </p:spPr>
        <p:txBody>
          <a:bodyPr vert="horz" lIns="104000" tIns="52001" rIns="104000" bIns="5200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Яновский В.В.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14683" y="7024357"/>
            <a:ext cx="2479199" cy="403497"/>
          </a:xfrm>
          <a:prstGeom prst="rect">
            <a:avLst/>
          </a:prstGeom>
        </p:spPr>
        <p:txBody>
          <a:bodyPr vert="horz" lIns="104000" tIns="52001" rIns="104000" bIns="5200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DD17F-4932-4C18-A1FF-FD578F2DA1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04000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000" indent="-390000" algn="l" defTabSz="104000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5002" indent="-325001" algn="l" defTabSz="104000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003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003" indent="-260001" algn="l" defTabSz="104000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0005" indent="-260001" algn="l" defTabSz="104000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0006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0006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0008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0008" indent="-260001" algn="l" defTabSz="104000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0001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002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003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004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004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06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40007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60007" algn="l" defTabSz="10400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chart" Target="../charts/chart27.xml"/><Relationship Id="rId9" Type="http://schemas.microsoft.com/office/2007/relationships/diagramDrawing" Target="../diagrams/drawin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alphaModFix amt="8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40669" y="6932634"/>
            <a:ext cx="7437597" cy="646091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2016 год</a:t>
            </a:r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101" y="1560735"/>
            <a:ext cx="9031368" cy="1796400"/>
          </a:xfrm>
          <a:solidFill>
            <a:schemeClr val="bg1">
              <a:alpha val="0"/>
            </a:schemeClr>
          </a:solidFill>
          <a:ln>
            <a:noFill/>
          </a:ln>
          <a:effectLst/>
          <a:scene3d>
            <a:camera prst="obliqueBottomLeft"/>
            <a:lightRig rig="harsh" dir="t">
              <a:rot lat="0" lon="0" rev="3000000"/>
            </a:lightRig>
          </a:scene3d>
          <a:sp3d extrusionH="234950" contourW="25400">
            <a:bevelT w="38100" h="0"/>
            <a:bevelB w="95250" h="50800"/>
            <a:contourClr>
              <a:srgbClr val="FFFFFF"/>
            </a:contourClr>
          </a:sp3d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Иркутская область</a:t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Нижнеилимский район</a:t>
            </a:r>
            <a: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сельское поселение</a:t>
            </a:r>
            <a: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4400" b="1" spc="50" dirty="0" smtClean="0">
                <a:ln w="1143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190500" sx="65000" sy="65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                                  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http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://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a-bsp.ru</a:t>
            </a:r>
            <a:endParaRPr lang="ru-RU" sz="4400" b="1" spc="50" dirty="0">
              <a:ln w="1143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190500" sx="65000" sy="65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6355" y="3503611"/>
            <a:ext cx="7569999" cy="1200318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Отчёт главы Березняковского СП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 работе администрации за 2016 год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 descr="Изображение 08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25137" cy="772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655888" y="146024"/>
            <a:ext cx="5311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Иркутская область</a:t>
            </a:r>
            <a:b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Нижнеилимский район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0603" y="1289032"/>
            <a:ext cx="785817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Archangelsk" pitchFamily="2" charset="0"/>
              </a:rPr>
              <a:t>Березняковское сельское поселение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отчёт главы БСП о работе администрации за 2017 год</a:t>
            </a:r>
            <a:b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55115" y="6789758"/>
            <a:ext cx="407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 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http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a-bsp.ru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Березняковское МО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Управление финансами</a:t>
            </a:r>
            <a:endParaRPr kumimoji="0" lang="ru-RU" sz="36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3479" y="1674740"/>
            <a:ext cx="8279831" cy="400110"/>
          </a:xfrm>
          <a:prstGeom prst="rect">
            <a:avLst/>
          </a:prstGeom>
          <a:noFill/>
          <a:effectLst>
            <a:innerShdw blurRad="63500" dist="50800">
              <a:prstClr val="black">
                <a:alpha val="57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Структура расходов бюджета по функциональной классификации</a:t>
            </a:r>
            <a:endParaRPr kumimoji="0" lang="ru-RU" sz="2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graphicFrame>
        <p:nvGraphicFramePr>
          <p:cNvPr id="10" name="Содержимое 3"/>
          <p:cNvGraphicFramePr>
            <a:graphicFrameLocks noGrp="1"/>
          </p:cNvGraphicFramePr>
          <p:nvPr>
            <p:ph idx="1"/>
          </p:nvPr>
        </p:nvGraphicFramePr>
        <p:xfrm>
          <a:off x="740538" y="2217726"/>
          <a:ext cx="9072626" cy="52705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15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1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93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Наименование      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Уточненный   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план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2017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года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Исполнение  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</a:rPr>
                        <a:t>%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    </a:t>
                      </a:r>
                      <a:br>
                        <a:rPr lang="ru-RU" sz="1100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исполнения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3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Сумма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(тыс. руб.)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/>
                        <a:t>Уд.вес</a:t>
                      </a:r>
                      <a:r>
                        <a:rPr lang="ru-RU" sz="1100" dirty="0"/>
                        <a:t>,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%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Сумма  (тыс.руб.)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/>
                        <a:t>Уд.вес</a:t>
                      </a:r>
                      <a:r>
                        <a:rPr lang="ru-RU" sz="1100" dirty="0"/>
                        <a:t>,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%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>
                    <a:cell3D prstMaterial="dkEdge">
                      <a:bevel prst="cross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2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Общегосударственные     </a:t>
                      </a:r>
                      <a:br>
                        <a:rPr lang="ru-RU" sz="1100" dirty="0"/>
                      </a:br>
                      <a:r>
                        <a:rPr lang="ru-RU" sz="1100" dirty="0"/>
                        <a:t>вопросы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7538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43,37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7404,7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44,48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98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Национальная оборона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252,9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1,45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251,7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1,51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Национальная безопасность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Национальная экономика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Общеэкономические вопросы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Дорожное  </a:t>
                      </a:r>
                      <a:r>
                        <a:rPr lang="ru-RU" sz="1100" dirty="0" smtClean="0"/>
                        <a:t>хозяйство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Другие</a:t>
                      </a:r>
                      <a:r>
                        <a:rPr lang="ru-RU" sz="1100" baseline="0" dirty="0" smtClean="0"/>
                        <a:t> вопросы в области национальной экономики</a:t>
                      </a:r>
                      <a:endParaRPr lang="ru-RU" sz="1100" dirty="0" smtClean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84,9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1300,4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0,49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7,48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84,9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847,3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0,51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5,09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100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65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8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Жилищно-коммунальное хозяйство</a:t>
                      </a:r>
                      <a:r>
                        <a:rPr lang="ru-RU" sz="1100" dirty="0" smtClean="0"/>
                        <a:t>: 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Жилищное хозяйство</a:t>
                      </a:r>
                      <a:endParaRPr lang="ru-RU" sz="11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Коммунальное хозяйство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благоустройство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2611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8,8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15,02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0,05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2490,2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8,8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14,96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0,05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95</a:t>
                      </a:r>
                      <a:endParaRPr lang="ru-RU" sz="1100" dirty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Образование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30,5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1,17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30,5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0,18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Культура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5536,6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31,85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5523,5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33,18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Физическая культура и спорт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0,10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+mn-ea"/>
                        </a:rPr>
                        <a:t>6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0,04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+mn-ea"/>
                        </a:rPr>
                        <a:t>33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+mn-ea"/>
                        </a:rPr>
                        <a:t>Обслуживание</a:t>
                      </a:r>
                      <a:r>
                        <a:rPr lang="ru-RU" sz="1100" baseline="0" dirty="0" smtClean="0">
                          <a:latin typeface="+mn-lt"/>
                          <a:ea typeface="+mn-ea"/>
                        </a:rPr>
                        <a:t> муниципального долга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0,2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0,2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0,00</a:t>
                      </a:r>
                      <a:endParaRPr lang="ru-RU" sz="11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100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ВСЕГО: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+mn-ea"/>
                        </a:rPr>
                        <a:t>17381,3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100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16647,8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Times New Roman"/>
                        </a:rPr>
                        <a:t>96</a:t>
                      </a:r>
                      <a:endParaRPr lang="ru-RU" sz="1100" dirty="0">
                        <a:latin typeface="+mn-lt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Народные инициативы</a:t>
            </a:r>
            <a:endParaRPr kumimoji="0" lang="ru-RU" sz="32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Березняковское МО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208547"/>
              </p:ext>
            </p:extLst>
          </p:nvPr>
        </p:nvGraphicFramePr>
        <p:xfrm>
          <a:off x="272009" y="2217726"/>
          <a:ext cx="10009112" cy="533431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4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0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59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59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31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055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506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№, п/п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Наименование мероприятия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Наименование и реквизиты </a:t>
                      </a:r>
                      <a:r>
                        <a:rPr lang="ru-RU" sz="1400" u="none" strike="noStrike" dirty="0" smtClean="0"/>
                        <a:t>нормативно-правового </a:t>
                      </a:r>
                      <a:r>
                        <a:rPr lang="ru-RU" sz="1400" u="none" strike="noStrike" dirty="0"/>
                        <a:t>акта </a:t>
                      </a:r>
                      <a:br>
                        <a:rPr lang="ru-RU" sz="1400" u="none" strike="noStrike" dirty="0"/>
                      </a:br>
                      <a:r>
                        <a:rPr lang="ru-RU" sz="1400" u="none" strike="noStrike" dirty="0"/>
                        <a:t>МО о принятии расходных обязательств по реализации мероприятий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Предусмотрено бюджетных ассигнований на </a:t>
                      </a:r>
                      <a:r>
                        <a:rPr lang="ru-RU" sz="1400" u="none" strike="noStrike" dirty="0" smtClean="0"/>
                        <a:t>2017 </a:t>
                      </a:r>
                      <a:r>
                        <a:rPr lang="ru-RU" sz="1400" u="none" strike="noStrike" dirty="0"/>
                        <a:t>год с учетом перераспределения  экономии между мероприятиями,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Фактические расходы </a:t>
                      </a:r>
                      <a:br>
                        <a:rPr lang="ru-RU" sz="1400" u="none" strike="noStrike" dirty="0"/>
                      </a:br>
                      <a:r>
                        <a:rPr lang="ru-RU" sz="1400" u="none" strike="noStrike" dirty="0"/>
                        <a:t>(освоено),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Наименование и реквизиты документа, подтверждающего выполнение мероприятия**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/>
                        <a:t>Областной </a:t>
                      </a:r>
                      <a:r>
                        <a:rPr lang="ru-RU" sz="1400" u="none" strike="noStrike" dirty="0"/>
                        <a:t>бюджет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Бюджет МО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/>
                        <a:t>Областной </a:t>
                      </a:r>
                      <a:r>
                        <a:rPr lang="ru-RU" sz="1400" u="none" strike="noStrike" dirty="0"/>
                        <a:t>бюджет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Бюджет МО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Замена окон (8 шт.) и входной двери МУК "Культурно-информационный центр Березняковского сельского поселения  Нижнеилимского района" в п.Березняки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Arial Narrow"/>
                        </a:rPr>
                        <a:t>Пост</a:t>
                      </a:r>
                      <a:r>
                        <a:rPr lang="ru-RU" sz="1400" b="0" i="0" u="none" strike="noStrike" dirty="0" smtClean="0">
                          <a:latin typeface="Arial Narrow"/>
                        </a:rPr>
                        <a:t>. № </a:t>
                      </a:r>
                      <a:r>
                        <a:rPr lang="ru-RU" sz="1400" b="0" i="0" u="none" strike="noStrike" dirty="0">
                          <a:latin typeface="Arial Narrow"/>
                        </a:rPr>
                        <a:t>67 от 06.06.2017 года "Об установлении расходных обязательств по финансированию мероприятий </a:t>
                      </a:r>
                      <a:r>
                        <a:rPr lang="ru-RU" sz="1400" b="0" i="0" u="none" strike="noStrike" dirty="0" smtClean="0">
                          <a:latin typeface="Arial Narrow"/>
                        </a:rPr>
                        <a:t>перечня </a:t>
                      </a:r>
                      <a:r>
                        <a:rPr lang="ru-RU" sz="1400" b="0" i="0" u="none" strike="noStrike" dirty="0">
                          <a:latin typeface="Arial Narrow"/>
                        </a:rPr>
                        <a:t>проектов НИ на 2017 год  Березняковского сельского поселения"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392316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372700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19616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392316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372700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19616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Arial Cyr"/>
                        </a:rPr>
                        <a:t>Акт  от 31.07.2017 года, КС-3 № 12 от 31.07.2017 года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9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</a:rPr>
                        <a:t> ИТОГО: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C00000"/>
                          </a:solidFill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392316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372700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19616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392316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372700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19616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4751" marR="4751" marT="4751" marB="0" anchor="b"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2049" y="1623068"/>
            <a:ext cx="9361040" cy="52322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Отчёт об использовании субсидии в целях софинансирование расходов, </a:t>
            </a:r>
          </a:p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связанных с реализацией мероприятий перечня проектов народных инициатив  по состоянию на 20 января 2018 года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4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0999" y="21746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Народные инициативы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68553" y="935697"/>
            <a:ext cx="4358288" cy="1059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Замена окон в библиотеке п. Березняки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53" y="1824462"/>
            <a:ext cx="4132312" cy="309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20" y="4070102"/>
            <a:ext cx="4184401" cy="249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553" y="2189126"/>
            <a:ext cx="3680235" cy="2760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689" y="4149402"/>
            <a:ext cx="4032448" cy="2376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12369" y="5949602"/>
            <a:ext cx="1368152" cy="617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solidFill>
                  <a:srgbClr val="FFFF00"/>
                </a:solidFill>
              </a:rPr>
              <a:t>До</a:t>
            </a:r>
            <a:endParaRPr lang="ru-RU" sz="50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52929" y="5949602"/>
            <a:ext cx="187220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solidFill>
                  <a:srgbClr val="FFFF00"/>
                </a:solidFill>
              </a:rPr>
              <a:t>После</a:t>
            </a:r>
            <a:endParaRPr lang="ru-RU" sz="5000" b="1" dirty="0">
              <a:solidFill>
                <a:srgbClr val="FFFF0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740963"/>
              </p:ext>
            </p:extLst>
          </p:nvPr>
        </p:nvGraphicFramePr>
        <p:xfrm>
          <a:off x="321453" y="6828802"/>
          <a:ext cx="10103685" cy="6971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7895">
                  <a:extLst>
                    <a:ext uri="{9D8B030D-6E8A-4147-A177-3AD203B41FA5}">
                      <a16:colId xmlns:a16="http://schemas.microsoft.com/office/drawing/2014/main" val="2506908594"/>
                    </a:ext>
                  </a:extLst>
                </a:gridCol>
                <a:gridCol w="3367895">
                  <a:extLst>
                    <a:ext uri="{9D8B030D-6E8A-4147-A177-3AD203B41FA5}">
                      <a16:colId xmlns:a16="http://schemas.microsoft.com/office/drawing/2014/main" val="2764303005"/>
                    </a:ext>
                  </a:extLst>
                </a:gridCol>
                <a:gridCol w="3367895">
                  <a:extLst>
                    <a:ext uri="{9D8B030D-6E8A-4147-A177-3AD203B41FA5}">
                      <a16:colId xmlns:a16="http://schemas.microsoft.com/office/drawing/2014/main" val="1675067555"/>
                    </a:ext>
                  </a:extLst>
                </a:gridCol>
              </a:tblGrid>
              <a:tr h="6971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Объём финансирования всего: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392 316 </a:t>
                      </a:r>
                      <a:r>
                        <a:rPr lang="ru-RU" sz="1600" dirty="0" err="1" smtClean="0">
                          <a:solidFill>
                            <a:sysClr val="windowText" lastClr="000000"/>
                          </a:solidFill>
                        </a:rPr>
                        <a:t>т.р</a:t>
                      </a: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Из местного бюджета: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16 616 </a:t>
                      </a:r>
                      <a:r>
                        <a:rPr lang="ru-RU" sz="1600" dirty="0" err="1" smtClean="0">
                          <a:solidFill>
                            <a:sysClr val="windowText" lastClr="000000"/>
                          </a:solidFill>
                        </a:rPr>
                        <a:t>т.р</a:t>
                      </a: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Срок реализации: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До 30.12.2017г.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36961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04457" y="210831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Социальное партнёрство</a:t>
            </a:r>
            <a:endParaRPr kumimoji="0" lang="ru-RU" sz="32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104" y="368939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Березняковское МО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40161" y="926382"/>
            <a:ext cx="8640960" cy="360040"/>
          </a:xfrm>
          <a:solidFill>
            <a:schemeClr val="bg1">
              <a:alpha val="73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rgbClr val="F92D0B"/>
                </a:solidFill>
              </a:rPr>
              <a:t>Информация о ходе работ по заключению соглашений о социально-экономическом сотрудничестве между муниципальным образованием «Березняковское сельское поселение» и организациями за  2017 г.</a:t>
            </a:r>
            <a:endParaRPr lang="ru-RU" sz="1400" dirty="0">
              <a:solidFill>
                <a:srgbClr val="F92D0B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61502722"/>
              </p:ext>
            </p:extLst>
          </p:nvPr>
        </p:nvGraphicFramePr>
        <p:xfrm>
          <a:off x="976932" y="6278881"/>
          <a:ext cx="8640960" cy="119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223103"/>
              </p:ext>
            </p:extLst>
          </p:nvPr>
        </p:nvGraphicFramePr>
        <p:xfrm>
          <a:off x="368190" y="1353039"/>
          <a:ext cx="9858444" cy="4859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2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6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№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Наименование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предприятия  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Соглашение</a:t>
                      </a:r>
                      <a:r>
                        <a:rPr lang="ru-RU" sz="1200" b="1" baseline="0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подписано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(дата и №)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План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на 2017 </a:t>
                      </a: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(т.руб</a:t>
                      </a:r>
                      <a:r>
                        <a:rPr lang="ru-RU" sz="1200" b="1" dirty="0">
                          <a:latin typeface="Arial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Исполнение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(т.руб</a:t>
                      </a:r>
                      <a:r>
                        <a:rPr lang="ru-RU" sz="1200" b="1" dirty="0">
                          <a:latin typeface="Arial"/>
                          <a:ea typeface="Times New Roman"/>
                        </a:rPr>
                        <a:t>.)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Туз Г.С.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01.03.2017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№ 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Андреева Л.А.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01.03.2017 № 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Серебряков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А.Г.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14.03.2017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 № 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32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32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4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Брюханова А.Н.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24.04.2017 № 4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Белобородов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М.П.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28.04.2017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40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40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Яковлев И.Е.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28.04.2017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6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ИП.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Подкорытова Т.В.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03.05.2017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 № 7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Лузан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А.Н.</a:t>
                      </a:r>
                      <a:endParaRPr lang="ru-RU" sz="12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35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35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Зарубин В.А.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04.05.2017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№ 9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ООО «Электрические котельные»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04.05.2017 № 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10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Коновалова Н.С.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04.05.2017 № 11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Лосева Л.Н. Хомкалова Н.П.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04.05.2017 № 12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Благотворительный Фонд Седых М.В.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29.06.2017 № 13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228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228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14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Дехтерюк В.В.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19.10.2017 № 14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138,2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138,2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Подкорытов С.В.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29.12.2017 № 15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16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ИП Марьина Н.С.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29.12.2017 № 16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18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ИТОГО: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538,2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538,2</a:t>
                      </a:r>
                      <a:endParaRPr lang="ru-RU" sz="12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2" descr="20160205_135950 копия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26817" y="288900"/>
            <a:ext cx="5422111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Культура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11909" y="2217726"/>
          <a:ext cx="2880319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3251865"/>
              </p:ext>
            </p:extLst>
          </p:nvPr>
        </p:nvGraphicFramePr>
        <p:xfrm>
          <a:off x="3598057" y="1860536"/>
          <a:ext cx="6696744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49900365"/>
              </p:ext>
            </p:extLst>
          </p:nvPr>
        </p:nvGraphicFramePr>
        <p:xfrm>
          <a:off x="583832" y="5013498"/>
          <a:ext cx="986509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26289" y="1503346"/>
            <a:ext cx="1512168" cy="612934"/>
          </a:xfrm>
          <a:prstGeom prst="downArrowCallout">
            <a:avLst/>
          </a:prstGeom>
          <a:solidFill>
            <a:prstClr val="white">
              <a:alpha val="79000"/>
            </a:prst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Структура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2" descr="20160205_135950 копия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57664260"/>
              </p:ext>
            </p:extLst>
          </p:nvPr>
        </p:nvGraphicFramePr>
        <p:xfrm>
          <a:off x="526223" y="1503346"/>
          <a:ext cx="9649072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59321361"/>
              </p:ext>
            </p:extLst>
          </p:nvPr>
        </p:nvGraphicFramePr>
        <p:xfrm>
          <a:off x="454785" y="3646486"/>
          <a:ext cx="96490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39571986"/>
              </p:ext>
            </p:extLst>
          </p:nvPr>
        </p:nvGraphicFramePr>
        <p:xfrm>
          <a:off x="488033" y="5805586"/>
          <a:ext cx="9649072" cy="148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1131" y="288900"/>
            <a:ext cx="485060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Культура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 клу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25138" cy="7578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1691" y="765026"/>
            <a:ext cx="6408712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Библиотечное обслуживание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60039" y="290428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8282"/>
              </p:ext>
            </p:extLst>
          </p:nvPr>
        </p:nvGraphicFramePr>
        <p:xfrm>
          <a:off x="380021" y="1701130"/>
          <a:ext cx="9865095" cy="2926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9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03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Модельная библиотека п. Березняки и библиотека п. Игирма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2016 г.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2017 г.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Количество пользователей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729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757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Количество посещений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8337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8363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Количество массовых мероприятий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108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91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Количество посещений на массовых мероприятиях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1875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1723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Клубные объединения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Количество участников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127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121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0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Количество посещений в клубных формированиях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485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570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7660" y="4725466"/>
            <a:ext cx="9361041" cy="2652829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144000" tIns="180000" bIns="0" rtlCol="0">
            <a:spAutoFit/>
          </a:bodyPr>
          <a:lstStyle/>
          <a:p>
            <a:r>
              <a:rPr lang="ru-RU" sz="2400" dirty="0" smtClean="0"/>
              <a:t>Расходы за 2017 год составили – 5 531,5 </a:t>
            </a:r>
            <a:r>
              <a:rPr lang="ru-RU" sz="2400" dirty="0" err="1" smtClean="0"/>
              <a:t>тыс.руб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Расходы по ремонту СДК составили – 620 316 </a:t>
            </a:r>
            <a:r>
              <a:rPr lang="ru-RU" sz="2400" dirty="0" err="1" smtClean="0"/>
              <a:t>тыс.руб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Оплата за коммунальные услуги – 1.007,190,41 тыс.руб.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Установлено стеклопакетов в СДК – 6 </a:t>
            </a:r>
            <a:r>
              <a:rPr lang="ru-RU" sz="2400" dirty="0" err="1" smtClean="0"/>
              <a:t>шт</a:t>
            </a:r>
            <a:r>
              <a:rPr lang="ru-RU" sz="2400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Установлено стеклопакетов в библиотеке п. Березняки – 6 </a:t>
            </a:r>
            <a:r>
              <a:rPr lang="ru-RU" sz="2400" dirty="0" err="1" smtClean="0"/>
              <a:t>шт</a:t>
            </a:r>
            <a:r>
              <a:rPr lang="ru-RU" sz="2400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Установлены двери во всех объектах полностью.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9" y="1674"/>
            <a:ext cx="10623665" cy="7577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3875" y="503214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19" y="332978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378896"/>
              </p:ext>
            </p:extLst>
          </p:nvPr>
        </p:nvGraphicFramePr>
        <p:xfrm>
          <a:off x="127993" y="1197074"/>
          <a:ext cx="4968552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8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877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 2017 год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65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Проведено субботников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п. Березняки - 13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6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п. Игирма - 13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36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Приняли участие по очистке и благоустройству территории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1071 чел.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6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Очищенно территорий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40 га.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115440"/>
              </p:ext>
            </p:extLst>
          </p:nvPr>
        </p:nvGraphicFramePr>
        <p:xfrm>
          <a:off x="127993" y="3501330"/>
          <a:ext cx="4968552" cy="40628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0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Произведены мероприятия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05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Из средств</a:t>
                      </a:r>
                      <a:endParaRPr lang="ru-RU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Седых М.В.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Установка окон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545">
                <a:tc rowSpan="6"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Белобородов М.П.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Зачистка свалок п. Березняки и п. Игирма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5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Дехтерюк В.В.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Благоустройство территории п. Игирма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5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Марьина Н.С.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Зачистка территории за гаражами ул. Мира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Лузан А.Н.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Благоустройство зон отдыха</a:t>
                      </a:r>
                      <a:r>
                        <a:rPr lang="ru-RU" sz="1400" baseline="0" dirty="0" smtClean="0"/>
                        <a:t> п. Березняки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Серебряков</a:t>
                      </a:r>
                      <a:r>
                        <a:rPr lang="ru-RU" sz="1600" baseline="0" dirty="0" smtClean="0"/>
                        <a:t> А.Г.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микрополосы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85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Брюханов Е.А.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Благоустройство зон отдыха</a:t>
                      </a:r>
                      <a:r>
                        <a:rPr lang="ru-RU" sz="1400" baseline="0" dirty="0" smtClean="0"/>
                        <a:t> п. Игирма</a:t>
                      </a:r>
                      <a:endParaRPr lang="ru-RU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127633"/>
              </p:ext>
            </p:extLst>
          </p:nvPr>
        </p:nvGraphicFramePr>
        <p:xfrm>
          <a:off x="5326051" y="1197074"/>
          <a:ext cx="4980000" cy="367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686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Освоено внебюджетных средств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Седых М.В.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228,0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Серебряков А.Г.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32,0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Белобородов М.П.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40,0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Лузан А.Н.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35,0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Дехтерюк В.В.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138,2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Марьина Н.С.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18,0 </a:t>
                      </a:r>
                      <a:r>
                        <a:rPr lang="ru-RU" sz="1800" dirty="0" err="1" smtClean="0"/>
                        <a:t>т.р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Брюханов Е.А.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15,0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96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Всего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506,2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515584"/>
              </p:ext>
            </p:extLst>
          </p:nvPr>
        </p:nvGraphicFramePr>
        <p:xfrm>
          <a:off x="5326052" y="5120923"/>
          <a:ext cx="4980000" cy="147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3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225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Освоено бюджетных средств – 392,316 </a:t>
                      </a:r>
                      <a:r>
                        <a:rPr lang="ru-RU" dirty="0" err="1" smtClean="0"/>
                        <a:t>т.р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25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Установка окон</a:t>
                      </a:r>
                      <a:r>
                        <a:rPr lang="ru-RU" baseline="0" dirty="0" smtClean="0"/>
                        <a:t> в библиотеке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25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Установка окон и дверей в СДК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\программы\соцццццц\_16-kopiy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798" y="50519"/>
            <a:ext cx="10571340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55313" y="21746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75151" y="909042"/>
            <a:ext cx="6102339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</a:rPr>
              <a:t>Замена окон и дверей в СДК п. Березняки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25" y="1711269"/>
            <a:ext cx="4712329" cy="320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650" y="3896852"/>
            <a:ext cx="4571216" cy="315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705" y="1917154"/>
            <a:ext cx="2063077" cy="36724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03973" y="3843078"/>
            <a:ext cx="5015468" cy="211760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16025" y="1711269"/>
            <a:ext cx="1440160" cy="56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solidFill>
                  <a:srgbClr val="FFFF00"/>
                </a:solidFill>
              </a:rPr>
              <a:t>До</a:t>
            </a:r>
            <a:endParaRPr lang="ru-RU" sz="5000" b="1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21353" y="6381650"/>
            <a:ext cx="1980513" cy="673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solidFill>
                  <a:srgbClr val="FFFF00"/>
                </a:solidFill>
              </a:rPr>
              <a:t>После</a:t>
            </a:r>
            <a:endParaRPr lang="ru-RU" sz="5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919_1617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5" y="-247975"/>
            <a:ext cx="10625138" cy="7789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62490" y="-7492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874" y="186445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20160614_1423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354" y="1007046"/>
            <a:ext cx="3500462" cy="241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497" y="646087"/>
            <a:ext cx="3108268" cy="233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817" y="833242"/>
            <a:ext cx="2706069" cy="202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029" y="2285911"/>
            <a:ext cx="2706069" cy="202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534" y="3332275"/>
            <a:ext cx="2751537" cy="1928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418" y="4969925"/>
            <a:ext cx="2832592" cy="2199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7176417" y="6237634"/>
            <a:ext cx="2960688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Зоны отдыха п. Березняки и п. Игирма</a:t>
            </a:r>
            <a:endParaRPr lang="ru-RU" sz="25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947" y="2716445"/>
            <a:ext cx="2966154" cy="2408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787" y="4174250"/>
            <a:ext cx="3861125" cy="1673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91" y="5529299"/>
            <a:ext cx="4229264" cy="1515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DSC02740.JPG"/>
          <p:cNvPicPr>
            <a:picLocks noChangeAspect="1"/>
          </p:cNvPicPr>
          <p:nvPr/>
        </p:nvPicPr>
        <p:blipFill>
          <a:blip r:embed="rId12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4764" y="6044575"/>
            <a:ext cx="3777664" cy="1396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2949185" y="6834030"/>
            <a:ext cx="2454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Площадки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п. Березняки п. Игирма</a:t>
            </a: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527015" y="5861064"/>
            <a:ext cx="1461643" cy="510767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txBody>
          <a:bodyPr wrap="none" lIns="91429" tIns="45715" rIns="91429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1246 чел.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98586" y="2932106"/>
            <a:ext cx="1313873" cy="510767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txBody>
          <a:bodyPr wrap="none" lIns="91429" tIns="45715" rIns="91429" bIns="4571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672 чел.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347" y="217462"/>
            <a:ext cx="9793043" cy="923320"/>
          </a:xfrm>
          <a:prstGeom prst="rect">
            <a:avLst/>
          </a:prstGeom>
          <a:solidFill>
            <a:schemeClr val="tx1">
              <a:lumMod val="95000"/>
              <a:lumOff val="5000"/>
              <a:alpha val="12000"/>
            </a:schemeClr>
          </a:solidFill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Население составляет 19</a:t>
            </a: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76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 pitchFamily="34" charset="0"/>
              </a:rPr>
              <a:t> чел.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6949" y="2289164"/>
            <a:ext cx="23358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Игирма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26685" y="5218122"/>
            <a:ext cx="3158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Березняки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Рисунок 12" descr="IMG_1038 копия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611" y="1717660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 descr="P1160330 копия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85" y="4646618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Изображение 07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625138" cy="757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G_20170210_105615_2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07589">
            <a:off x="988930" y="3794560"/>
            <a:ext cx="427631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049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96801">
            <a:off x="5653352" y="2238905"/>
            <a:ext cx="4255923" cy="27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Население составляет 1906ч.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21072774">
            <a:off x="1347701" y="6582310"/>
            <a:ext cx="4073617" cy="639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blipFill>
                  <a:blip r:embed="rId9"/>
                  <a:tile tx="0" ty="0" sx="100000" sy="100000" flip="none" algn="tl"/>
                </a:blip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Игирма - 668</a:t>
            </a:r>
            <a:endParaRPr lang="ru-RU" sz="3600" b="1" cap="all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20872661">
            <a:off x="6110955" y="4919613"/>
            <a:ext cx="4046830" cy="81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blipFill>
                  <a:blip r:embed="rId9"/>
                  <a:tile tx="0" ty="0" sx="100000" sy="100000" flip="none" algn="tl"/>
                </a:blip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Березняки - 1238</a:t>
            </a:r>
            <a:endParaRPr lang="ru-RU" sz="3600" b="1" cap="all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71117" y="201858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80153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14" y="1026851"/>
            <a:ext cx="4420659" cy="3286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925" y="3774788"/>
            <a:ext cx="4773582" cy="3548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0" y="1269082"/>
            <a:ext cx="4605395" cy="342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92D0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27993" y="4941490"/>
            <a:ext cx="4243124" cy="2520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Лучшая усадьба в Нижнеилимском районе: Сумин В.В. – премия 5000 р.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Ремонт магазин «Фортуна» и «Меркурий»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2" y="0"/>
            <a:ext cx="10630969" cy="758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380153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71117" y="201858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 (субботники) 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822" y="1034472"/>
            <a:ext cx="2964252" cy="2223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806" y="4120092"/>
            <a:ext cx="3528392" cy="211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06" y="4690541"/>
            <a:ext cx="3948666" cy="236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359" y="2388046"/>
            <a:ext cx="3392660" cy="226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680" y="5130842"/>
            <a:ext cx="3734018" cy="2233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971" y="1034472"/>
            <a:ext cx="2810665" cy="21376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36" y="2277194"/>
            <a:ext cx="2917003" cy="207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55313" y="217462"/>
            <a:ext cx="5922177" cy="58476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0625137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2" t="-641" r="-1092" b="641"/>
          <a:stretch/>
        </p:blipFill>
        <p:spPr>
          <a:xfrm>
            <a:off x="1465" y="0"/>
            <a:ext cx="10625138" cy="75787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79137" y="210831"/>
            <a:ext cx="5922177" cy="584765"/>
          </a:xfrm>
          <a:prstGeom prst="rect">
            <a:avLst/>
          </a:prstGeom>
          <a:solidFill>
            <a:srgbClr val="FFFF00">
              <a:alpha val="71000"/>
            </a:srgb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Благоустройство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625" y="472197"/>
            <a:ext cx="4221353" cy="6467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96782" y="1828346"/>
            <a:ext cx="5976666" cy="43204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57" y="1591191"/>
            <a:ext cx="4752609" cy="449938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9624" y="6165626"/>
            <a:ext cx="5997041" cy="12834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I </a:t>
            </a:r>
            <a:r>
              <a:rPr lang="ru-RU" sz="2500" b="1" dirty="0" smtClean="0">
                <a:solidFill>
                  <a:srgbClr val="FF0000"/>
                </a:solidFill>
              </a:rPr>
              <a:t>место по благоустройству заняло наше БСП.</a:t>
            </a:r>
          </a:p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Вручили подарок принтер</a:t>
            </a:r>
            <a:endParaRPr lang="ru-RU" sz="2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5137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12437" y="360338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Решение социальных вопросов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105232"/>
              </p:ext>
            </p:extLst>
          </p:nvPr>
        </p:nvGraphicFramePr>
        <p:xfrm>
          <a:off x="240471" y="2003412"/>
          <a:ext cx="471490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31904306"/>
              </p:ext>
            </p:extLst>
          </p:nvPr>
        </p:nvGraphicFramePr>
        <p:xfrm>
          <a:off x="5169693" y="2003412"/>
          <a:ext cx="514353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32604151"/>
              </p:ext>
            </p:extLst>
          </p:nvPr>
        </p:nvGraphicFramePr>
        <p:xfrm>
          <a:off x="311909" y="5503874"/>
          <a:ext cx="9971132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900"/>
            <a:ext cx="10625138" cy="728982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151309"/>
              </p:ext>
            </p:extLst>
          </p:nvPr>
        </p:nvGraphicFramePr>
        <p:xfrm>
          <a:off x="811976" y="1431905"/>
          <a:ext cx="9144063" cy="595455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0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305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№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Поселковые мероприятия за 2017 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Участников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Новый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Детские поселковые ёлки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защитника отечества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Международный день 8 Марта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победы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матери (посещение на дому)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65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памяти и скорби «Свеча памяти»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</a:t>
                      </a:r>
                      <a:r>
                        <a:rPr lang="ru-RU" sz="1600" baseline="0" dirty="0" smtClean="0"/>
                        <a:t> молодёжи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</a:t>
                      </a:r>
                      <a:r>
                        <a:rPr lang="ru-RU" sz="1600" baseline="0" dirty="0" smtClean="0"/>
                        <a:t> семьи, любви и верности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45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физкультурника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знаний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пожилого человека «Осень жизни – пора золотая»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единства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День матери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Интеллектуальные турниры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20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Работа Клуба по интересам, работа спортзала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постоянно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12437" y="360338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Решение социальных вопросов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0625139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26751" y="288900"/>
            <a:ext cx="5859289" cy="46165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Молодёжная политика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спорт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033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661" y="1360470"/>
            <a:ext cx="9505055" cy="246221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b="1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На территории поселения имеются спортивные сооружения: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</a:t>
            </a:r>
            <a:r>
              <a:rPr lang="ru-RU" sz="1400" b="1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п. Березняки:  </a:t>
            </a: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Стадион, спортивные сооружения, детские площадки 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                              спортзал в школе, спортзал в администрации.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</a:t>
            </a:r>
            <a:r>
              <a:rPr lang="ru-RU" sz="1400" b="1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п. Игирма:  </a:t>
            </a: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Стадион (футбольное поле), стадион при школе, спортзал </a:t>
            </a:r>
          </a:p>
          <a:p>
            <a:pPr algn="just">
              <a:buNone/>
            </a:pPr>
            <a:r>
              <a:rPr lang="ru-RU" sz="1400" dirty="0" smtClean="0">
                <a:latin typeface="Georgia" pitchFamily="18" charset="0"/>
                <a:ea typeface="Tahoma" pitchFamily="34" charset="0"/>
                <a:cs typeface="Tahoma" pitchFamily="34" charset="0"/>
              </a:rPr>
              <a:t>                               в    школе,   детские площадки.</a:t>
            </a:r>
          </a:p>
          <a:p>
            <a:pPr algn="just">
              <a:buNone/>
            </a:pPr>
            <a:r>
              <a:rPr lang="ru-RU" sz="1400" dirty="0" smtClean="0">
                <a:latin typeface="Sylfaen" pitchFamily="18" charset="0"/>
                <a:ea typeface="Meiryo" pitchFamily="34" charset="-128"/>
                <a:cs typeface="Meiryo" pitchFamily="34" charset="-128"/>
              </a:rPr>
              <a:t>Проводим в летнее время спортивные встречи, выезжаем на все спортивные мероприятия районного масштаба. В школах работают три преподавателя физкультуры. Два специалиста по молодёжной политике и спорту при администрации Березняковского сельского поселения. Созданы спортивные клубы, занимается спортом население всех возрастов, активную жизненную позицию в спорте занимают люди пенсионного возраста. </a:t>
            </a:r>
          </a:p>
          <a:p>
            <a:pPr algn="just">
              <a:buNone/>
            </a:pPr>
            <a:r>
              <a:rPr lang="ru-RU" sz="1400" dirty="0" smtClean="0">
                <a:latin typeface="Sylfaen" pitchFamily="18" charset="0"/>
                <a:ea typeface="Meiryo" pitchFamily="34" charset="-128"/>
                <a:cs typeface="Meiryo" pitchFamily="34" charset="-128"/>
              </a:rPr>
              <a:t>     Продолжают работу спортивные залы при администрации БСП и в ДК п. Игирма, установлены тренажёры, бильярдные и теннисные столы.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51224623"/>
              </p:ext>
            </p:extLst>
          </p:nvPr>
        </p:nvGraphicFramePr>
        <p:xfrm>
          <a:off x="240471" y="4075114"/>
          <a:ext cx="54292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94725908"/>
              </p:ext>
            </p:extLst>
          </p:nvPr>
        </p:nvGraphicFramePr>
        <p:xfrm>
          <a:off x="5741197" y="4075114"/>
          <a:ext cx="464347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9794"/>
            <a:ext cx="10623665" cy="821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383875" y="217462"/>
            <a:ext cx="5922177" cy="584765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Общественные формирования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8900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635496"/>
              </p:ext>
            </p:extLst>
          </p:nvPr>
        </p:nvGraphicFramePr>
        <p:xfrm>
          <a:off x="169032" y="1360470"/>
          <a:ext cx="10215636" cy="3169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74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8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0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Общественные формирования БСП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чис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 Мероприятия районные</a:t>
                      </a:r>
                      <a:r>
                        <a:rPr lang="ru-RU" sz="1400" baseline="0" dirty="0" smtClean="0"/>
                        <a:t> и областные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чис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Женсовет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Женсовет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Совет ветеранов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Совет ветеранов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Совет отцов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Совет отцов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Клубы по интересам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Клубы по интересам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клубы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Спортивные клубы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Высшая народная школа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Высшая народная школа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Молодёжный парламент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Молодёжный парламент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83347" y="4789494"/>
            <a:ext cx="9715568" cy="2677656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numCol="2">
            <a:spAutoFit/>
          </a:bodyPr>
          <a:lstStyle/>
          <a:p>
            <a:pPr lvl="0">
              <a:buNone/>
            </a:pPr>
            <a:r>
              <a:rPr lang="ru-RU" sz="1400" b="1" dirty="0" smtClean="0">
                <a:solidFill>
                  <a:schemeClr val="bg1"/>
                </a:solidFill>
              </a:rPr>
              <a:t>Участие в районных и областных мероприятиях:</a:t>
            </a:r>
            <a:endParaRPr lang="ru-RU" sz="1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Летние спортивные сельские игры – 31 чел.;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«Весенние вдохновение» – конкурсно - игровая программа для команд ветеранов – 2 чел.;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«Дневной дозор» – (организован СДК и Молодёжным парламентом БСП) – участвовало 4 команд района;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Встреча совета ветеранов: п. Семигорск – ансамбль «</a:t>
            </a:r>
            <a:r>
              <a:rPr lang="ru-RU" sz="1400" dirty="0" err="1" smtClean="0">
                <a:solidFill>
                  <a:schemeClr val="bg1"/>
                </a:solidFill>
              </a:rPr>
              <a:t>Семигорочка</a:t>
            </a:r>
            <a:r>
              <a:rPr lang="ru-RU" sz="1400" dirty="0" smtClean="0">
                <a:solidFill>
                  <a:schemeClr val="bg1"/>
                </a:solidFill>
              </a:rPr>
              <a:t>», п. Игирма – ансамбль «Зазнобушка» (социальное партнёрство).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Участие в районном конкурсе людей с ограниченными возможностями «Не возможное возможно» - 6 чел.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Выезд команды Молодёжного парламента БСП в г. Железногорск – Илимский для участия в районной ВСЭ – 6 чел.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Выезд Совета Ветеранов п. Березняки в г. Железногорск – Илимский на Новогодний КВН – 6 чел.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>
                <a:solidFill>
                  <a:schemeClr val="bg1"/>
                </a:solidFill>
              </a:rPr>
              <a:t>Выезд </a:t>
            </a:r>
            <a:r>
              <a:rPr lang="ru-RU" sz="1400" dirty="0" smtClean="0">
                <a:solidFill>
                  <a:schemeClr val="bg1"/>
                </a:solidFill>
              </a:rPr>
              <a:t>коллектива «Зазнобушек» в </a:t>
            </a:r>
            <a:r>
              <a:rPr lang="ru-RU" sz="1400" dirty="0">
                <a:solidFill>
                  <a:schemeClr val="bg1"/>
                </a:solidFill>
              </a:rPr>
              <a:t>г. Железногорск – </a:t>
            </a:r>
            <a:r>
              <a:rPr lang="ru-RU" sz="1400" dirty="0" smtClean="0">
                <a:solidFill>
                  <a:schemeClr val="bg1"/>
                </a:solidFill>
              </a:rPr>
              <a:t>Илимский на конкурс «Бал цветов»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Выезд ансамбля «Апельсин» на областной фестиваль конкурс «Поющие «Приангарье»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400" dirty="0" smtClean="0">
                <a:solidFill>
                  <a:schemeClr val="bg1"/>
                </a:solidFill>
              </a:rPr>
              <a:t>Участие в 12-ом районном фестивале «Весенние вдохновение» - 8 кол (74 участника)</a:t>
            </a:r>
          </a:p>
          <a:p>
            <a:pPr marL="342900" lvl="0" indent="-342900">
              <a:buFont typeface="+mj-lt"/>
              <a:buAutoNum type="arabicParenR"/>
            </a:pPr>
            <a:endParaRPr lang="ru-RU" sz="1400" dirty="0" smtClean="0">
              <a:solidFill>
                <a:schemeClr val="bg1"/>
              </a:solidFill>
            </a:endParaRPr>
          </a:p>
          <a:p>
            <a:pPr lvl="0"/>
            <a:endParaRPr lang="ru-RU" sz="1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360338"/>
            <a:ext cx="6003305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Комиссии при администрации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46481037"/>
              </p:ext>
            </p:extLst>
          </p:nvPr>
        </p:nvGraphicFramePr>
        <p:xfrm>
          <a:off x="311909" y="1574784"/>
          <a:ext cx="98650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8267989"/>
              </p:ext>
            </p:extLst>
          </p:nvPr>
        </p:nvGraphicFramePr>
        <p:xfrm>
          <a:off x="344017" y="4509442"/>
          <a:ext cx="98650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288900"/>
            <a:ext cx="6003305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Комиссии при администрации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98771146"/>
              </p:ext>
            </p:extLst>
          </p:nvPr>
        </p:nvGraphicFramePr>
        <p:xfrm>
          <a:off x="383347" y="1574784"/>
          <a:ext cx="97930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9778938"/>
              </p:ext>
            </p:extLst>
          </p:nvPr>
        </p:nvGraphicFramePr>
        <p:xfrm>
          <a:off x="169033" y="4503742"/>
          <a:ext cx="4927512" cy="266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59700242"/>
              </p:ext>
            </p:extLst>
          </p:nvPr>
        </p:nvGraphicFramePr>
        <p:xfrm>
          <a:off x="5240561" y="4503742"/>
          <a:ext cx="5144106" cy="266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0625138" cy="757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перфолента 2"/>
          <p:cNvSpPr/>
          <p:nvPr/>
        </p:nvSpPr>
        <p:spPr>
          <a:xfrm>
            <a:off x="4741065" y="217462"/>
            <a:ext cx="5644405" cy="969331"/>
          </a:xfrm>
          <a:prstGeom prst="flowChartPunchedTape">
            <a:avLst/>
          </a:prstGeom>
          <a:solidFill>
            <a:srgbClr val="0070C0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lIns="91429" tIns="45715" rIns="91429" bIns="45715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Военно-учётный стол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96702707"/>
              </p:ext>
            </p:extLst>
          </p:nvPr>
        </p:nvGraphicFramePr>
        <p:xfrm>
          <a:off x="1454917" y="1574784"/>
          <a:ext cx="7817522" cy="293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90381241"/>
              </p:ext>
            </p:extLst>
          </p:nvPr>
        </p:nvGraphicFramePr>
        <p:xfrm>
          <a:off x="240471" y="5013498"/>
          <a:ext cx="996864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01" y="2421210"/>
            <a:ext cx="10215634" cy="258532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Березняковское сельское поселение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В состав МО входит два населённых пункта п. Березняки, п. Игирма.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Сохранена инфраструктура: в обоих поселениях имеются школы – 2, ДОУ – 2, СДК – 2, библиотеки – 2, больница – 1, ФАП – 1, администрация в п. Березняки с офисным зданием в п. Игирма.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Администрация решает самые насущные, самые близкие и часто встречающиеся повседневные проблемы своих жителей.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Успех преобразований, происходящий в поселении во многом зависит от нашей совместной работы и от доверия друг к другу. Это очень серьёзный и важный вопрос является основным приоритетом в нашей повседневной работе.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2707" y="503214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Краткая справка о поселении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25137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02893" y="860404"/>
            <a:ext cx="6722245" cy="46165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Гражданская оборона и чрезвычайные ситуации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0338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0744523"/>
              </p:ext>
            </p:extLst>
          </p:nvPr>
        </p:nvGraphicFramePr>
        <p:xfrm>
          <a:off x="265169" y="1557114"/>
          <a:ext cx="6055512" cy="214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5169" y="3789362"/>
            <a:ext cx="6055512" cy="3600986"/>
          </a:xfrm>
          <a:prstGeom prst="rect">
            <a:avLst/>
          </a:prstGeom>
          <a:solidFill>
            <a:srgbClr val="FFFFFF">
              <a:shade val="85000"/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900" b="1" dirty="0"/>
              <a:t>п</a:t>
            </a:r>
            <a:r>
              <a:rPr lang="ru-RU" sz="1900" b="1" dirty="0" smtClean="0"/>
              <a:t>. Березняки :</a:t>
            </a:r>
            <a:endParaRPr lang="ru-RU" sz="1900" dirty="0" smtClean="0"/>
          </a:p>
          <a:p>
            <a:pPr>
              <a:buFont typeface="Wingdings" pitchFamily="2" charset="2"/>
              <a:buChar char="ü"/>
            </a:pPr>
            <a:r>
              <a:rPr lang="ru-RU" sz="1900" dirty="0" smtClean="0"/>
              <a:t> обновление мин.полосы вокруг свалки ТБО – 0,4 га.;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/>
              <a:t> создание </a:t>
            </a:r>
            <a:r>
              <a:rPr lang="ru-RU" sz="1900" dirty="0" err="1" smtClean="0"/>
              <a:t>мин.полосы</a:t>
            </a:r>
            <a:r>
              <a:rPr lang="ru-RU" sz="1900" dirty="0" smtClean="0"/>
              <a:t> больница – </a:t>
            </a:r>
            <a:r>
              <a:rPr lang="ru-RU" sz="1900" dirty="0" err="1" smtClean="0"/>
              <a:t>Усть</a:t>
            </a:r>
            <a:r>
              <a:rPr lang="ru-RU" sz="1900" dirty="0" smtClean="0"/>
              <a:t> – </a:t>
            </a:r>
            <a:r>
              <a:rPr lang="ru-RU" sz="1900" dirty="0" err="1" smtClean="0"/>
              <a:t>Илимское</a:t>
            </a:r>
            <a:r>
              <a:rPr lang="ru-RU" sz="1900" dirty="0" smtClean="0"/>
              <a:t> водохранилище– 1,8 км.;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/>
              <a:t>Уборка кустарников , 47 457,м</a:t>
            </a:r>
            <a:r>
              <a:rPr lang="ru-RU" sz="1900" baseline="30000" dirty="0" smtClean="0"/>
              <a:t>2</a:t>
            </a:r>
            <a:r>
              <a:rPr lang="ru-RU" sz="1900" dirty="0" smtClean="0"/>
              <a:t>. – 140 т.</a:t>
            </a:r>
          </a:p>
          <a:p>
            <a:r>
              <a:rPr lang="ru-RU" sz="1900" b="1" dirty="0"/>
              <a:t>п</a:t>
            </a:r>
            <a:r>
              <a:rPr lang="ru-RU" sz="1900" b="1" dirty="0" smtClean="0"/>
              <a:t>. Игирма :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/>
              <a:t> создание мин.полосы с юго - восточной стороны -  3,2га. ; 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/>
              <a:t> обновление мин.полосы по периметру населенного пункта – 2,5 км.;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/>
              <a:t> Уборка кустарников , мелких деревьев и сухой травы - 3100м</a:t>
            </a:r>
            <a:r>
              <a:rPr lang="ru-RU" sz="1900" baseline="40000" dirty="0" smtClean="0"/>
              <a:t>2</a:t>
            </a:r>
            <a:r>
              <a:rPr lang="ru-RU" sz="1900" dirty="0" smtClean="0"/>
              <a:t>. – 150т.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697" y="1662127"/>
            <a:ext cx="2831175" cy="21233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240" y="3278208"/>
            <a:ext cx="3047199" cy="21613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850" y="4862514"/>
            <a:ext cx="3240360" cy="2213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5138" cy="757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169561" y="217462"/>
            <a:ext cx="6279367" cy="52321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Информация о работе администрации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18435523"/>
              </p:ext>
            </p:extLst>
          </p:nvPr>
        </p:nvGraphicFramePr>
        <p:xfrm>
          <a:off x="240471" y="2003412"/>
          <a:ext cx="6357981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нутый угол 5"/>
          <p:cNvSpPr/>
          <p:nvPr/>
        </p:nvSpPr>
        <p:spPr>
          <a:xfrm>
            <a:off x="6812767" y="1289032"/>
            <a:ext cx="3500462" cy="5969198"/>
          </a:xfrm>
          <a:prstGeom prst="foldedCorner">
            <a:avLst>
              <a:gd name="adj" fmla="val 9354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1400" b="1" dirty="0" smtClean="0">
                <a:latin typeface="Century" pitchFamily="18" charset="0"/>
                <a:cs typeface="Times New Roman" pitchFamily="18" charset="0"/>
              </a:rPr>
              <a:t>При администрации работают комиссии:</a:t>
            </a:r>
            <a:endParaRPr lang="ru-RU" sz="1400" dirty="0" smtClean="0">
              <a:latin typeface="Century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Жилищная комиссия по задолженности за коммунальные услуги </a:t>
            </a: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Комиссия по делам несовершеннолетних</a:t>
            </a: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Совет содействия семье и школе</a:t>
            </a:r>
          </a:p>
          <a:p>
            <a:pPr lvl="0">
              <a:buFont typeface="Wingdings" pitchFamily="2" charset="2"/>
              <a:buChar char="§"/>
            </a:pPr>
            <a:r>
              <a:rPr lang="ru-RU" sz="1400" dirty="0" smtClean="0">
                <a:latin typeface="Century" pitchFamily="18" charset="0"/>
                <a:cs typeface="Times New Roman" pitchFamily="18" charset="0"/>
              </a:rPr>
              <a:t>Административная  комиссия</a:t>
            </a:r>
          </a:p>
          <a:p>
            <a:pPr lvl="0">
              <a:buNone/>
            </a:pPr>
            <a:r>
              <a:rPr lang="ru-RU" sz="1400" b="1" dirty="0" smtClean="0">
                <a:latin typeface="Century" pitchFamily="18" charset="0"/>
              </a:rPr>
              <a:t>Работа по программам:</a:t>
            </a:r>
            <a:endParaRPr lang="ru-RU" sz="1400" dirty="0" smtClean="0">
              <a:latin typeface="Century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Комплексное развитие систем коммунальной инфраструктуры на территории МО «Березняковское сельское поселение»: </a:t>
            </a:r>
          </a:p>
          <a:p>
            <a:pPr marL="400050" lvl="0" indent="-400050">
              <a:buFont typeface="+mj-lt"/>
              <a:buAutoNum type="alphaLcPeriod"/>
            </a:pPr>
            <a:r>
              <a:rPr lang="ru-RU" sz="1400" dirty="0" smtClean="0">
                <a:latin typeface="Century" pitchFamily="18" charset="0"/>
              </a:rPr>
              <a:t>«Чистая вода» (строительство КОС)</a:t>
            </a:r>
          </a:p>
          <a:p>
            <a:pPr marL="400050" lvl="0" indent="-400050">
              <a:buFont typeface="+mj-lt"/>
              <a:buAutoNum type="alphaLcPeriod"/>
            </a:pPr>
            <a:r>
              <a:rPr lang="ru-RU" sz="1400" dirty="0" smtClean="0">
                <a:latin typeface="Century" pitchFamily="18" charset="0"/>
              </a:rPr>
              <a:t>«Энергоснабжения и повышения энергетической эффективности</a:t>
            </a:r>
          </a:p>
          <a:p>
            <a:pPr lvl="0"/>
            <a:r>
              <a:rPr lang="ru-RU" sz="1400" dirty="0" smtClean="0">
                <a:latin typeface="Century" pitchFamily="18" charset="0"/>
              </a:rPr>
              <a:t>в.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 Модернизация объектов коммунальной инфраструктуры на территории МО БСП.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Развитие автомобильных дорог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Century" pitchFamily="18" charset="0"/>
              </a:rPr>
              <a:t>Областная программа «Народная инициатива»</a:t>
            </a:r>
          </a:p>
          <a:p>
            <a:pPr lvl="0">
              <a:buFont typeface="Wingdings" pitchFamily="2" charset="2"/>
              <a:buChar char="Ø"/>
            </a:pPr>
            <a:endParaRPr lang="ru-RU" sz="1400" dirty="0" smtClean="0"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169561" y="217462"/>
            <a:ext cx="6279367" cy="52321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Информация о работе администрации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83347" y="1717660"/>
            <a:ext cx="9858444" cy="5684818"/>
          </a:xfrm>
          <a:prstGeom prst="horizontalScroll">
            <a:avLst/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Работаем согласно планов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(годовые, месячные)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Ежемесячно проводится Административный Совет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приглашением руководителей предприятий и общественности; совместные заседания Думы БСП и Административного Совета.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Приём граждан в п. Березняки проводиться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понедельник, вторник, пятница;  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п. Игирма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каждый четверг.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Среда  - выездной день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район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решения вопросов нашего поселения (пенсии, пособия, субсидия, приватизация и т.д.), совещания и семинары.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течение года проводим собрания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подготовке и запуску летних водопроводов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подготовке картофельных участков п. Березняки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выпасу частного скота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итогам работы управляющих компаний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Отчётные собрания администрации БСП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По противопожарной безопасности населения в осенне-зимний и весенне-летний периоды.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Тесно работаем с депутатским корпусом Думы Березняковского сельского поселения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состав 9 человек. Заседания Думы и комиссий проводятся ежемесячно, рассматривают вопросы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жизнедеятельности поселения и нормативно-правовые акты.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986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2489" y="209876"/>
            <a:ext cx="576064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Система образования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70240"/>
              </p:ext>
            </p:extLst>
          </p:nvPr>
        </p:nvGraphicFramePr>
        <p:xfrm>
          <a:off x="200001" y="1443349"/>
          <a:ext cx="4464497" cy="20956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2976">
                  <a:extLst>
                    <a:ext uri="{9D8B030D-6E8A-4147-A177-3AD203B41FA5}">
                      <a16:colId xmlns:a16="http://schemas.microsoft.com/office/drawing/2014/main" val="3957206180"/>
                    </a:ext>
                  </a:extLst>
                </a:gridCol>
                <a:gridCol w="1188328">
                  <a:extLst>
                    <a:ext uri="{9D8B030D-6E8A-4147-A177-3AD203B41FA5}">
                      <a16:colId xmlns:a16="http://schemas.microsoft.com/office/drawing/2014/main" val="3786002499"/>
                    </a:ext>
                  </a:extLst>
                </a:gridCol>
                <a:gridCol w="1253193">
                  <a:extLst>
                    <a:ext uri="{9D8B030D-6E8A-4147-A177-3AD203B41FA5}">
                      <a16:colId xmlns:a16="http://schemas.microsoft.com/office/drawing/2014/main" val="2119476042"/>
                    </a:ext>
                  </a:extLst>
                </a:gridCol>
              </a:tblGrid>
              <a:tr h="51856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Березняковская СОШ – 117 уч-ся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2016 г.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2017 г.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9821917"/>
                  </a:ext>
                </a:extLst>
              </a:tr>
              <a:tr h="5185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Работающий персонал всего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5887532"/>
                  </a:ext>
                </a:extLst>
              </a:tr>
              <a:tr h="3582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0034361"/>
                  </a:ext>
                </a:extLst>
              </a:tr>
              <a:tr h="5185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Обслуживающий персонал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87535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847421"/>
              </p:ext>
            </p:extLst>
          </p:nvPr>
        </p:nvGraphicFramePr>
        <p:xfrm>
          <a:off x="5096544" y="1428220"/>
          <a:ext cx="5184577" cy="21107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2290">
                  <a:extLst>
                    <a:ext uri="{9D8B030D-6E8A-4147-A177-3AD203B41FA5}">
                      <a16:colId xmlns:a16="http://schemas.microsoft.com/office/drawing/2014/main" val="329807634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59251336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3919569538"/>
                    </a:ext>
                  </a:extLst>
                </a:gridCol>
              </a:tblGrid>
              <a:tr h="7035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ДОУ «Ручеёк» п. Березняки: 51 чел.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 г.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2465742"/>
                  </a:ext>
                </a:extLst>
              </a:tr>
              <a:tr h="703584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Работ., персонал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969021"/>
                  </a:ext>
                </a:extLst>
              </a:tr>
              <a:tr h="703584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Очередь в ДОУ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40813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016362"/>
              </p:ext>
            </p:extLst>
          </p:nvPr>
        </p:nvGraphicFramePr>
        <p:xfrm>
          <a:off x="200001" y="3910276"/>
          <a:ext cx="10153128" cy="34380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8851">
                  <a:extLst>
                    <a:ext uri="{9D8B030D-6E8A-4147-A177-3AD203B41FA5}">
                      <a16:colId xmlns:a16="http://schemas.microsoft.com/office/drawing/2014/main" val="2820990565"/>
                    </a:ext>
                  </a:extLst>
                </a:gridCol>
                <a:gridCol w="4697713">
                  <a:extLst>
                    <a:ext uri="{9D8B030D-6E8A-4147-A177-3AD203B41FA5}">
                      <a16:colId xmlns:a16="http://schemas.microsoft.com/office/drawing/2014/main" val="1949660795"/>
                    </a:ext>
                  </a:extLst>
                </a:gridCol>
                <a:gridCol w="454620">
                  <a:extLst>
                    <a:ext uri="{9D8B030D-6E8A-4147-A177-3AD203B41FA5}">
                      <a16:colId xmlns:a16="http://schemas.microsoft.com/office/drawing/2014/main" val="1852275290"/>
                    </a:ext>
                  </a:extLst>
                </a:gridCol>
                <a:gridCol w="4621944">
                  <a:extLst>
                    <a:ext uri="{9D8B030D-6E8A-4147-A177-3AD203B41FA5}">
                      <a16:colId xmlns:a16="http://schemas.microsoft.com/office/drawing/2014/main" val="597089405"/>
                    </a:ext>
                  </a:extLst>
                </a:gridCol>
              </a:tblGrid>
              <a:tr h="476496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Проблемные вопросы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23696"/>
                  </a:ext>
                </a:extLst>
              </a:tr>
              <a:tr h="47649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Оборудование для медицинского кабинета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Капитальный ремонт кровли ДОУ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927980"/>
                  </a:ext>
                </a:extLst>
              </a:tr>
              <a:tr h="47649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Обновление школьной мебели и технологического оборудования для пищеблока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Приобретение жарочного шкафа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79707"/>
                  </a:ext>
                </a:extLst>
              </a:tr>
              <a:tr h="47649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Замена кровли музея М.К. Янгеля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Замена входных дверей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712337"/>
                  </a:ext>
                </a:extLst>
              </a:tr>
              <a:tr h="47649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Приобретения стиральной машины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Оборудование для медкабинета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669450"/>
                  </a:ext>
                </a:extLst>
              </a:tr>
              <a:tr h="476496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Достижения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884435"/>
                  </a:ext>
                </a:extLst>
              </a:tr>
              <a:tr h="476496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Ремонт спортивного зала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6275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92489" y="209876"/>
            <a:ext cx="576064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Система образования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04986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239027"/>
              </p:ext>
            </p:extLst>
          </p:nvPr>
        </p:nvGraphicFramePr>
        <p:xfrm>
          <a:off x="272009" y="1485106"/>
          <a:ext cx="4405809" cy="24718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67402308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48123345"/>
                    </a:ext>
                  </a:extLst>
                </a:gridCol>
                <a:gridCol w="1021433">
                  <a:extLst>
                    <a:ext uri="{9D8B030D-6E8A-4147-A177-3AD203B41FA5}">
                      <a16:colId xmlns:a16="http://schemas.microsoft.com/office/drawing/2014/main" val="2250124858"/>
                    </a:ext>
                  </a:extLst>
                </a:gridCol>
              </a:tblGrid>
              <a:tr h="590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Игирменская ООШ: 57 уч-ся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 г.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8167222"/>
                  </a:ext>
                </a:extLst>
              </a:tr>
              <a:tr h="59028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Работающий персонал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34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507028"/>
                  </a:ext>
                </a:extLst>
              </a:tr>
              <a:tr h="59028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педагоги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7109832"/>
                  </a:ext>
                </a:extLst>
              </a:tr>
              <a:tr h="59028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Обслуживающий персонал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299108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457409"/>
              </p:ext>
            </p:extLst>
          </p:nvPr>
        </p:nvGraphicFramePr>
        <p:xfrm>
          <a:off x="5049570" y="1934388"/>
          <a:ext cx="5328592" cy="2022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72209">
                  <a:extLst>
                    <a:ext uri="{9D8B030D-6E8A-4147-A177-3AD203B41FA5}">
                      <a16:colId xmlns:a16="http://schemas.microsoft.com/office/drawing/2014/main" val="337145195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6600806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095016220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868757079"/>
                    </a:ext>
                  </a:extLst>
                </a:gridCol>
              </a:tblGrid>
              <a:tr h="6005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Дошкольная группа п. Игирма: 20 чел.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 г.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 г.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357248"/>
                  </a:ext>
                </a:extLst>
              </a:tr>
              <a:tr h="119965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Очерёдность в дошкольную группу п. Игирма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852025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756625"/>
              </p:ext>
            </p:extLst>
          </p:nvPr>
        </p:nvGraphicFramePr>
        <p:xfrm>
          <a:off x="344017" y="4585903"/>
          <a:ext cx="10009112" cy="27363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061">
                  <a:extLst>
                    <a:ext uri="{9D8B030D-6E8A-4147-A177-3AD203B41FA5}">
                      <a16:colId xmlns:a16="http://schemas.microsoft.com/office/drawing/2014/main" val="1962345732"/>
                    </a:ext>
                  </a:extLst>
                </a:gridCol>
                <a:gridCol w="9590051">
                  <a:extLst>
                    <a:ext uri="{9D8B030D-6E8A-4147-A177-3AD203B41FA5}">
                      <a16:colId xmlns:a16="http://schemas.microsoft.com/office/drawing/2014/main" val="672178486"/>
                    </a:ext>
                  </a:extLst>
                </a:gridCol>
              </a:tblGrid>
              <a:tr h="54726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Проблемные вопросы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370908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Обновление мебели в начальной школе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5110325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Замена кровли Игирменской ОСШ школы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4588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Камеры видеонаблюдения</a:t>
                      </a:r>
                      <a:r>
                        <a:rPr lang="ru-RU" baseline="0" dirty="0" smtClean="0"/>
                        <a:t> и их установка, в школу и дошкольную группу.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9661819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Приобретение и установка технологического оборудования для пищеблока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03003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6465" y="188961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Здравоохранение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572631"/>
              </p:ext>
            </p:extLst>
          </p:nvPr>
        </p:nvGraphicFramePr>
        <p:xfrm>
          <a:off x="200001" y="1557115"/>
          <a:ext cx="4896544" cy="24762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5422">
                  <a:extLst>
                    <a:ext uri="{9D8B030D-6E8A-4147-A177-3AD203B41FA5}">
                      <a16:colId xmlns:a16="http://schemas.microsoft.com/office/drawing/2014/main" val="4052603910"/>
                    </a:ext>
                  </a:extLst>
                </a:gridCol>
                <a:gridCol w="2744938">
                  <a:extLst>
                    <a:ext uri="{9D8B030D-6E8A-4147-A177-3AD203B41FA5}">
                      <a16:colId xmlns:a16="http://schemas.microsoft.com/office/drawing/2014/main" val="406550079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271518588"/>
                    </a:ext>
                  </a:extLst>
                </a:gridCol>
              </a:tblGrid>
              <a:tr h="363368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Состав медицинского персонала БУБ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740067"/>
                  </a:ext>
                </a:extLst>
              </a:tr>
              <a:tr h="3074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врачи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8721"/>
                  </a:ext>
                </a:extLst>
              </a:tr>
              <a:tr h="3074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медсёстры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19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761297"/>
                  </a:ext>
                </a:extLst>
              </a:tr>
              <a:tr h="3074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мл. персонал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822870"/>
                  </a:ext>
                </a:extLst>
              </a:tr>
              <a:tr h="3074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прочие рабочие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571960"/>
                  </a:ext>
                </a:extLst>
              </a:tr>
              <a:tr h="3074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стационар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25 койко-мест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936331"/>
                  </a:ext>
                </a:extLst>
              </a:tr>
              <a:tr h="40356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тубдиспансер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23 койко-мест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97845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376465" y="907291"/>
            <a:ext cx="5922177" cy="505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Диспансеризация 2017г. – 126 чел. (100%)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018231"/>
              </p:ext>
            </p:extLst>
          </p:nvPr>
        </p:nvGraphicFramePr>
        <p:xfrm>
          <a:off x="5312570" y="1557115"/>
          <a:ext cx="4986072" cy="14176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27736">
                  <a:extLst>
                    <a:ext uri="{9D8B030D-6E8A-4147-A177-3AD203B41FA5}">
                      <a16:colId xmlns:a16="http://schemas.microsoft.com/office/drawing/2014/main" val="1468781001"/>
                    </a:ext>
                  </a:extLst>
                </a:gridCol>
                <a:gridCol w="1558336">
                  <a:extLst>
                    <a:ext uri="{9D8B030D-6E8A-4147-A177-3AD203B41FA5}">
                      <a16:colId xmlns:a16="http://schemas.microsoft.com/office/drawing/2014/main" val="2173401001"/>
                    </a:ext>
                  </a:extLst>
                </a:gridCol>
              </a:tblGrid>
              <a:tr h="419243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Амбулаторная помощь 2017 г.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274614"/>
                  </a:ext>
                </a:extLst>
              </a:tr>
              <a:tr h="5296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Оказано амбулаторной медицинской помощи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10 534 чел.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105202"/>
                  </a:ext>
                </a:extLst>
              </a:tr>
              <a:tr h="41924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Профилактика работы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1 326 чел.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6008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40619"/>
              </p:ext>
            </p:extLst>
          </p:nvPr>
        </p:nvGraphicFramePr>
        <p:xfrm>
          <a:off x="5314753" y="3221061"/>
          <a:ext cx="4983888" cy="140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8296">
                  <a:extLst>
                    <a:ext uri="{9D8B030D-6E8A-4147-A177-3AD203B41FA5}">
                      <a16:colId xmlns:a16="http://schemas.microsoft.com/office/drawing/2014/main" val="535208901"/>
                    </a:ext>
                  </a:extLst>
                </a:gridCol>
                <a:gridCol w="665592">
                  <a:extLst>
                    <a:ext uri="{9D8B030D-6E8A-4147-A177-3AD203B41FA5}">
                      <a16:colId xmlns:a16="http://schemas.microsoft.com/office/drawing/2014/main" val="3916721050"/>
                    </a:ext>
                  </a:extLst>
                </a:gridCol>
              </a:tblGrid>
              <a:tr h="331975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ФАП п. Игирма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69925"/>
                  </a:ext>
                </a:extLst>
              </a:tr>
              <a:tr h="28090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Фельдшер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033882"/>
                  </a:ext>
                </a:extLst>
              </a:tr>
              <a:tr h="28090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Медсестра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645334"/>
                  </a:ext>
                </a:extLst>
              </a:tr>
              <a:tr h="28090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Мл. персонал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30314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86212"/>
              </p:ext>
            </p:extLst>
          </p:nvPr>
        </p:nvGraphicFramePr>
        <p:xfrm>
          <a:off x="5312570" y="4869482"/>
          <a:ext cx="4986071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86071">
                  <a:extLst>
                    <a:ext uri="{9D8B030D-6E8A-4147-A177-3AD203B41FA5}">
                      <a16:colId xmlns:a16="http://schemas.microsoft.com/office/drawing/2014/main" val="3380363689"/>
                    </a:ext>
                  </a:extLst>
                </a:gridCol>
              </a:tblGrid>
              <a:tr h="3815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Проблемные вопросы ФАП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135653"/>
                  </a:ext>
                </a:extLst>
              </a:tr>
              <a:tr h="644244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Ремонт здания с внешней стороны, утепление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08471"/>
                  </a:ext>
                </a:extLst>
              </a:tr>
              <a:tr h="381526">
                <a:tc>
                  <a:txBody>
                    <a:bodyPr/>
                    <a:lstStyle/>
                    <a:p>
                      <a:r>
                        <a:rPr lang="ru-RU" dirty="0" smtClean="0"/>
                        <a:t>Замена входной двери.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701464"/>
                  </a:ext>
                </a:extLst>
              </a:tr>
              <a:tr h="381526">
                <a:tc>
                  <a:txBody>
                    <a:bodyPr/>
                    <a:lstStyle/>
                    <a:p>
                      <a:r>
                        <a:rPr lang="ru-RU" dirty="0" smtClean="0"/>
                        <a:t>Установка стеклопакетов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4741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56319"/>
              </p:ext>
            </p:extLst>
          </p:nvPr>
        </p:nvGraphicFramePr>
        <p:xfrm>
          <a:off x="200001" y="4200120"/>
          <a:ext cx="4896544" cy="31951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3744666222"/>
                    </a:ext>
                  </a:extLst>
                </a:gridCol>
              </a:tblGrid>
              <a:tr h="6235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Проблемные вопросы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076835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ru-RU" dirty="0" smtClean="0"/>
                        <a:t>Капитальный ремонт здания больницы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555254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ru-RU" dirty="0" smtClean="0"/>
                        <a:t>Капитальный ремонт здания тубдиспансер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557742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Приобретение автотранспорта (скорая помощь)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240663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Приобретение оборудования в столовую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98299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741197" y="1646222"/>
          <a:ext cx="4500594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29078714"/>
              </p:ext>
            </p:extLst>
          </p:nvPr>
        </p:nvGraphicFramePr>
        <p:xfrm>
          <a:off x="311909" y="2360602"/>
          <a:ext cx="5072098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3413" y="1431909"/>
            <a:ext cx="3214710" cy="661154"/>
          </a:xfrm>
          <a:prstGeom prst="snip2DiagRect">
            <a:avLst/>
          </a:prstGeom>
          <a:solidFill>
            <a:schemeClr val="lt1">
              <a:hueOff val="0"/>
              <a:satOff val="0"/>
              <a:lumOff val="0"/>
              <a:alpha val="86000"/>
            </a:schemeClr>
          </a:solidFill>
        </p:spPr>
        <p:txBody>
          <a:bodyPr wrap="square" lIns="36000" tIns="0" rIns="0" bIns="0" rtlCol="0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Ресурсоснабжающая и</a:t>
            </a:r>
          </a:p>
          <a:p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управляющая компании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347" y="5789626"/>
            <a:ext cx="9787006" cy="1532334"/>
          </a:xfrm>
          <a:prstGeom prst="roundRect">
            <a:avLst/>
          </a:prstGeom>
          <a:solidFill>
            <a:schemeClr val="lt1">
              <a:hueOff val="0"/>
              <a:satOff val="0"/>
              <a:lumOff val="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Жилищный фонд  Березняковского сельского поселения на 01.01.2017г. составил 39909,4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; в том числе п. Березняки   -  26083,4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бл.фонд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- 20554,0м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 и 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небл.фонд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– 5529,4м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); п. Игирма – 13826 м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.</a:t>
            </a:r>
            <a:r>
              <a:rPr lang="ru-RU" sz="1600" baseline="300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Количество домов п. Березняки  - 157, п. Игирма – 167, всего 324. В среднем степень износа – 43 - 74 %. Жильём обеспечено всё население посёлков. Имеются квартиры в неблагоустроенном фонде для распределения. Очереди нет.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7661" y="4077394"/>
            <a:ext cx="4714908" cy="14264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Georgia" pitchFamily="18" charset="0"/>
              </a:rPr>
              <a:t>ООО «ГРАНДСЕРВИС» – </a:t>
            </a:r>
            <a:r>
              <a:rPr lang="ru-RU" sz="1600" u="sng" dirty="0" smtClean="0">
                <a:latin typeface="Georgia" pitchFamily="18" charset="0"/>
              </a:rPr>
              <a:t>Генеральный директор И.К. Клименко</a:t>
            </a:r>
            <a:r>
              <a:rPr lang="ru-RU" sz="1600" dirty="0" smtClean="0">
                <a:latin typeface="Georgia" pitchFamily="18" charset="0"/>
              </a:rPr>
              <a:t> водоснабжение и водоотведение.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169561" y="431776"/>
            <a:ext cx="6215106" cy="107157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54785" y="1360470"/>
            <a:ext cx="9572692" cy="2536865"/>
          </a:xfrm>
          <a:prstGeom prst="round2Diag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0" rIns="91440" bIns="4572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Жилищный фонд оборудован водопроводом, централизованной канализацией, центральным отоплением, печным отоплением пользуются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49 %. В летний период весь неблагоустроенный сектор в обоих посёлках подключён к летнему водопроводу.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    Тарифы на теплоснабжение на 01.07.2017г. увеличились на 5,9 %;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на 01.07.2016г. увеличилось на 3,9 %</a:t>
            </a:r>
          </a:p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н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а 01.07.2017 г. Увеличилось на 5,9 %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на 01.07.2018 г. Увеличилось на 5 %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Sylfaen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00817066"/>
              </p:ext>
            </p:extLst>
          </p:nvPr>
        </p:nvGraphicFramePr>
        <p:xfrm>
          <a:off x="220833" y="4221410"/>
          <a:ext cx="10163834" cy="301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Горизонтальный свиток 6"/>
          <p:cNvSpPr/>
          <p:nvPr/>
        </p:nvSpPr>
        <p:spPr>
          <a:xfrm>
            <a:off x="4169561" y="217462"/>
            <a:ext cx="6215106" cy="92869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44017" y="1789098"/>
            <a:ext cx="10040650" cy="1413153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91440" tIns="0" rIns="91440" bIns="4572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    фонд БСП за 2017 год составляет: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п.Березняки – всего (399), 305 (приватизировано), 35 (частных) = 58 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мун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п. Игирма – всего (318), 74 (приватизировано), 25 (частных) = 219 (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мун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ylfaen" pitchFamily="18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Sylfaen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169561" y="431776"/>
            <a:ext cx="6215106" cy="107157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0041"/>
              </p:ext>
            </p:extLst>
          </p:nvPr>
        </p:nvGraphicFramePr>
        <p:xfrm>
          <a:off x="272009" y="3394650"/>
          <a:ext cx="10112658" cy="39506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1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2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8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52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Подпрограмма «Модернизация объектов коммунальной инфраструктуры на 2014 – 2020гг.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ОСВОЕНО НА 2017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60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ООО Электрокотельные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300,0 </a:t>
                      </a:r>
                      <a:r>
                        <a:rPr lang="ru-RU" sz="1800" dirty="0" err="1" smtClean="0"/>
                        <a:t>т.р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52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Оформление земельного участка под КОС.</a:t>
                      </a:r>
                    </a:p>
                    <a:p>
                      <a:pPr algn="l"/>
                      <a:r>
                        <a:rPr lang="ru-RU" sz="1800" dirty="0" smtClean="0"/>
                        <a:t>Постановка на кадастровый учёт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12,000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60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По КОС, разработке ТЭО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98,950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52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Оформление земельного участка под плоскостными сооружениями.</a:t>
                      </a:r>
                    </a:p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Постановка на кадастровый учёт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6,000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6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ЭХЗ бака - аккумулятора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МБ – 166,550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6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ОБ – 2 212,747 </a:t>
                      </a:r>
                      <a:r>
                        <a:rPr lang="ru-RU" sz="1800" dirty="0" err="1" smtClean="0"/>
                        <a:t>т.р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" y="837"/>
            <a:ext cx="10623665" cy="757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83875" y="21746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Транспорт / ТВ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Связь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72209" y="4551640"/>
            <a:ext cx="3997108" cy="2714644"/>
          </a:xfrm>
          <a:prstGeom prst="roundRect">
            <a:avLst>
              <a:gd name="adj" fmla="val 8355"/>
            </a:avLst>
          </a:prstGeom>
          <a:solidFill>
            <a:schemeClr val="accent1">
              <a:tint val="45000"/>
              <a:alpha val="81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b="1" dirty="0" smtClean="0"/>
          </a:p>
          <a:p>
            <a:pPr lvl="0"/>
            <a:endParaRPr lang="ru-RU" sz="1600" b="1" dirty="0" smtClean="0"/>
          </a:p>
          <a:p>
            <a:pPr lvl="0"/>
            <a:endParaRPr lang="ru-RU" sz="1600" b="1" dirty="0" smtClean="0"/>
          </a:p>
          <a:p>
            <a:pPr lvl="0"/>
            <a:endParaRPr lang="ru-RU" sz="1600" b="1" dirty="0" smtClean="0"/>
          </a:p>
          <a:p>
            <a:pPr lvl="0"/>
            <a:r>
              <a:rPr lang="ru-RU" sz="1600" b="1" dirty="0" smtClean="0"/>
              <a:t>Телевидение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1) Работает аналоговое 2-х каналовое телевиденье.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2) Цифровое эфирное телевиденье.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3) Спутниковое телевиденье (преобладает «</a:t>
            </a:r>
            <a:r>
              <a:rPr lang="ru-RU" sz="1600" b="1" i="1" dirty="0" err="1" smtClean="0"/>
              <a:t>Триколор</a:t>
            </a:r>
            <a:r>
              <a:rPr lang="ru-RU" sz="1600" b="1" i="1" dirty="0" smtClean="0"/>
              <a:t> ТВ» и «НТВ+»).</a:t>
            </a:r>
          </a:p>
          <a:p>
            <a:pPr lvl="0"/>
            <a:r>
              <a:rPr lang="ru-RU" sz="1600" b="1" i="1" dirty="0" smtClean="0"/>
              <a:t>4) МТС 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4405" y="4572890"/>
            <a:ext cx="2000264" cy="1214446"/>
          </a:xfrm>
          <a:prstGeom prst="roundRect">
            <a:avLst>
              <a:gd name="adj" fmla="val 10000"/>
            </a:avLst>
          </a:prstGeom>
          <a:blipFill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5024537" y="1137571"/>
            <a:ext cx="5429288" cy="2714644"/>
          </a:xfrm>
          <a:prstGeom prst="roundRect">
            <a:avLst>
              <a:gd name="adj" fmla="val 8580"/>
            </a:avLst>
          </a:prstGeom>
          <a:solidFill>
            <a:schemeClr val="accent1">
              <a:tint val="45000"/>
              <a:alpha val="81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/>
              <a:t> </a:t>
            </a:r>
          </a:p>
          <a:p>
            <a:pPr lvl="0"/>
            <a:endParaRPr lang="ru-RU" sz="1600" b="1" dirty="0" smtClean="0"/>
          </a:p>
          <a:p>
            <a:pPr lvl="0"/>
            <a:r>
              <a:rPr lang="ru-RU" sz="1600" b="1" dirty="0" smtClean="0"/>
              <a:t>Связь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  1) Стационарная связь</a:t>
            </a:r>
          </a:p>
          <a:p>
            <a:pPr lvl="0"/>
            <a:r>
              <a:rPr lang="ru-RU" sz="1600" b="1" i="1" dirty="0" smtClean="0"/>
              <a:t> «</a:t>
            </a:r>
            <a:r>
              <a:rPr lang="ru-RU" sz="1600" b="1" i="1" dirty="0" err="1" smtClean="0"/>
              <a:t>Ростелеком</a:t>
            </a:r>
            <a:r>
              <a:rPr lang="ru-RU" sz="1600" b="1" i="1" dirty="0" smtClean="0"/>
              <a:t>».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  2) Сотовая связь «Мегафон», </a:t>
            </a:r>
          </a:p>
          <a:p>
            <a:pPr lvl="0"/>
            <a:r>
              <a:rPr lang="ru-RU" sz="1600" b="1" i="1" dirty="0" smtClean="0"/>
              <a:t>«МТС», «</a:t>
            </a:r>
            <a:r>
              <a:rPr lang="ru-RU" sz="1600" b="1" i="1" dirty="0" err="1" smtClean="0"/>
              <a:t>Билайн</a:t>
            </a:r>
            <a:r>
              <a:rPr lang="ru-RU" sz="1600" b="1" i="1" dirty="0" smtClean="0"/>
              <a:t>», «Теле2».</a:t>
            </a:r>
            <a:endParaRPr lang="ru-RU" sz="1600" dirty="0" smtClean="0"/>
          </a:p>
          <a:p>
            <a:pPr lvl="0"/>
            <a:r>
              <a:rPr lang="ru-RU" sz="1600" b="1" i="1" dirty="0" smtClean="0"/>
              <a:t>     3)  Безлемитный, беспроводной </a:t>
            </a:r>
          </a:p>
          <a:p>
            <a:pPr lvl="0"/>
            <a:r>
              <a:rPr lang="ru-RU" sz="1600" b="1" i="1" dirty="0" smtClean="0"/>
              <a:t>широкополосный доступ</a:t>
            </a:r>
          </a:p>
          <a:p>
            <a:pPr lvl="0"/>
            <a:r>
              <a:rPr lang="ru-RU" sz="1600" b="1" i="1" dirty="0" smtClean="0"/>
              <a:t> к сети интернет  </a:t>
            </a:r>
            <a:r>
              <a:rPr lang="ru-RU" sz="1600" b="1" i="1" dirty="0" err="1" smtClean="0"/>
              <a:t>существляет</a:t>
            </a:r>
            <a:r>
              <a:rPr lang="ru-RU" sz="1600" b="1" i="1" dirty="0" smtClean="0"/>
              <a:t> ООО «Регион Телеком» </a:t>
            </a:r>
            <a:endParaRPr lang="ru-RU" sz="1600" dirty="0"/>
          </a:p>
        </p:txBody>
      </p:sp>
      <p:pic>
        <p:nvPicPr>
          <p:cNvPr id="12" name="Рисунок 11" descr="DSCN0888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7226" y="1341090"/>
            <a:ext cx="1928826" cy="1785950"/>
          </a:xfrm>
          <a:prstGeom prst="roundRect">
            <a:avLst>
              <a:gd name="adj" fmla="val 10896"/>
            </a:avLst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964" y="4173442"/>
            <a:ext cx="4123790" cy="3092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0999" y="360338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Уровень жизни населения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55706078"/>
              </p:ext>
            </p:extLst>
          </p:nvPr>
        </p:nvGraphicFramePr>
        <p:xfrm>
          <a:off x="169033" y="1360470"/>
          <a:ext cx="10287072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8633" y="214321"/>
            <a:ext cx="4347121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Сельское хозяйство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0561" y="1150011"/>
            <a:ext cx="5139208" cy="46166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Динамика роста сельхозпродукции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62270237"/>
              </p:ext>
            </p:extLst>
          </p:nvPr>
        </p:nvGraphicFramePr>
        <p:xfrm>
          <a:off x="6104657" y="1901045"/>
          <a:ext cx="4369804" cy="2580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57909382"/>
              </p:ext>
            </p:extLst>
          </p:nvPr>
        </p:nvGraphicFramePr>
        <p:xfrm>
          <a:off x="1208113" y="4577837"/>
          <a:ext cx="7488832" cy="282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94447597"/>
              </p:ext>
            </p:extLst>
          </p:nvPr>
        </p:nvGraphicFramePr>
        <p:xfrm>
          <a:off x="127922" y="1824208"/>
          <a:ext cx="5787280" cy="265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034" y="1574784"/>
            <a:ext cx="5072098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Потребительский рынок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471" y="2503478"/>
            <a:ext cx="5000661" cy="642942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Анализ деятельности предприятий, находящихся на территории Березняковского сельского поселения. </a:t>
            </a:r>
            <a:endParaRPr lang="ru-RU" sz="16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13822326"/>
              </p:ext>
            </p:extLst>
          </p:nvPr>
        </p:nvGraphicFramePr>
        <p:xfrm>
          <a:off x="240471" y="3217858"/>
          <a:ext cx="5000660" cy="414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384007" y="1574784"/>
            <a:ext cx="5072098" cy="64294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0">
                  <a:solidFill>
                    <a:schemeClr val="bg1"/>
                  </a:solidFill>
                </a:ln>
              </a:rPr>
              <a:t> 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Малое предпринимательство</a:t>
            </a:r>
            <a:endParaRPr lang="ru-RU" sz="2800" b="1" dirty="0">
              <a:ln w="19050">
                <a:solidFill>
                  <a:schemeClr val="bg1"/>
                </a:solidFill>
              </a:ln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26883" y="3217858"/>
            <a:ext cx="4929222" cy="4143404"/>
          </a:xfrm>
          <a:prstGeom prst="roundRect">
            <a:avLst>
              <a:gd name="adj" fmla="val 5115"/>
            </a:avLst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ln w="3175">
                  <a:solidFill>
                    <a:schemeClr val="accent5">
                      <a:lumMod val="75000"/>
                    </a:schemeClr>
                  </a:solidFill>
                  <a:prstDash val="sysDot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Юр. Лица и индивид</a:t>
            </a:r>
            <a:r>
              <a:rPr lang="en-US" b="1" dirty="0" smtClean="0">
                <a:ln w="3175">
                  <a:solidFill>
                    <a:schemeClr val="accent5">
                      <a:lumMod val="75000"/>
                    </a:schemeClr>
                  </a:solidFill>
                  <a:prstDash val="sysDot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ln w="3175">
                  <a:solidFill>
                    <a:schemeClr val="accent5">
                      <a:lumMod val="75000"/>
                    </a:schemeClr>
                  </a:solidFill>
                  <a:prstDash val="sysDot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 всего:22чел.</a:t>
            </a:r>
          </a:p>
          <a:p>
            <a:pPr algn="ctr"/>
            <a:endParaRPr lang="ru-RU" dirty="0" smtClean="0"/>
          </a:p>
          <a:p>
            <a:r>
              <a:rPr lang="ru-RU" sz="2400" dirty="0" smtClean="0"/>
              <a:t>Работают по направлениям:</a:t>
            </a:r>
          </a:p>
          <a:p>
            <a:r>
              <a:rPr lang="ru-RU" sz="2400" dirty="0" smtClean="0"/>
              <a:t>Сельское хозяйство – 4;</a:t>
            </a:r>
          </a:p>
          <a:p>
            <a:r>
              <a:rPr lang="ru-RU" sz="2400" dirty="0" smtClean="0"/>
              <a:t>Розничная торговля: </a:t>
            </a:r>
          </a:p>
          <a:p>
            <a:r>
              <a:rPr lang="ru-RU" sz="2400" dirty="0" smtClean="0"/>
              <a:t>п. Березняки - 4; п. Игирма – 6.</a:t>
            </a:r>
          </a:p>
          <a:p>
            <a:r>
              <a:rPr lang="ru-RU" sz="2400" dirty="0" smtClean="0"/>
              <a:t>Лесозаготовки: поставка твёрдого топлива – 6;</a:t>
            </a:r>
          </a:p>
          <a:p>
            <a:r>
              <a:rPr lang="ru-RU" sz="2400" dirty="0" smtClean="0"/>
              <a:t>Перевозка пассажиров – 1;</a:t>
            </a:r>
          </a:p>
          <a:p>
            <a:r>
              <a:rPr lang="ru-RU" sz="2400" dirty="0" smtClean="0"/>
              <a:t>Деревопереработка – 1.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52321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Социально-экономическая ситуация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42420"/>
              </p:ext>
            </p:extLst>
          </p:nvPr>
        </p:nvGraphicFramePr>
        <p:xfrm>
          <a:off x="526223" y="2289165"/>
          <a:ext cx="9682890" cy="4914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6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7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6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Содержание проблемы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Решение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проблемы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Затраты  тыс.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Итог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Сельское хозяйство. </a:t>
                      </a:r>
                      <a:endParaRPr lang="ru-RU" sz="1400" b="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R"/>
                      </a:pPr>
                      <a:r>
                        <a:rPr lang="ru-RU" sz="1400" b="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Оформление ИП, КФХ. </a:t>
                      </a:r>
                      <a:endParaRPr lang="ru-RU" sz="1400" b="0" dirty="0" smtClean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b="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Вопрос на постоянном контроле.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Приобретение пожарных машин.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В программе с 2012г.</a:t>
                      </a:r>
                      <a:r>
                        <a:rPr lang="ru-RU" sz="1400" baseline="0" dirty="0" smtClean="0">
                          <a:latin typeface="Archangelsk" pitchFamily="2" charset="0"/>
                          <a:cs typeface="Arial" pitchFamily="34" charset="0"/>
                        </a:rPr>
                        <a:t> Решается вопрос через пожарную часть Иркутской области</a:t>
                      </a:r>
                      <a:endParaRPr lang="ru-RU" sz="1400" dirty="0" smtClean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Вопрос остаётся на контроле.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Приобретение мусорной машины.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Отсутствие финансирование.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0400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Вопрос остаётся на контроле.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Продолжение работ по ремонту СДК</a:t>
                      </a:r>
                      <a:r>
                        <a:rPr lang="ru-RU" sz="14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п. Игирма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Установка</a:t>
                      </a:r>
                      <a:r>
                        <a:rPr lang="ru-RU" sz="1400" baseline="0" dirty="0" smtClean="0">
                          <a:latin typeface="Archangelsk" pitchFamily="2" charset="0"/>
                          <a:cs typeface="Arial" pitchFamily="34" charset="0"/>
                        </a:rPr>
                        <a:t> стеклопакетов, дверей, ремонт полов и потолка в зале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Из средств «Народных инициатив»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Строительство КОС.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Программа «Чистая вода»</a:t>
                      </a:r>
                    </a:p>
                    <a:p>
                      <a:pPr marL="228600" indent="-228600"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ПСД</a:t>
                      </a:r>
                      <a:r>
                        <a:rPr lang="ru-RU" sz="1400" baseline="0" dirty="0" smtClean="0">
                          <a:latin typeface="Archangelsk" pitchFamily="2" charset="0"/>
                          <a:cs typeface="Arial" pitchFamily="34" charset="0"/>
                        </a:rPr>
                        <a:t> – устранена, требуется новый проект</a:t>
                      </a:r>
                      <a:endParaRPr lang="ru-RU" sz="1400" dirty="0" smtClean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На 2018 год подали заявку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Строительство</a:t>
                      </a:r>
                      <a:r>
                        <a:rPr lang="ru-RU" sz="14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скважины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п. Игирма.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 Проектно – сметная документация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Программа «Чистая вода».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Плоскостные</a:t>
                      </a:r>
                      <a:r>
                        <a:rPr lang="ru-RU" sz="1400" baseline="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 спортивные сооружения.</a:t>
                      </a: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 Проектно – сметная документация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400" dirty="0" smtClean="0">
                          <a:latin typeface="Archangelsk" pitchFamily="2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latin typeface="Archangelsk" pitchFamily="2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changelsk" pitchFamily="2" charset="0"/>
                          <a:ea typeface="Calibri"/>
                          <a:cs typeface="Arial" pitchFamily="34" charset="0"/>
                        </a:rPr>
                        <a:t>Развитие сельских территорий.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changelsk" pitchFamily="2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1998" y="1701130"/>
            <a:ext cx="9881231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  <a:cs typeface="Miriam" pitchFamily="34" charset="-79"/>
              </a:rPr>
              <a:t>Отчёт о решении поставленных проблемных вопросов Березняковского МО </a:t>
            </a:r>
            <a:r>
              <a:rPr lang="ru-RU" smtClean="0">
                <a:latin typeface="Impact" pitchFamily="34" charset="0"/>
                <a:cs typeface="Miriam" pitchFamily="34" charset="-79"/>
              </a:rPr>
              <a:t>за 2017 </a:t>
            </a:r>
            <a:r>
              <a:rPr lang="ru-RU" dirty="0" smtClean="0">
                <a:latin typeface="Impact" pitchFamily="34" charset="0"/>
                <a:cs typeface="Miriam" pitchFamily="34" charset="-79"/>
              </a:rPr>
              <a:t>год</a:t>
            </a:r>
            <a:endParaRPr lang="ru-RU" dirty="0">
              <a:latin typeface="Impact" pitchFamily="34" charset="0"/>
              <a:cs typeface="Miriam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 txBox="1">
            <a:spLocks/>
          </p:cNvSpPr>
          <p:nvPr/>
        </p:nvSpPr>
        <p:spPr>
          <a:xfrm>
            <a:off x="1954983" y="6789758"/>
            <a:ext cx="7437597" cy="6460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104000" tIns="52001" rIns="104000" bIns="52001"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90000" marR="0" lvl="0" indent="-390000" algn="ctr" defTabSz="10400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5000" b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ylfaen" pitchFamily="18" charset="0"/>
              </a:rPr>
              <a:t>201</a:t>
            </a:r>
            <a:r>
              <a:rPr lang="ru-RU" sz="5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7</a:t>
            </a:r>
            <a:r>
              <a:rPr kumimoji="0" lang="ru-RU" sz="5000" b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ylfaen" pitchFamily="18" charset="0"/>
              </a:rPr>
              <a:t>год</a:t>
            </a:r>
            <a:endParaRPr kumimoji="0" lang="ru-RU" sz="5000" b="1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Sylfae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9165" y="503214"/>
            <a:ext cx="85609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Березняковское муниципальное образование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Нижнеилимский район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Иркутская область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6487" y="2289164"/>
            <a:ext cx="5967730" cy="3198019"/>
          </a:xfrm>
          <a:prstGeom prst="verticalScroll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Иркутская область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Нижнеилимский район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Березняковское сельское поселение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АДМИНИСТРАЦИЯ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lfaen" pitchFamily="18" charset="0"/>
                <a:cs typeface="Arial" pitchFamily="34" charset="0"/>
              </a:rPr>
              <a:t>665696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, п. Березняки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улица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Янгеля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дом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Телефон (факс):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8(39566)60-2-10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a-bsp@yandex.ru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0161" y="5487183"/>
            <a:ext cx="7200800" cy="923330"/>
          </a:xfrm>
          <a:prstGeom prst="rect">
            <a:avLst/>
          </a:prstGeom>
          <a:noFill/>
          <a:effectLst>
            <a:outerShdw blurRad="50800" dist="50800" dir="5400000" sx="200000" sy="200000" algn="ctr" rotWithShape="0">
              <a:srgbClr val="000000">
                <a:alpha val="47000"/>
              </a:srgb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pple Chancery" pitchFamily="66" charset="0"/>
              </a:rPr>
              <a:t>http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://</a:t>
            </a:r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pple Chancery" pitchFamily="66" charset="0"/>
              </a:rPr>
              <a:t>a-bsp.ru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21746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Уровень жизни населения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35417581"/>
              </p:ext>
            </p:extLst>
          </p:nvPr>
        </p:nvGraphicFramePr>
        <p:xfrm>
          <a:off x="632049" y="4581450"/>
          <a:ext cx="9361040" cy="271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95723754"/>
              </p:ext>
            </p:extLst>
          </p:nvPr>
        </p:nvGraphicFramePr>
        <p:xfrm>
          <a:off x="240471" y="1646222"/>
          <a:ext cx="10144196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20281" y="1146157"/>
            <a:ext cx="7595349" cy="408623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Демографическая ситуация по данным управления службы ЗАГС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561" y="931842"/>
            <a:ext cx="5922177" cy="64632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Уровень жизни населения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21996306"/>
              </p:ext>
            </p:extLst>
          </p:nvPr>
        </p:nvGraphicFramePr>
        <p:xfrm>
          <a:off x="488033" y="1845146"/>
          <a:ext cx="971556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5847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Уровень жизни населения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Березняковское МО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44435506"/>
              </p:ext>
            </p:extLst>
          </p:nvPr>
        </p:nvGraphicFramePr>
        <p:xfrm>
          <a:off x="621969" y="4991932"/>
          <a:ext cx="9476945" cy="222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01300161"/>
              </p:ext>
            </p:extLst>
          </p:nvPr>
        </p:nvGraphicFramePr>
        <p:xfrm>
          <a:off x="621969" y="1945236"/>
          <a:ext cx="9500843" cy="2702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Управление финансами</a:t>
            </a:r>
            <a:endParaRPr kumimoji="0" lang="ru-RU" sz="36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Березняковское МО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9099" y="2074850"/>
            <a:ext cx="9215502" cy="48013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Бюджет Березняковского  сельского  поселения на 2017 год был утвержден Решением Думы Березняковского сельского поселения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№ 176 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от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29.12.2016 года.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Доходная часть бюджета утверждена в сумме 11 685,7 тыс. рублей, в т.ч.  безвозмездных поступлений в сумме 10 104,4 тыс. руб. из них  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объём межбюджетных  трансфертов, получаемых из других бюджетов  бюджетной   системы РФ,  в сумме 10 104,4 тыс. рублей. С учетом внесенных уточнений и изменений в течение отчетного периода доходная часть бюджета составила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16 731,9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тыс.рублей, в т.ч. объем безвозмездных поступлений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15 125,6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тыс. рублей.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Исполнение за 2017 год составило 16 750,5 тыс. рублей или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99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,9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% к уточненному плану 2017 года, в том числе: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 по разделу «налоговые и неналоговые доходы» – исполнение составило  1 738,4 тыс.рублей или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100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% к уточненным  показателям.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 по разделу «безвозмездные поступления» – исполнение составило 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15 012,1 тыс.рублей или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99,2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% к уточненным  показателям.</a:t>
            </a:r>
          </a:p>
          <a:p>
            <a:pPr marL="0" marR="0" lvl="0" indent="0" algn="l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129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03214"/>
            <a:ext cx="4221353" cy="64679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scene3d>
            <a:camera prst="isometricOffAxis1Right"/>
            <a:lightRig rig="threePt" dir="t"/>
          </a:scene3d>
        </p:spPr>
        <p:txBody>
          <a:bodyPr wrap="non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Березняковское МО</a:t>
            </a:r>
            <a:endParaRPr kumimoji="0" lang="ru-RU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9561" y="931842"/>
            <a:ext cx="5922177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Управление финансами</a:t>
            </a:r>
            <a:endParaRPr kumimoji="0" lang="ru-RU" sz="36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727" y="1717660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0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Структура доходов по основным доходным источникам</a:t>
            </a:r>
            <a:endParaRPr kumimoji="0" lang="ru-RU" sz="2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3347" y="2289164"/>
          <a:ext cx="9858444" cy="5007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3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6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</a:rPr>
                        <a:t> Наименование дохода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Уточненный    </a:t>
                      </a:r>
                      <a:br>
                        <a:rPr lang="ru-RU" sz="1100" dirty="0">
                          <a:latin typeface="Arial Black" pitchFamily="34" charset="0"/>
                        </a:rPr>
                      </a:br>
                      <a:r>
                        <a:rPr lang="ru-RU" sz="1100" dirty="0">
                          <a:latin typeface="Arial Black" pitchFamily="34" charset="0"/>
                        </a:rPr>
                        <a:t>план 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2017 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года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И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сполнение</a:t>
                      </a:r>
                      <a:r>
                        <a:rPr lang="ru-RU" sz="1100" dirty="0">
                          <a:latin typeface="Arial Black" pitchFamily="34" charset="0"/>
                        </a:rPr>
                        <a:t/>
                      </a:r>
                      <a:br>
                        <a:rPr lang="ru-RU" sz="1100" dirty="0">
                          <a:latin typeface="Arial Black" pitchFamily="34" charset="0"/>
                        </a:rPr>
                      </a:br>
                      <a:r>
                        <a:rPr lang="ru-RU" sz="1100" dirty="0" smtClean="0">
                          <a:latin typeface="Arial Black" pitchFamily="34" charset="0"/>
                        </a:rPr>
                        <a:t>2017 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год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 Black" pitchFamily="34" charset="0"/>
                        </a:rPr>
                        <a:t>%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     </a:t>
                      </a:r>
                      <a:br>
                        <a:rPr lang="ru-RU" sz="1100" dirty="0">
                          <a:latin typeface="Arial Black" pitchFamily="34" charset="0"/>
                        </a:rPr>
                      </a:br>
                      <a:r>
                        <a:rPr lang="ru-RU" sz="1100" dirty="0" err="1" smtClean="0">
                          <a:latin typeface="Arial Black" pitchFamily="34" charset="0"/>
                        </a:rPr>
                        <a:t>исполне-ния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Сумма 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 тыс.  руб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.)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Уд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вес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%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Сумма                         ( 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тыс.  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руб.)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Уд</a:t>
                      </a:r>
                      <a:r>
                        <a:rPr lang="ru-RU" sz="1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вес</a:t>
                      </a:r>
                      <a:r>
                        <a:rPr lang="ru-RU" sz="1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%</a:t>
                      </a:r>
                    </a:p>
                  </a:txBody>
                  <a:tcPr marL="38254" marR="3825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Налоговые  и   неналоговые доходы 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1606,3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9,6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1738,4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10,38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из них: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Налог на доходы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физических</a:t>
                      </a:r>
                      <a:r>
                        <a:rPr lang="ru-RU" sz="1100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лиц    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659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3,94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508,1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3,03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77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Налог на имущество физических лиц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75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0,45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320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1,91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427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Земельный налог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0,53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70,4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0,42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Акцизы по подакцизным товарам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704,3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4,21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756,6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4,52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Единый  сельскохозяйственный налог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0,18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30,4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0,18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Государственная пошлина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0,08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18,4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0,11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131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Доходы </a:t>
                      </a:r>
                      <a:r>
                        <a:rPr lang="ru-RU" sz="1100" dirty="0" smtClean="0">
                          <a:latin typeface="Arial Black" pitchFamily="34" charset="0"/>
                        </a:rPr>
                        <a:t>от </a:t>
                      </a:r>
                      <a:r>
                        <a:rPr lang="ru-RU" sz="1100" dirty="0">
                          <a:latin typeface="Arial Black" pitchFamily="34" charset="0"/>
                        </a:rPr>
                        <a:t>использования имущества, находящегося в государственной и муниципальной собственности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Доходы от продажи материальных и нематериальных активов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 Black" pitchFamily="34" charset="0"/>
                        </a:rPr>
                        <a:t>Доходы от оказания платных услуг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0,21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32,7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0,20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93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 Black" pitchFamily="34" charset="0"/>
                        </a:rPr>
                        <a:t>Штрафы, санкции, возмещение ущерба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1,8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0,01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4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Безвозмездные поступления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15125,6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90,4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15012,1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89,62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99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latin typeface="Arial Black" pitchFamily="34" charset="0"/>
                          <a:ea typeface="Times New Roman"/>
                        </a:rPr>
                        <a:t> в том числе: от </a:t>
                      </a:r>
                      <a:r>
                        <a:rPr lang="ru-RU" sz="1100" baseline="0" dirty="0" err="1" smtClean="0">
                          <a:latin typeface="Arial Black" pitchFamily="34" charset="0"/>
                          <a:ea typeface="Times New Roman"/>
                        </a:rPr>
                        <a:t>Благ.фонда</a:t>
                      </a:r>
                      <a:r>
                        <a:rPr lang="ru-RU" sz="1100" baseline="0" dirty="0" smtClean="0">
                          <a:latin typeface="Arial Black" pitchFamily="34" charset="0"/>
                          <a:ea typeface="Times New Roman"/>
                        </a:rPr>
                        <a:t>  Седых М.В.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 безвозмездные поступления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228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ИТОГО                     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16731,9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 Black" pitchFamily="34" charset="0"/>
                        </a:rPr>
                        <a:t>100</a:t>
                      </a:r>
                      <a:endParaRPr lang="ru-RU" sz="110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16750,5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 Black" pitchFamily="34" charset="0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 Black" pitchFamily="34" charset="0"/>
                          <a:ea typeface="Times New Roman"/>
                        </a:rPr>
                        <a:t>100</a:t>
                      </a:r>
                      <a:endParaRPr lang="ru-RU" sz="11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38254" marR="38254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884e58cad63eda35971ed8befc73a5473c3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11151</TotalTime>
  <Words>3609</Words>
  <Application>Microsoft Office PowerPoint</Application>
  <PresentationFormat>Произвольный</PresentationFormat>
  <Paragraphs>966</Paragraphs>
  <Slides>43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63" baseType="lpstr">
      <vt:lpstr>Meiryo</vt:lpstr>
      <vt:lpstr>Apple Chancery</vt:lpstr>
      <vt:lpstr>Archangelsk</vt:lpstr>
      <vt:lpstr>Arial</vt:lpstr>
      <vt:lpstr>Arial Black</vt:lpstr>
      <vt:lpstr>Arial Cyr</vt:lpstr>
      <vt:lpstr>Arial Narrow</vt:lpstr>
      <vt:lpstr>Calibri</vt:lpstr>
      <vt:lpstr>Century</vt:lpstr>
      <vt:lpstr>Constantia</vt:lpstr>
      <vt:lpstr>Georgia</vt:lpstr>
      <vt:lpstr>Impact</vt:lpstr>
      <vt:lpstr>Miriam</vt:lpstr>
      <vt:lpstr>Monotype Corsiva</vt:lpstr>
      <vt:lpstr>Sylfaen</vt:lpstr>
      <vt:lpstr>Tahoma</vt:lpstr>
      <vt:lpstr>Times New Roman</vt:lpstr>
      <vt:lpstr>Verdana</vt:lpstr>
      <vt:lpstr>Wingdings</vt:lpstr>
      <vt:lpstr>Тема Office</vt:lpstr>
      <vt:lpstr>Иркутская область Нижнеилимский район Березняковское сельское поселение                                             http://a-bsp.ru</vt:lpstr>
      <vt:lpstr>Население составляет 1906ч.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ходе работ по заключению соглашений о социально-экономическом сотрудничестве между муниципальным образованием «Березняковское сельское поселение» и организациями за  2017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Березняковское сельское  поселение</dc:title>
  <dc:creator>Вячеслав</dc:creator>
  <cp:lastModifiedBy>Uzver</cp:lastModifiedBy>
  <cp:revision>1835</cp:revision>
  <cp:lastPrinted>2018-02-15T03:52:51Z</cp:lastPrinted>
  <dcterms:created xsi:type="dcterms:W3CDTF">2014-02-24T13:47:25Z</dcterms:created>
  <dcterms:modified xsi:type="dcterms:W3CDTF">2018-02-24T04:34:51Z</dcterms:modified>
</cp:coreProperties>
</file>